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258" r:id="rId2"/>
    <p:sldId id="572" r:id="rId3"/>
    <p:sldId id="575" r:id="rId4"/>
    <p:sldId id="576" r:id="rId5"/>
    <p:sldId id="573" r:id="rId6"/>
    <p:sldId id="574" r:id="rId7"/>
    <p:sldId id="577" r:id="rId8"/>
    <p:sldId id="579" r:id="rId9"/>
    <p:sldId id="580" r:id="rId10"/>
    <p:sldId id="532" r:id="rId11"/>
    <p:sldId id="534" r:id="rId12"/>
    <p:sldId id="565" r:id="rId13"/>
    <p:sldId id="548" r:id="rId14"/>
    <p:sldId id="447" r:id="rId15"/>
    <p:sldId id="522" r:id="rId16"/>
    <p:sldId id="546" r:id="rId17"/>
    <p:sldId id="523" r:id="rId18"/>
    <p:sldId id="524" r:id="rId19"/>
    <p:sldId id="544" r:id="rId20"/>
    <p:sldId id="525" r:id="rId21"/>
    <p:sldId id="569" r:id="rId22"/>
    <p:sldId id="542" r:id="rId23"/>
    <p:sldId id="570" r:id="rId24"/>
    <p:sldId id="571" r:id="rId25"/>
    <p:sldId id="568" r:id="rId26"/>
    <p:sldId id="567" r:id="rId27"/>
    <p:sldId id="535" r:id="rId28"/>
    <p:sldId id="582" r:id="rId29"/>
    <p:sldId id="583" r:id="rId30"/>
    <p:sldId id="584" r:id="rId31"/>
    <p:sldId id="585" r:id="rId32"/>
    <p:sldId id="536" r:id="rId33"/>
    <p:sldId id="586" r:id="rId34"/>
    <p:sldId id="550" r:id="rId35"/>
    <p:sldId id="551" r:id="rId36"/>
    <p:sldId id="552" r:id="rId37"/>
    <p:sldId id="553" r:id="rId38"/>
    <p:sldId id="554" r:id="rId39"/>
    <p:sldId id="555" r:id="rId40"/>
    <p:sldId id="556" r:id="rId41"/>
    <p:sldId id="557" r:id="rId42"/>
    <p:sldId id="558" r:id="rId43"/>
    <p:sldId id="559" r:id="rId44"/>
    <p:sldId id="560" r:id="rId45"/>
    <p:sldId id="561" r:id="rId46"/>
    <p:sldId id="562" r:id="rId47"/>
    <p:sldId id="563" r:id="rId48"/>
    <p:sldId id="564" r:id="rId49"/>
    <p:sldId id="526" r:id="rId50"/>
    <p:sldId id="527" r:id="rId51"/>
    <p:sldId id="528" r:id="rId52"/>
    <p:sldId id="529" r:id="rId53"/>
    <p:sldId id="530" r:id="rId54"/>
    <p:sldId id="531" r:id="rId55"/>
    <p:sldId id="454" r:id="rId56"/>
    <p:sldId id="44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8EE"/>
    <a:srgbClr val="F2D00D"/>
    <a:srgbClr val="FAE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4" autoAdjust="0"/>
    <p:restoredTop sz="94660"/>
  </p:normalViewPr>
  <p:slideViewPr>
    <p:cSldViewPr snapToGrid="0" showGuides="1">
      <p:cViewPr>
        <p:scale>
          <a:sx n="70" d="100"/>
          <a:sy n="70" d="100"/>
        </p:scale>
        <p:origin x="-528" y="-94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64"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EE83D-6E1E-45FA-827D-3D382F886611}" type="doc">
      <dgm:prSet loTypeId="urn:microsoft.com/office/officeart/2005/8/layout/venn2" loCatId="relationship" qsTypeId="urn:microsoft.com/office/officeart/2005/8/quickstyle/3d3" qsCatId="3D" csTypeId="urn:microsoft.com/office/officeart/2005/8/colors/accent3_2" csCatId="accent3" phldr="1"/>
      <dgm:spPr/>
      <dgm:t>
        <a:bodyPr/>
        <a:lstStyle/>
        <a:p>
          <a:endParaRPr lang="en-US"/>
        </a:p>
      </dgm:t>
    </dgm:pt>
    <dgm:pt modelId="{7E8B33AC-E8C6-4C82-AE95-D963A79F0F2F}">
      <dgm:prSet phldrT="[Text]" custT="1"/>
      <dgm:spPr>
        <a:solidFill>
          <a:srgbClr val="92D050"/>
        </a:solidFill>
      </dgm:spPr>
      <dgm:t>
        <a:bodyPr/>
        <a:lstStyle/>
        <a:p>
          <a:endParaRPr lang="en-US" sz="1800" b="1" dirty="0"/>
        </a:p>
      </dgm:t>
    </dgm:pt>
    <dgm:pt modelId="{7391108E-EBA2-4EEB-835F-7D499108F0AB}" type="parTrans" cxnId="{22AF64C6-9E57-44C4-ADB2-69770A3C8AD6}">
      <dgm:prSet/>
      <dgm:spPr/>
      <dgm:t>
        <a:bodyPr/>
        <a:lstStyle/>
        <a:p>
          <a:endParaRPr lang="en-US"/>
        </a:p>
      </dgm:t>
    </dgm:pt>
    <dgm:pt modelId="{EA8F435E-07FF-40E4-AA87-5BBBF4EC331F}" type="sibTrans" cxnId="{22AF64C6-9E57-44C4-ADB2-69770A3C8AD6}">
      <dgm:prSet/>
      <dgm:spPr/>
      <dgm:t>
        <a:bodyPr/>
        <a:lstStyle/>
        <a:p>
          <a:endParaRPr lang="en-US"/>
        </a:p>
      </dgm:t>
    </dgm:pt>
    <dgm:pt modelId="{00CB4A83-2B5A-4B4D-8BC5-C3BEB631D80D}">
      <dgm:prSet phldrT="[Text]" custT="1"/>
      <dgm:spPr>
        <a:solidFill>
          <a:srgbClr val="FFC000"/>
        </a:solidFill>
      </dgm:spPr>
      <dgm:t>
        <a:bodyPr/>
        <a:lstStyle/>
        <a:p>
          <a:endParaRPr lang="en-US" sz="1800" b="1" dirty="0"/>
        </a:p>
      </dgm:t>
    </dgm:pt>
    <dgm:pt modelId="{598FEB24-E8FF-4BF5-83A5-61C7B60FAAD4}" type="parTrans" cxnId="{18799E46-FACB-417E-BBD9-85A25D586F39}">
      <dgm:prSet/>
      <dgm:spPr/>
      <dgm:t>
        <a:bodyPr/>
        <a:lstStyle/>
        <a:p>
          <a:endParaRPr lang="en-US"/>
        </a:p>
      </dgm:t>
    </dgm:pt>
    <dgm:pt modelId="{D6249C1A-3D25-4238-AC0F-233D9B28E2CD}" type="sibTrans" cxnId="{18799E46-FACB-417E-BBD9-85A25D586F39}">
      <dgm:prSet/>
      <dgm:spPr/>
      <dgm:t>
        <a:bodyPr/>
        <a:lstStyle/>
        <a:p>
          <a:endParaRPr lang="en-US"/>
        </a:p>
      </dgm:t>
    </dgm:pt>
    <dgm:pt modelId="{F487B50D-1F92-46F2-A85F-AD283409AA6F}">
      <dgm:prSet phldrT="[Text]" custT="1"/>
      <dgm:spPr/>
      <dgm:t>
        <a:bodyPr/>
        <a:lstStyle/>
        <a:p>
          <a:endParaRPr lang="en-US" sz="1800" b="1" dirty="0">
            <a:cs typeface="B Titr" pitchFamily="2" charset="-78"/>
          </a:endParaRPr>
        </a:p>
      </dgm:t>
    </dgm:pt>
    <dgm:pt modelId="{BE3B16D5-CA4C-412A-AFDE-0A9C6F730B6D}" type="parTrans" cxnId="{D73AB487-465D-47E9-89F9-EC725B3917E8}">
      <dgm:prSet/>
      <dgm:spPr/>
      <dgm:t>
        <a:bodyPr/>
        <a:lstStyle/>
        <a:p>
          <a:endParaRPr lang="en-US"/>
        </a:p>
      </dgm:t>
    </dgm:pt>
    <dgm:pt modelId="{D7026567-0741-490B-95A9-B266749C2628}" type="sibTrans" cxnId="{D73AB487-465D-47E9-89F9-EC725B3917E8}">
      <dgm:prSet/>
      <dgm:spPr/>
      <dgm:t>
        <a:bodyPr/>
        <a:lstStyle/>
        <a:p>
          <a:endParaRPr lang="en-US"/>
        </a:p>
      </dgm:t>
    </dgm:pt>
    <dgm:pt modelId="{F2A14DA3-D59A-4932-ADFF-891EF8630064}">
      <dgm:prSet phldrT="[Text]" custT="1"/>
      <dgm:spPr>
        <a:solidFill>
          <a:srgbClr val="C00000"/>
        </a:solidFill>
      </dgm:spPr>
      <dgm:t>
        <a:bodyPr/>
        <a:lstStyle/>
        <a:p>
          <a:endParaRPr lang="en-US" sz="1800" b="1" dirty="0">
            <a:cs typeface="B Titr" pitchFamily="2" charset="-78"/>
          </a:endParaRPr>
        </a:p>
      </dgm:t>
    </dgm:pt>
    <dgm:pt modelId="{51E5D99B-2335-40EB-A31E-8C39FC34D12A}" type="parTrans" cxnId="{B9A5171B-4A83-447E-AE70-FE904B9D8672}">
      <dgm:prSet/>
      <dgm:spPr/>
      <dgm:t>
        <a:bodyPr/>
        <a:lstStyle/>
        <a:p>
          <a:endParaRPr lang="en-US"/>
        </a:p>
      </dgm:t>
    </dgm:pt>
    <dgm:pt modelId="{64DE092E-0F5B-4608-8593-740FC4F7FCB8}" type="sibTrans" cxnId="{B9A5171B-4A83-447E-AE70-FE904B9D8672}">
      <dgm:prSet/>
      <dgm:spPr/>
      <dgm:t>
        <a:bodyPr/>
        <a:lstStyle/>
        <a:p>
          <a:endParaRPr lang="en-US"/>
        </a:p>
      </dgm:t>
    </dgm:pt>
    <dgm:pt modelId="{846D4FA4-8378-40A3-9557-22C9A2ADF7BB}">
      <dgm:prSet phldrT="[Text]" custT="1"/>
      <dgm:spPr>
        <a:solidFill>
          <a:srgbClr val="00B050"/>
        </a:solidFill>
      </dgm:spPr>
      <dgm:t>
        <a:bodyPr/>
        <a:lstStyle/>
        <a:p>
          <a:endParaRPr lang="en-US" sz="1800" b="1" dirty="0"/>
        </a:p>
      </dgm:t>
    </dgm:pt>
    <dgm:pt modelId="{7A95012E-C153-43DF-AB8B-15FC45008770}" type="parTrans" cxnId="{B625C62B-C406-4ED9-94DD-C46B79299720}">
      <dgm:prSet/>
      <dgm:spPr/>
      <dgm:t>
        <a:bodyPr/>
        <a:lstStyle/>
        <a:p>
          <a:endParaRPr lang="en-US"/>
        </a:p>
      </dgm:t>
    </dgm:pt>
    <dgm:pt modelId="{3ADACF89-B5EC-4F56-906A-927E449F7FBC}" type="sibTrans" cxnId="{B625C62B-C406-4ED9-94DD-C46B79299720}">
      <dgm:prSet/>
      <dgm:spPr/>
      <dgm:t>
        <a:bodyPr/>
        <a:lstStyle/>
        <a:p>
          <a:endParaRPr lang="en-US"/>
        </a:p>
      </dgm:t>
    </dgm:pt>
    <dgm:pt modelId="{7319607A-5C9E-4083-A412-6BC8BD0FBBD9}" type="pres">
      <dgm:prSet presAssocID="{CCDEE83D-6E1E-45FA-827D-3D382F886611}" presName="Name0" presStyleCnt="0">
        <dgm:presLayoutVars>
          <dgm:chMax val="7"/>
          <dgm:resizeHandles val="exact"/>
        </dgm:presLayoutVars>
      </dgm:prSet>
      <dgm:spPr/>
      <dgm:t>
        <a:bodyPr/>
        <a:lstStyle/>
        <a:p>
          <a:endParaRPr lang="en-US"/>
        </a:p>
      </dgm:t>
    </dgm:pt>
    <dgm:pt modelId="{1F712B39-5461-4286-A32D-AC20150F6806}" type="pres">
      <dgm:prSet presAssocID="{CCDEE83D-6E1E-45FA-827D-3D382F886611}" presName="comp1" presStyleCnt="0"/>
      <dgm:spPr/>
    </dgm:pt>
    <dgm:pt modelId="{A3D73F79-E332-4C2F-AE38-759B2DB355DF}" type="pres">
      <dgm:prSet presAssocID="{CCDEE83D-6E1E-45FA-827D-3D382F886611}" presName="circle1" presStyleLbl="node1" presStyleIdx="0" presStyleCnt="5"/>
      <dgm:spPr/>
      <dgm:t>
        <a:bodyPr/>
        <a:lstStyle/>
        <a:p>
          <a:endParaRPr lang="en-US"/>
        </a:p>
      </dgm:t>
    </dgm:pt>
    <dgm:pt modelId="{29544B7C-35F9-4A52-9E4A-48743AB1808F}" type="pres">
      <dgm:prSet presAssocID="{CCDEE83D-6E1E-45FA-827D-3D382F886611}" presName="c1text" presStyleLbl="node1" presStyleIdx="0" presStyleCnt="5">
        <dgm:presLayoutVars>
          <dgm:bulletEnabled val="1"/>
        </dgm:presLayoutVars>
      </dgm:prSet>
      <dgm:spPr/>
      <dgm:t>
        <a:bodyPr/>
        <a:lstStyle/>
        <a:p>
          <a:endParaRPr lang="en-US"/>
        </a:p>
      </dgm:t>
    </dgm:pt>
    <dgm:pt modelId="{72E4AB38-DBB1-4AB1-99F5-322F37643743}" type="pres">
      <dgm:prSet presAssocID="{CCDEE83D-6E1E-45FA-827D-3D382F886611}" presName="comp2" presStyleCnt="0"/>
      <dgm:spPr/>
    </dgm:pt>
    <dgm:pt modelId="{711185B2-7D0E-4AA0-A3EB-796CF106D43E}" type="pres">
      <dgm:prSet presAssocID="{CCDEE83D-6E1E-45FA-827D-3D382F886611}" presName="circle2" presStyleLbl="node1" presStyleIdx="1" presStyleCnt="5"/>
      <dgm:spPr/>
      <dgm:t>
        <a:bodyPr/>
        <a:lstStyle/>
        <a:p>
          <a:endParaRPr lang="en-US"/>
        </a:p>
      </dgm:t>
    </dgm:pt>
    <dgm:pt modelId="{367A4B32-4387-4417-9EFA-1870982F9678}" type="pres">
      <dgm:prSet presAssocID="{CCDEE83D-6E1E-45FA-827D-3D382F886611}" presName="c2text" presStyleLbl="node1" presStyleIdx="1" presStyleCnt="5">
        <dgm:presLayoutVars>
          <dgm:bulletEnabled val="1"/>
        </dgm:presLayoutVars>
      </dgm:prSet>
      <dgm:spPr/>
      <dgm:t>
        <a:bodyPr/>
        <a:lstStyle/>
        <a:p>
          <a:endParaRPr lang="en-US"/>
        </a:p>
      </dgm:t>
    </dgm:pt>
    <dgm:pt modelId="{807B5FAA-AF4F-464A-A73F-29D8B0705CA5}" type="pres">
      <dgm:prSet presAssocID="{CCDEE83D-6E1E-45FA-827D-3D382F886611}" presName="comp3" presStyleCnt="0"/>
      <dgm:spPr/>
    </dgm:pt>
    <dgm:pt modelId="{D833BA25-1DE5-4400-BC47-3DA25C4080F0}" type="pres">
      <dgm:prSet presAssocID="{CCDEE83D-6E1E-45FA-827D-3D382F886611}" presName="circle3" presStyleLbl="node1" presStyleIdx="2" presStyleCnt="5"/>
      <dgm:spPr/>
      <dgm:t>
        <a:bodyPr/>
        <a:lstStyle/>
        <a:p>
          <a:endParaRPr lang="en-US"/>
        </a:p>
      </dgm:t>
    </dgm:pt>
    <dgm:pt modelId="{A89F14DD-0B23-4200-B8FA-39E4B9C2988B}" type="pres">
      <dgm:prSet presAssocID="{CCDEE83D-6E1E-45FA-827D-3D382F886611}" presName="c3text" presStyleLbl="node1" presStyleIdx="2" presStyleCnt="5">
        <dgm:presLayoutVars>
          <dgm:bulletEnabled val="1"/>
        </dgm:presLayoutVars>
      </dgm:prSet>
      <dgm:spPr/>
      <dgm:t>
        <a:bodyPr/>
        <a:lstStyle/>
        <a:p>
          <a:endParaRPr lang="en-US"/>
        </a:p>
      </dgm:t>
    </dgm:pt>
    <dgm:pt modelId="{AC2E0A14-08F3-4E14-97A7-AB762DCA7C39}" type="pres">
      <dgm:prSet presAssocID="{CCDEE83D-6E1E-45FA-827D-3D382F886611}" presName="comp4" presStyleCnt="0"/>
      <dgm:spPr/>
    </dgm:pt>
    <dgm:pt modelId="{77266EFB-09FB-49B7-8A62-5BA94CBCEE1F}" type="pres">
      <dgm:prSet presAssocID="{CCDEE83D-6E1E-45FA-827D-3D382F886611}" presName="circle4" presStyleLbl="node1" presStyleIdx="3" presStyleCnt="5"/>
      <dgm:spPr/>
      <dgm:t>
        <a:bodyPr/>
        <a:lstStyle/>
        <a:p>
          <a:endParaRPr lang="en-US"/>
        </a:p>
      </dgm:t>
    </dgm:pt>
    <dgm:pt modelId="{F3E4023B-836A-4735-9343-115AB1BACF4A}" type="pres">
      <dgm:prSet presAssocID="{CCDEE83D-6E1E-45FA-827D-3D382F886611}" presName="c4text" presStyleLbl="node1" presStyleIdx="3" presStyleCnt="5">
        <dgm:presLayoutVars>
          <dgm:bulletEnabled val="1"/>
        </dgm:presLayoutVars>
      </dgm:prSet>
      <dgm:spPr/>
      <dgm:t>
        <a:bodyPr/>
        <a:lstStyle/>
        <a:p>
          <a:endParaRPr lang="en-US"/>
        </a:p>
      </dgm:t>
    </dgm:pt>
    <dgm:pt modelId="{F6A4D42C-C207-42D8-AED9-411C53330031}" type="pres">
      <dgm:prSet presAssocID="{CCDEE83D-6E1E-45FA-827D-3D382F886611}" presName="comp5" presStyleCnt="0"/>
      <dgm:spPr/>
    </dgm:pt>
    <dgm:pt modelId="{612ABC86-3356-460B-890B-3C82223424A8}" type="pres">
      <dgm:prSet presAssocID="{CCDEE83D-6E1E-45FA-827D-3D382F886611}" presName="circle5" presStyleLbl="node1" presStyleIdx="4" presStyleCnt="5"/>
      <dgm:spPr/>
      <dgm:t>
        <a:bodyPr/>
        <a:lstStyle/>
        <a:p>
          <a:endParaRPr lang="en-US"/>
        </a:p>
      </dgm:t>
    </dgm:pt>
    <dgm:pt modelId="{E4B280C8-2E5F-42E4-8777-54E4763C4F28}" type="pres">
      <dgm:prSet presAssocID="{CCDEE83D-6E1E-45FA-827D-3D382F886611}" presName="c5text" presStyleLbl="node1" presStyleIdx="4" presStyleCnt="5">
        <dgm:presLayoutVars>
          <dgm:bulletEnabled val="1"/>
        </dgm:presLayoutVars>
      </dgm:prSet>
      <dgm:spPr/>
      <dgm:t>
        <a:bodyPr/>
        <a:lstStyle/>
        <a:p>
          <a:endParaRPr lang="en-US"/>
        </a:p>
      </dgm:t>
    </dgm:pt>
  </dgm:ptLst>
  <dgm:cxnLst>
    <dgm:cxn modelId="{9892643A-2800-4C2B-8BDE-10D82DB35117}" type="presOf" srcId="{7E8B33AC-E8C6-4C82-AE95-D963A79F0F2F}" destId="{367A4B32-4387-4417-9EFA-1870982F9678}" srcOrd="1" destOrd="0" presId="urn:microsoft.com/office/officeart/2005/8/layout/venn2"/>
    <dgm:cxn modelId="{18799E46-FACB-417E-BBD9-85A25D586F39}" srcId="{CCDEE83D-6E1E-45FA-827D-3D382F886611}" destId="{00CB4A83-2B5A-4B4D-8BC5-C3BEB631D80D}" srcOrd="2" destOrd="0" parTransId="{598FEB24-E8FF-4BF5-83A5-61C7B60FAAD4}" sibTransId="{D6249C1A-3D25-4238-AC0F-233D9B28E2CD}"/>
    <dgm:cxn modelId="{63C56959-4B80-49B5-AA5F-B3F83569BFE9}" type="presOf" srcId="{F2A14DA3-D59A-4932-ADFF-891EF8630064}" destId="{E4B280C8-2E5F-42E4-8777-54E4763C4F28}" srcOrd="1" destOrd="0" presId="urn:microsoft.com/office/officeart/2005/8/layout/venn2"/>
    <dgm:cxn modelId="{76B74460-F6D1-4F9B-A3B8-23FBBFAFB8B3}" type="presOf" srcId="{00CB4A83-2B5A-4B4D-8BC5-C3BEB631D80D}" destId="{A89F14DD-0B23-4200-B8FA-39E4B9C2988B}" srcOrd="1" destOrd="0" presId="urn:microsoft.com/office/officeart/2005/8/layout/venn2"/>
    <dgm:cxn modelId="{D73AB487-465D-47E9-89F9-EC725B3917E8}" srcId="{CCDEE83D-6E1E-45FA-827D-3D382F886611}" destId="{F487B50D-1F92-46F2-A85F-AD283409AA6F}" srcOrd="3" destOrd="0" parTransId="{BE3B16D5-CA4C-412A-AFDE-0A9C6F730B6D}" sibTransId="{D7026567-0741-490B-95A9-B266749C2628}"/>
    <dgm:cxn modelId="{3DEC3E43-CE46-4CB1-BFDB-015AEC9B207A}" type="presOf" srcId="{F487B50D-1F92-46F2-A85F-AD283409AA6F}" destId="{F3E4023B-836A-4735-9343-115AB1BACF4A}" srcOrd="1" destOrd="0" presId="urn:microsoft.com/office/officeart/2005/8/layout/venn2"/>
    <dgm:cxn modelId="{1DA094CA-952D-4FFA-8A43-98B80C0162DD}" type="presOf" srcId="{F487B50D-1F92-46F2-A85F-AD283409AA6F}" destId="{77266EFB-09FB-49B7-8A62-5BA94CBCEE1F}" srcOrd="0" destOrd="0" presId="urn:microsoft.com/office/officeart/2005/8/layout/venn2"/>
    <dgm:cxn modelId="{9F7D3EB2-BBF1-48F7-B576-5B6B991B80E9}" type="presOf" srcId="{846D4FA4-8378-40A3-9557-22C9A2ADF7BB}" destId="{A3D73F79-E332-4C2F-AE38-759B2DB355DF}" srcOrd="0" destOrd="0" presId="urn:microsoft.com/office/officeart/2005/8/layout/venn2"/>
    <dgm:cxn modelId="{B625C62B-C406-4ED9-94DD-C46B79299720}" srcId="{CCDEE83D-6E1E-45FA-827D-3D382F886611}" destId="{846D4FA4-8378-40A3-9557-22C9A2ADF7BB}" srcOrd="0" destOrd="0" parTransId="{7A95012E-C153-43DF-AB8B-15FC45008770}" sibTransId="{3ADACF89-B5EC-4F56-906A-927E449F7FBC}"/>
    <dgm:cxn modelId="{1C59F2F0-1E1A-4423-A3CD-6576D6D1842E}" type="presOf" srcId="{00CB4A83-2B5A-4B4D-8BC5-C3BEB631D80D}" destId="{D833BA25-1DE5-4400-BC47-3DA25C4080F0}" srcOrd="0" destOrd="0" presId="urn:microsoft.com/office/officeart/2005/8/layout/venn2"/>
    <dgm:cxn modelId="{B9A5171B-4A83-447E-AE70-FE904B9D8672}" srcId="{CCDEE83D-6E1E-45FA-827D-3D382F886611}" destId="{F2A14DA3-D59A-4932-ADFF-891EF8630064}" srcOrd="4" destOrd="0" parTransId="{51E5D99B-2335-40EB-A31E-8C39FC34D12A}" sibTransId="{64DE092E-0F5B-4608-8593-740FC4F7FCB8}"/>
    <dgm:cxn modelId="{994A0AEF-7163-4F23-9E32-A7147D1A9009}" type="presOf" srcId="{F2A14DA3-D59A-4932-ADFF-891EF8630064}" destId="{612ABC86-3356-460B-890B-3C82223424A8}" srcOrd="0" destOrd="0" presId="urn:microsoft.com/office/officeart/2005/8/layout/venn2"/>
    <dgm:cxn modelId="{D19F1E83-F4E3-40DC-B5A4-4C1AEF10058E}" type="presOf" srcId="{846D4FA4-8378-40A3-9557-22C9A2ADF7BB}" destId="{29544B7C-35F9-4A52-9E4A-48743AB1808F}" srcOrd="1" destOrd="0" presId="urn:microsoft.com/office/officeart/2005/8/layout/venn2"/>
    <dgm:cxn modelId="{F9419C33-C449-4A2C-958D-95B010C0A67A}" type="presOf" srcId="{CCDEE83D-6E1E-45FA-827D-3D382F886611}" destId="{7319607A-5C9E-4083-A412-6BC8BD0FBBD9}" srcOrd="0" destOrd="0" presId="urn:microsoft.com/office/officeart/2005/8/layout/venn2"/>
    <dgm:cxn modelId="{344F0A47-E7B9-4143-86A7-C112107EEF6F}" type="presOf" srcId="{7E8B33AC-E8C6-4C82-AE95-D963A79F0F2F}" destId="{711185B2-7D0E-4AA0-A3EB-796CF106D43E}" srcOrd="0" destOrd="0" presId="urn:microsoft.com/office/officeart/2005/8/layout/venn2"/>
    <dgm:cxn modelId="{22AF64C6-9E57-44C4-ADB2-69770A3C8AD6}" srcId="{CCDEE83D-6E1E-45FA-827D-3D382F886611}" destId="{7E8B33AC-E8C6-4C82-AE95-D963A79F0F2F}" srcOrd="1" destOrd="0" parTransId="{7391108E-EBA2-4EEB-835F-7D499108F0AB}" sibTransId="{EA8F435E-07FF-40E4-AA87-5BBBF4EC331F}"/>
    <dgm:cxn modelId="{5F5867D0-95AF-4F30-A909-D1A3C72C04C2}" type="presParOf" srcId="{7319607A-5C9E-4083-A412-6BC8BD0FBBD9}" destId="{1F712B39-5461-4286-A32D-AC20150F6806}" srcOrd="0" destOrd="0" presId="urn:microsoft.com/office/officeart/2005/8/layout/venn2"/>
    <dgm:cxn modelId="{B07133DE-4325-4ABC-A9C6-C88506BD02AD}" type="presParOf" srcId="{1F712B39-5461-4286-A32D-AC20150F6806}" destId="{A3D73F79-E332-4C2F-AE38-759B2DB355DF}" srcOrd="0" destOrd="0" presId="urn:microsoft.com/office/officeart/2005/8/layout/venn2"/>
    <dgm:cxn modelId="{0F087AE2-B134-4E3B-BEDA-63E1774B91C5}" type="presParOf" srcId="{1F712B39-5461-4286-A32D-AC20150F6806}" destId="{29544B7C-35F9-4A52-9E4A-48743AB1808F}" srcOrd="1" destOrd="0" presId="urn:microsoft.com/office/officeart/2005/8/layout/venn2"/>
    <dgm:cxn modelId="{6EB7DAD8-D076-488B-8884-4B466E7A2AED}" type="presParOf" srcId="{7319607A-5C9E-4083-A412-6BC8BD0FBBD9}" destId="{72E4AB38-DBB1-4AB1-99F5-322F37643743}" srcOrd="1" destOrd="0" presId="urn:microsoft.com/office/officeart/2005/8/layout/venn2"/>
    <dgm:cxn modelId="{10D88EAA-22A8-4431-BC7E-5CBBD29F5882}" type="presParOf" srcId="{72E4AB38-DBB1-4AB1-99F5-322F37643743}" destId="{711185B2-7D0E-4AA0-A3EB-796CF106D43E}" srcOrd="0" destOrd="0" presId="urn:microsoft.com/office/officeart/2005/8/layout/venn2"/>
    <dgm:cxn modelId="{9EB6A498-0716-4ABA-BE44-67819749BE0A}" type="presParOf" srcId="{72E4AB38-DBB1-4AB1-99F5-322F37643743}" destId="{367A4B32-4387-4417-9EFA-1870982F9678}" srcOrd="1" destOrd="0" presId="urn:microsoft.com/office/officeart/2005/8/layout/venn2"/>
    <dgm:cxn modelId="{9DFA0148-AC5F-4EDA-9DAD-2A6ECE4DD3D1}" type="presParOf" srcId="{7319607A-5C9E-4083-A412-6BC8BD0FBBD9}" destId="{807B5FAA-AF4F-464A-A73F-29D8B0705CA5}" srcOrd="2" destOrd="0" presId="urn:microsoft.com/office/officeart/2005/8/layout/venn2"/>
    <dgm:cxn modelId="{C8FE2309-088F-4E8D-812C-4B0D9469C633}" type="presParOf" srcId="{807B5FAA-AF4F-464A-A73F-29D8B0705CA5}" destId="{D833BA25-1DE5-4400-BC47-3DA25C4080F0}" srcOrd="0" destOrd="0" presId="urn:microsoft.com/office/officeart/2005/8/layout/venn2"/>
    <dgm:cxn modelId="{72C98378-9C2C-49E1-B490-8BCF3F94AA4D}" type="presParOf" srcId="{807B5FAA-AF4F-464A-A73F-29D8B0705CA5}" destId="{A89F14DD-0B23-4200-B8FA-39E4B9C2988B}" srcOrd="1" destOrd="0" presId="urn:microsoft.com/office/officeart/2005/8/layout/venn2"/>
    <dgm:cxn modelId="{9A394784-33C8-4C93-94DF-519B26FCBC68}" type="presParOf" srcId="{7319607A-5C9E-4083-A412-6BC8BD0FBBD9}" destId="{AC2E0A14-08F3-4E14-97A7-AB762DCA7C39}" srcOrd="3" destOrd="0" presId="urn:microsoft.com/office/officeart/2005/8/layout/venn2"/>
    <dgm:cxn modelId="{F05DFD89-FBCE-4F86-8FE8-60CD29358E60}" type="presParOf" srcId="{AC2E0A14-08F3-4E14-97A7-AB762DCA7C39}" destId="{77266EFB-09FB-49B7-8A62-5BA94CBCEE1F}" srcOrd="0" destOrd="0" presId="urn:microsoft.com/office/officeart/2005/8/layout/venn2"/>
    <dgm:cxn modelId="{172B863D-30F3-45E8-8586-15D35B41F9AB}" type="presParOf" srcId="{AC2E0A14-08F3-4E14-97A7-AB762DCA7C39}" destId="{F3E4023B-836A-4735-9343-115AB1BACF4A}" srcOrd="1" destOrd="0" presId="urn:microsoft.com/office/officeart/2005/8/layout/venn2"/>
    <dgm:cxn modelId="{594C2FA7-D9F1-4973-9A91-DD8E17488562}" type="presParOf" srcId="{7319607A-5C9E-4083-A412-6BC8BD0FBBD9}" destId="{F6A4D42C-C207-42D8-AED9-411C53330031}" srcOrd="4" destOrd="0" presId="urn:microsoft.com/office/officeart/2005/8/layout/venn2"/>
    <dgm:cxn modelId="{942E941B-1B81-44A2-9F7F-BBC90C4D539A}" type="presParOf" srcId="{F6A4D42C-C207-42D8-AED9-411C53330031}" destId="{612ABC86-3356-460B-890B-3C82223424A8}" srcOrd="0" destOrd="0" presId="urn:microsoft.com/office/officeart/2005/8/layout/venn2"/>
    <dgm:cxn modelId="{E9B5798E-B42B-4DCD-BFCD-1042C92EB57A}" type="presParOf" srcId="{F6A4D42C-C207-42D8-AED9-411C53330031}" destId="{E4B280C8-2E5F-42E4-8777-54E4763C4F2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89808-36CE-4E29-82D5-A0ECC8A3BA0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ABDDEE4A-0510-46BC-BC80-EFD021346204}">
      <dgm:prSet phldrT="[Text]" custT="1"/>
      <dgm:spPr/>
      <dgm:t>
        <a:bodyPr/>
        <a:lstStyle/>
        <a:p>
          <a:r>
            <a:rPr lang="fa-IR" sz="4800" dirty="0" smtClean="0">
              <a:cs typeface="B Titr" pitchFamily="2" charset="-78"/>
            </a:rPr>
            <a:t>شخصیت</a:t>
          </a:r>
          <a:endParaRPr lang="en-US" sz="4800" dirty="0">
            <a:cs typeface="B Titr" pitchFamily="2" charset="-78"/>
          </a:endParaRPr>
        </a:p>
      </dgm:t>
    </dgm:pt>
    <dgm:pt modelId="{46FBAD98-A8AA-435F-A8DB-5FB54C5BE203}" type="parTrans" cxnId="{FDFBDD56-FD8E-4F4E-9C38-B6B2179B8F4A}">
      <dgm:prSet/>
      <dgm:spPr/>
      <dgm:t>
        <a:bodyPr/>
        <a:lstStyle/>
        <a:p>
          <a:endParaRPr lang="en-US"/>
        </a:p>
      </dgm:t>
    </dgm:pt>
    <dgm:pt modelId="{96D310E7-1FF2-4CF6-8F45-51EA2E79CF15}" type="sibTrans" cxnId="{FDFBDD56-FD8E-4F4E-9C38-B6B2179B8F4A}">
      <dgm:prSet/>
      <dgm:spPr/>
      <dgm:t>
        <a:bodyPr/>
        <a:lstStyle/>
        <a:p>
          <a:endParaRPr lang="en-US"/>
        </a:p>
      </dgm:t>
    </dgm:pt>
    <dgm:pt modelId="{E5810844-7E45-4972-B939-389DE668A8AC}">
      <dgm:prSet phldrT="[Text]"/>
      <dgm:spPr/>
      <dgm:t>
        <a:bodyPr/>
        <a:lstStyle/>
        <a:p>
          <a:r>
            <a:rPr lang="fa-IR" b="1" dirty="0" smtClean="0">
              <a:cs typeface="B Titr" pitchFamily="2" charset="-78"/>
            </a:rPr>
            <a:t>رفتارها</a:t>
          </a:r>
          <a:endParaRPr lang="en-US" b="1" dirty="0">
            <a:cs typeface="B Titr" pitchFamily="2" charset="-78"/>
          </a:endParaRPr>
        </a:p>
      </dgm:t>
    </dgm:pt>
    <dgm:pt modelId="{D6A0AA7D-4F3B-4DC2-AD2D-417E43B1F923}" type="parTrans" cxnId="{2074568E-A23B-458E-A420-3B026C18C822}">
      <dgm:prSet/>
      <dgm:spPr/>
      <dgm:t>
        <a:bodyPr/>
        <a:lstStyle/>
        <a:p>
          <a:endParaRPr lang="en-US"/>
        </a:p>
      </dgm:t>
    </dgm:pt>
    <dgm:pt modelId="{70AD9F9A-D123-4FE1-9A54-E62B1CD55BA9}" type="sibTrans" cxnId="{2074568E-A23B-458E-A420-3B026C18C822}">
      <dgm:prSet/>
      <dgm:spPr/>
      <dgm:t>
        <a:bodyPr/>
        <a:lstStyle/>
        <a:p>
          <a:endParaRPr lang="en-US"/>
        </a:p>
      </dgm:t>
    </dgm:pt>
    <dgm:pt modelId="{5302B5CF-E86F-4E0E-8FEA-CF5DB239FCE5}">
      <dgm:prSet phldrT="[Text]" custT="1"/>
      <dgm:spPr/>
      <dgm:t>
        <a:bodyPr/>
        <a:lstStyle/>
        <a:p>
          <a:r>
            <a:rPr lang="fa-IR" sz="4400" dirty="0" smtClean="0">
              <a:cs typeface="B Titr" pitchFamily="2" charset="-78"/>
            </a:rPr>
            <a:t>مدل ذهنی</a:t>
          </a:r>
          <a:endParaRPr lang="en-US" sz="4400" dirty="0">
            <a:cs typeface="B Titr" pitchFamily="2" charset="-78"/>
          </a:endParaRPr>
        </a:p>
      </dgm:t>
    </dgm:pt>
    <dgm:pt modelId="{36F07D29-DCDF-4B5C-B9D5-8E3AF5B001BD}" type="parTrans" cxnId="{77E99711-2AD0-4D77-9922-F01B60805796}">
      <dgm:prSet/>
      <dgm:spPr/>
      <dgm:t>
        <a:bodyPr/>
        <a:lstStyle/>
        <a:p>
          <a:endParaRPr lang="en-US"/>
        </a:p>
      </dgm:t>
    </dgm:pt>
    <dgm:pt modelId="{A6F21B1D-2FC7-45C4-9C80-7AAB107F766E}" type="sibTrans" cxnId="{77E99711-2AD0-4D77-9922-F01B60805796}">
      <dgm:prSet/>
      <dgm:spPr/>
      <dgm:t>
        <a:bodyPr/>
        <a:lstStyle/>
        <a:p>
          <a:endParaRPr lang="en-US"/>
        </a:p>
      </dgm:t>
    </dgm:pt>
    <dgm:pt modelId="{D505A899-6C11-4270-8723-E4BE4318D87F}">
      <dgm:prSet phldrT="[Text]"/>
      <dgm:spPr/>
      <dgm:t>
        <a:bodyPr/>
        <a:lstStyle/>
        <a:p>
          <a:r>
            <a:rPr lang="fa-IR" dirty="0" smtClean="0">
              <a:cs typeface="B Titr" pitchFamily="2" charset="-78"/>
            </a:rPr>
            <a:t>تصمیم‌ها</a:t>
          </a:r>
          <a:endParaRPr lang="en-US" dirty="0">
            <a:cs typeface="B Titr" pitchFamily="2" charset="-78"/>
          </a:endParaRPr>
        </a:p>
      </dgm:t>
    </dgm:pt>
    <dgm:pt modelId="{6865DCE0-A235-4C14-A1FB-1822240B9243}" type="parTrans" cxnId="{C8F8BBC3-34A6-4705-A02B-872316AA0CC6}">
      <dgm:prSet/>
      <dgm:spPr/>
      <dgm:t>
        <a:bodyPr/>
        <a:lstStyle/>
        <a:p>
          <a:endParaRPr lang="en-US"/>
        </a:p>
      </dgm:t>
    </dgm:pt>
    <dgm:pt modelId="{BE5D0528-31E7-44DA-86BC-4E33BB147E80}" type="sibTrans" cxnId="{C8F8BBC3-34A6-4705-A02B-872316AA0CC6}">
      <dgm:prSet/>
      <dgm:spPr/>
      <dgm:t>
        <a:bodyPr/>
        <a:lstStyle/>
        <a:p>
          <a:endParaRPr lang="en-US"/>
        </a:p>
      </dgm:t>
    </dgm:pt>
    <dgm:pt modelId="{EA34E1D0-BD33-4E2F-BC85-08A8CABAAC98}" type="pres">
      <dgm:prSet presAssocID="{FDE89808-36CE-4E29-82D5-A0ECC8A3BA07}" presName="Name0" presStyleCnt="0">
        <dgm:presLayoutVars>
          <dgm:dir/>
          <dgm:animLvl val="lvl"/>
          <dgm:resizeHandles/>
        </dgm:presLayoutVars>
      </dgm:prSet>
      <dgm:spPr/>
      <dgm:t>
        <a:bodyPr/>
        <a:lstStyle/>
        <a:p>
          <a:endParaRPr lang="en-US"/>
        </a:p>
      </dgm:t>
    </dgm:pt>
    <dgm:pt modelId="{6C2CDFD9-428D-4389-926F-0397D0215AD3}" type="pres">
      <dgm:prSet presAssocID="{ABDDEE4A-0510-46BC-BC80-EFD021346204}" presName="linNode" presStyleCnt="0"/>
      <dgm:spPr/>
    </dgm:pt>
    <dgm:pt modelId="{B5C8CA50-57F7-4C00-BDBD-7FEBEAC09FEB}" type="pres">
      <dgm:prSet presAssocID="{ABDDEE4A-0510-46BC-BC80-EFD021346204}" presName="parentShp" presStyleLbl="node1" presStyleIdx="0" presStyleCnt="2">
        <dgm:presLayoutVars>
          <dgm:bulletEnabled val="1"/>
        </dgm:presLayoutVars>
      </dgm:prSet>
      <dgm:spPr/>
      <dgm:t>
        <a:bodyPr/>
        <a:lstStyle/>
        <a:p>
          <a:endParaRPr lang="en-US"/>
        </a:p>
      </dgm:t>
    </dgm:pt>
    <dgm:pt modelId="{93A35225-93D8-40D9-8EC9-DD16F2C1BC8A}" type="pres">
      <dgm:prSet presAssocID="{ABDDEE4A-0510-46BC-BC80-EFD021346204}" presName="childShp" presStyleLbl="bgAccFollowNode1" presStyleIdx="0" presStyleCnt="2">
        <dgm:presLayoutVars>
          <dgm:bulletEnabled val="1"/>
        </dgm:presLayoutVars>
      </dgm:prSet>
      <dgm:spPr/>
      <dgm:t>
        <a:bodyPr/>
        <a:lstStyle/>
        <a:p>
          <a:endParaRPr lang="en-US"/>
        </a:p>
      </dgm:t>
    </dgm:pt>
    <dgm:pt modelId="{5E648F53-633C-4BE4-9B76-8288FF341E9F}" type="pres">
      <dgm:prSet presAssocID="{96D310E7-1FF2-4CF6-8F45-51EA2E79CF15}" presName="spacing" presStyleCnt="0"/>
      <dgm:spPr/>
    </dgm:pt>
    <dgm:pt modelId="{AE0984DB-839F-4C28-B4EE-7E17C8038CBC}" type="pres">
      <dgm:prSet presAssocID="{5302B5CF-E86F-4E0E-8FEA-CF5DB239FCE5}" presName="linNode" presStyleCnt="0"/>
      <dgm:spPr/>
    </dgm:pt>
    <dgm:pt modelId="{1FD71199-636C-4A8A-9774-2A952B3003CF}" type="pres">
      <dgm:prSet presAssocID="{5302B5CF-E86F-4E0E-8FEA-CF5DB239FCE5}" presName="parentShp" presStyleLbl="node1" presStyleIdx="1" presStyleCnt="2">
        <dgm:presLayoutVars>
          <dgm:bulletEnabled val="1"/>
        </dgm:presLayoutVars>
      </dgm:prSet>
      <dgm:spPr/>
      <dgm:t>
        <a:bodyPr/>
        <a:lstStyle/>
        <a:p>
          <a:endParaRPr lang="en-US"/>
        </a:p>
      </dgm:t>
    </dgm:pt>
    <dgm:pt modelId="{275D14F1-F22C-45B1-8809-D5CEC058AC4B}" type="pres">
      <dgm:prSet presAssocID="{5302B5CF-E86F-4E0E-8FEA-CF5DB239FCE5}" presName="childShp" presStyleLbl="bgAccFollowNode1" presStyleIdx="1" presStyleCnt="2">
        <dgm:presLayoutVars>
          <dgm:bulletEnabled val="1"/>
        </dgm:presLayoutVars>
      </dgm:prSet>
      <dgm:spPr/>
      <dgm:t>
        <a:bodyPr/>
        <a:lstStyle/>
        <a:p>
          <a:endParaRPr lang="en-US"/>
        </a:p>
      </dgm:t>
    </dgm:pt>
  </dgm:ptLst>
  <dgm:cxnLst>
    <dgm:cxn modelId="{3B48F71B-AF0D-413C-82B9-FF9D4245E1D5}" type="presOf" srcId="{FDE89808-36CE-4E29-82D5-A0ECC8A3BA07}" destId="{EA34E1D0-BD33-4E2F-BC85-08A8CABAAC98}" srcOrd="0" destOrd="0" presId="urn:microsoft.com/office/officeart/2005/8/layout/vList6"/>
    <dgm:cxn modelId="{FC7EB75F-A68A-4398-BB95-4ECC7A4A9DE0}" type="presOf" srcId="{ABDDEE4A-0510-46BC-BC80-EFD021346204}" destId="{B5C8CA50-57F7-4C00-BDBD-7FEBEAC09FEB}" srcOrd="0" destOrd="0" presId="urn:microsoft.com/office/officeart/2005/8/layout/vList6"/>
    <dgm:cxn modelId="{2074568E-A23B-458E-A420-3B026C18C822}" srcId="{ABDDEE4A-0510-46BC-BC80-EFD021346204}" destId="{E5810844-7E45-4972-B939-389DE668A8AC}" srcOrd="0" destOrd="0" parTransId="{D6A0AA7D-4F3B-4DC2-AD2D-417E43B1F923}" sibTransId="{70AD9F9A-D123-4FE1-9A54-E62B1CD55BA9}"/>
    <dgm:cxn modelId="{C8F8BBC3-34A6-4705-A02B-872316AA0CC6}" srcId="{5302B5CF-E86F-4E0E-8FEA-CF5DB239FCE5}" destId="{D505A899-6C11-4270-8723-E4BE4318D87F}" srcOrd="0" destOrd="0" parTransId="{6865DCE0-A235-4C14-A1FB-1822240B9243}" sibTransId="{BE5D0528-31E7-44DA-86BC-4E33BB147E80}"/>
    <dgm:cxn modelId="{77E99711-2AD0-4D77-9922-F01B60805796}" srcId="{FDE89808-36CE-4E29-82D5-A0ECC8A3BA07}" destId="{5302B5CF-E86F-4E0E-8FEA-CF5DB239FCE5}" srcOrd="1" destOrd="0" parTransId="{36F07D29-DCDF-4B5C-B9D5-8E3AF5B001BD}" sibTransId="{A6F21B1D-2FC7-45C4-9C80-7AAB107F766E}"/>
    <dgm:cxn modelId="{885B3BBF-E7A8-4E74-A3FC-F94DDF7C52D1}" type="presOf" srcId="{E5810844-7E45-4972-B939-389DE668A8AC}" destId="{93A35225-93D8-40D9-8EC9-DD16F2C1BC8A}" srcOrd="0" destOrd="0" presId="urn:microsoft.com/office/officeart/2005/8/layout/vList6"/>
    <dgm:cxn modelId="{DDED2252-8AFB-4CF0-AE3E-8B4176D0D375}" type="presOf" srcId="{5302B5CF-E86F-4E0E-8FEA-CF5DB239FCE5}" destId="{1FD71199-636C-4A8A-9774-2A952B3003CF}" srcOrd="0" destOrd="0" presId="urn:microsoft.com/office/officeart/2005/8/layout/vList6"/>
    <dgm:cxn modelId="{FDFBDD56-FD8E-4F4E-9C38-B6B2179B8F4A}" srcId="{FDE89808-36CE-4E29-82D5-A0ECC8A3BA07}" destId="{ABDDEE4A-0510-46BC-BC80-EFD021346204}" srcOrd="0" destOrd="0" parTransId="{46FBAD98-A8AA-435F-A8DB-5FB54C5BE203}" sibTransId="{96D310E7-1FF2-4CF6-8F45-51EA2E79CF15}"/>
    <dgm:cxn modelId="{27DF7FA2-E6C9-49C7-BFB3-965A601AF81A}" type="presOf" srcId="{D505A899-6C11-4270-8723-E4BE4318D87F}" destId="{275D14F1-F22C-45B1-8809-D5CEC058AC4B}" srcOrd="0" destOrd="0" presId="urn:microsoft.com/office/officeart/2005/8/layout/vList6"/>
    <dgm:cxn modelId="{053AC0F1-B19E-4883-B56D-618AC0E05043}" type="presParOf" srcId="{EA34E1D0-BD33-4E2F-BC85-08A8CABAAC98}" destId="{6C2CDFD9-428D-4389-926F-0397D0215AD3}" srcOrd="0" destOrd="0" presId="urn:microsoft.com/office/officeart/2005/8/layout/vList6"/>
    <dgm:cxn modelId="{68C09465-B01F-4367-88F5-5F5AFA0CD495}" type="presParOf" srcId="{6C2CDFD9-428D-4389-926F-0397D0215AD3}" destId="{B5C8CA50-57F7-4C00-BDBD-7FEBEAC09FEB}" srcOrd="0" destOrd="0" presId="urn:microsoft.com/office/officeart/2005/8/layout/vList6"/>
    <dgm:cxn modelId="{EFC1D100-567E-414E-A6CD-4AA6E6193749}" type="presParOf" srcId="{6C2CDFD9-428D-4389-926F-0397D0215AD3}" destId="{93A35225-93D8-40D9-8EC9-DD16F2C1BC8A}" srcOrd="1" destOrd="0" presId="urn:microsoft.com/office/officeart/2005/8/layout/vList6"/>
    <dgm:cxn modelId="{1B095EF9-AA2A-4944-98A4-250AF936381C}" type="presParOf" srcId="{EA34E1D0-BD33-4E2F-BC85-08A8CABAAC98}" destId="{5E648F53-633C-4BE4-9B76-8288FF341E9F}" srcOrd="1" destOrd="0" presId="urn:microsoft.com/office/officeart/2005/8/layout/vList6"/>
    <dgm:cxn modelId="{2A515ACB-607B-4FFD-83A2-9FA4DF9FA655}" type="presParOf" srcId="{EA34E1D0-BD33-4E2F-BC85-08A8CABAAC98}" destId="{AE0984DB-839F-4C28-B4EE-7E17C8038CBC}" srcOrd="2" destOrd="0" presId="urn:microsoft.com/office/officeart/2005/8/layout/vList6"/>
    <dgm:cxn modelId="{A17D0378-1DEB-4E8C-8CF6-F5FC72B04B16}" type="presParOf" srcId="{AE0984DB-839F-4C28-B4EE-7E17C8038CBC}" destId="{1FD71199-636C-4A8A-9774-2A952B3003CF}" srcOrd="0" destOrd="0" presId="urn:microsoft.com/office/officeart/2005/8/layout/vList6"/>
    <dgm:cxn modelId="{58485F2B-D9E0-45B1-BFD4-52B6A2402436}" type="presParOf" srcId="{AE0984DB-839F-4C28-B4EE-7E17C8038CBC}" destId="{275D14F1-F22C-45B1-8809-D5CEC058AC4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4B928-97DD-4744-A44B-41BB560C20CE}"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ar-SA"/>
        </a:p>
      </dgm:t>
    </dgm:pt>
    <dgm:pt modelId="{BB387530-9D89-4534-AA88-3F55AB3FFF94}">
      <dgm:prSet phldrT="[Text]"/>
      <dgm:spPr>
        <a:solidFill>
          <a:srgbClr val="C00000"/>
        </a:solidFill>
      </dgm:spPr>
      <dgm:t>
        <a:bodyPr/>
        <a:lstStyle/>
        <a:p>
          <a:pPr rtl="1"/>
          <a:r>
            <a:rPr lang="en-US" b="1" dirty="0" smtClean="0"/>
            <a:t>perceiver</a:t>
          </a:r>
          <a:endParaRPr lang="ar-SA" b="1" dirty="0"/>
        </a:p>
      </dgm:t>
    </dgm:pt>
    <dgm:pt modelId="{0A33C9EC-E8F4-4AC6-A689-CFDAB843415E}" type="parTrans" cxnId="{3DADAED8-F922-4594-BE43-758734184C9F}">
      <dgm:prSet/>
      <dgm:spPr/>
      <dgm:t>
        <a:bodyPr/>
        <a:lstStyle/>
        <a:p>
          <a:pPr rtl="1"/>
          <a:endParaRPr lang="ar-SA"/>
        </a:p>
      </dgm:t>
    </dgm:pt>
    <dgm:pt modelId="{659998C6-786C-4548-BC49-38588A237727}" type="sibTrans" cxnId="{3DADAED8-F922-4594-BE43-758734184C9F}">
      <dgm:prSet/>
      <dgm:spPr/>
      <dgm:t>
        <a:bodyPr/>
        <a:lstStyle/>
        <a:p>
          <a:pPr rtl="1"/>
          <a:endParaRPr lang="ar-SA"/>
        </a:p>
      </dgm:t>
    </dgm:pt>
    <dgm:pt modelId="{C91B0468-0D6F-485F-B685-66887B3CF41F}">
      <dgm:prSet phldrT="[Text]"/>
      <dgm:spPr>
        <a:solidFill>
          <a:srgbClr val="C00000"/>
        </a:solidFill>
      </dgm:spPr>
      <dgm:t>
        <a:bodyPr/>
        <a:lstStyle/>
        <a:p>
          <a:pPr rtl="1"/>
          <a:r>
            <a:rPr lang="en-US" b="1" dirty="0" smtClean="0"/>
            <a:t>judger</a:t>
          </a:r>
          <a:endParaRPr lang="ar-SA" b="1" dirty="0"/>
        </a:p>
      </dgm:t>
    </dgm:pt>
    <dgm:pt modelId="{95DB0A22-EF58-4338-9781-75D74AD5C4F1}" type="parTrans" cxnId="{B2DF0FC4-71D4-4616-819F-F27F22D8AB0C}">
      <dgm:prSet/>
      <dgm:spPr/>
      <dgm:t>
        <a:bodyPr/>
        <a:lstStyle/>
        <a:p>
          <a:pPr rtl="1"/>
          <a:endParaRPr lang="ar-SA"/>
        </a:p>
      </dgm:t>
    </dgm:pt>
    <dgm:pt modelId="{3C0FDBE4-773B-4133-9478-0D05E4C40FF7}" type="sibTrans" cxnId="{B2DF0FC4-71D4-4616-819F-F27F22D8AB0C}">
      <dgm:prSet/>
      <dgm:spPr/>
      <dgm:t>
        <a:bodyPr/>
        <a:lstStyle/>
        <a:p>
          <a:pPr rtl="1"/>
          <a:endParaRPr lang="ar-SA"/>
        </a:p>
      </dgm:t>
    </dgm:pt>
    <dgm:pt modelId="{A0022992-9AF2-4C2D-B465-13E46EA990BC}" type="pres">
      <dgm:prSet presAssocID="{5564B928-97DD-4744-A44B-41BB560C20CE}" presName="cycle" presStyleCnt="0">
        <dgm:presLayoutVars>
          <dgm:dir/>
          <dgm:resizeHandles val="exact"/>
        </dgm:presLayoutVars>
      </dgm:prSet>
      <dgm:spPr/>
      <dgm:t>
        <a:bodyPr/>
        <a:lstStyle/>
        <a:p>
          <a:pPr rtl="1"/>
          <a:endParaRPr lang="ar-SA"/>
        </a:p>
      </dgm:t>
    </dgm:pt>
    <dgm:pt modelId="{E91E863F-908F-4151-AD3F-E7EB6460DF08}" type="pres">
      <dgm:prSet presAssocID="{BB387530-9D89-4534-AA88-3F55AB3FFF94}" presName="arrow" presStyleLbl="node1" presStyleIdx="0" presStyleCnt="2">
        <dgm:presLayoutVars>
          <dgm:bulletEnabled val="1"/>
        </dgm:presLayoutVars>
      </dgm:prSet>
      <dgm:spPr/>
      <dgm:t>
        <a:bodyPr/>
        <a:lstStyle/>
        <a:p>
          <a:pPr rtl="1"/>
          <a:endParaRPr lang="ar-SA"/>
        </a:p>
      </dgm:t>
    </dgm:pt>
    <dgm:pt modelId="{AE6EE04C-9998-45BE-AABE-EC7AFE8810C9}" type="pres">
      <dgm:prSet presAssocID="{C91B0468-0D6F-485F-B685-66887B3CF41F}" presName="arrow" presStyleLbl="node1" presStyleIdx="1" presStyleCnt="2">
        <dgm:presLayoutVars>
          <dgm:bulletEnabled val="1"/>
        </dgm:presLayoutVars>
      </dgm:prSet>
      <dgm:spPr/>
      <dgm:t>
        <a:bodyPr/>
        <a:lstStyle/>
        <a:p>
          <a:pPr rtl="1"/>
          <a:endParaRPr lang="ar-SA"/>
        </a:p>
      </dgm:t>
    </dgm:pt>
  </dgm:ptLst>
  <dgm:cxnLst>
    <dgm:cxn modelId="{59ADA328-B07D-4A46-BC8C-7EB2C943C079}" type="presOf" srcId="{BB387530-9D89-4534-AA88-3F55AB3FFF94}" destId="{E91E863F-908F-4151-AD3F-E7EB6460DF08}" srcOrd="0" destOrd="0" presId="urn:microsoft.com/office/officeart/2005/8/layout/arrow1"/>
    <dgm:cxn modelId="{44602DFD-DDF8-487A-8C5E-096ED1E4EE9B}" type="presOf" srcId="{C91B0468-0D6F-485F-B685-66887B3CF41F}" destId="{AE6EE04C-9998-45BE-AABE-EC7AFE8810C9}" srcOrd="0" destOrd="0" presId="urn:microsoft.com/office/officeart/2005/8/layout/arrow1"/>
    <dgm:cxn modelId="{3DADAED8-F922-4594-BE43-758734184C9F}" srcId="{5564B928-97DD-4744-A44B-41BB560C20CE}" destId="{BB387530-9D89-4534-AA88-3F55AB3FFF94}" srcOrd="0" destOrd="0" parTransId="{0A33C9EC-E8F4-4AC6-A689-CFDAB843415E}" sibTransId="{659998C6-786C-4548-BC49-38588A237727}"/>
    <dgm:cxn modelId="{86BE44BF-4C17-4CBA-BEA2-306CE0EFDF02}" type="presOf" srcId="{5564B928-97DD-4744-A44B-41BB560C20CE}" destId="{A0022992-9AF2-4C2D-B465-13E46EA990BC}" srcOrd="0" destOrd="0" presId="urn:microsoft.com/office/officeart/2005/8/layout/arrow1"/>
    <dgm:cxn modelId="{B2DF0FC4-71D4-4616-819F-F27F22D8AB0C}" srcId="{5564B928-97DD-4744-A44B-41BB560C20CE}" destId="{C91B0468-0D6F-485F-B685-66887B3CF41F}" srcOrd="1" destOrd="0" parTransId="{95DB0A22-EF58-4338-9781-75D74AD5C4F1}" sibTransId="{3C0FDBE4-773B-4133-9478-0D05E4C40FF7}"/>
    <dgm:cxn modelId="{07D7E737-C58A-4D16-AF9C-053EBAF5DA53}" type="presParOf" srcId="{A0022992-9AF2-4C2D-B465-13E46EA990BC}" destId="{E91E863F-908F-4151-AD3F-E7EB6460DF08}" srcOrd="0" destOrd="0" presId="urn:microsoft.com/office/officeart/2005/8/layout/arrow1"/>
    <dgm:cxn modelId="{620A7DB6-8379-4D7C-889F-629FFF8535B9}" type="presParOf" srcId="{A0022992-9AF2-4C2D-B465-13E46EA990BC}" destId="{AE6EE04C-9998-45BE-AABE-EC7AFE8810C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ADCBB-55FB-4686-8683-978F1716DA35}"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ar-SA"/>
        </a:p>
      </dgm:t>
    </dgm:pt>
    <dgm:pt modelId="{F0318CCE-3FEF-44BC-85DD-B35EF9CD5748}">
      <dgm:prSet phldrT="[Text]"/>
      <dgm:spPr>
        <a:solidFill>
          <a:srgbClr val="0070C0"/>
        </a:solidFill>
      </dgm:spPr>
      <dgm:t>
        <a:bodyPr/>
        <a:lstStyle/>
        <a:p>
          <a:pPr rtl="1"/>
          <a:r>
            <a:rPr lang="en-US" b="1" dirty="0" smtClean="0"/>
            <a:t>thinker</a:t>
          </a:r>
          <a:endParaRPr lang="ar-SA" b="1" dirty="0"/>
        </a:p>
      </dgm:t>
    </dgm:pt>
    <dgm:pt modelId="{E5330FB6-085D-4564-A09E-5D514B999B60}" type="parTrans" cxnId="{CC73ED20-885A-4F39-B5ED-B807019555F0}">
      <dgm:prSet/>
      <dgm:spPr/>
      <dgm:t>
        <a:bodyPr/>
        <a:lstStyle/>
        <a:p>
          <a:pPr rtl="1"/>
          <a:endParaRPr lang="ar-SA"/>
        </a:p>
      </dgm:t>
    </dgm:pt>
    <dgm:pt modelId="{29C4D389-D402-4EF4-81D2-9C53B1EAE049}" type="sibTrans" cxnId="{CC73ED20-885A-4F39-B5ED-B807019555F0}">
      <dgm:prSet/>
      <dgm:spPr/>
      <dgm:t>
        <a:bodyPr/>
        <a:lstStyle/>
        <a:p>
          <a:pPr rtl="1"/>
          <a:endParaRPr lang="ar-SA"/>
        </a:p>
      </dgm:t>
    </dgm:pt>
    <dgm:pt modelId="{10C58E83-096F-4F30-AAA1-D81B45B6B1C6}">
      <dgm:prSet phldrT="[Text]"/>
      <dgm:spPr>
        <a:solidFill>
          <a:srgbClr val="0070C0"/>
        </a:solidFill>
      </dgm:spPr>
      <dgm:t>
        <a:bodyPr/>
        <a:lstStyle/>
        <a:p>
          <a:pPr rtl="1"/>
          <a:r>
            <a:rPr lang="en-US" b="1" i="0" dirty="0" smtClean="0"/>
            <a:t>feeler</a:t>
          </a:r>
          <a:endParaRPr lang="ar-SA" b="1" i="0" dirty="0"/>
        </a:p>
      </dgm:t>
    </dgm:pt>
    <dgm:pt modelId="{88AFAFD1-B604-4229-86C9-5934C8E92E0E}" type="parTrans" cxnId="{46611D79-5AD2-4066-91F7-7826114B6398}">
      <dgm:prSet/>
      <dgm:spPr/>
      <dgm:t>
        <a:bodyPr/>
        <a:lstStyle/>
        <a:p>
          <a:pPr rtl="1"/>
          <a:endParaRPr lang="ar-SA"/>
        </a:p>
      </dgm:t>
    </dgm:pt>
    <dgm:pt modelId="{DFB2EFBF-3D1A-41D9-9CE5-BB465E2DF2A6}" type="sibTrans" cxnId="{46611D79-5AD2-4066-91F7-7826114B6398}">
      <dgm:prSet/>
      <dgm:spPr/>
      <dgm:t>
        <a:bodyPr/>
        <a:lstStyle/>
        <a:p>
          <a:pPr rtl="1"/>
          <a:endParaRPr lang="ar-SA"/>
        </a:p>
      </dgm:t>
    </dgm:pt>
    <dgm:pt modelId="{499FC28E-2E12-40E1-93F9-6F797EC96E09}" type="pres">
      <dgm:prSet presAssocID="{79BADCBB-55FB-4686-8683-978F1716DA35}" presName="cycle" presStyleCnt="0">
        <dgm:presLayoutVars>
          <dgm:dir/>
          <dgm:resizeHandles val="exact"/>
        </dgm:presLayoutVars>
      </dgm:prSet>
      <dgm:spPr/>
      <dgm:t>
        <a:bodyPr/>
        <a:lstStyle/>
        <a:p>
          <a:pPr rtl="1"/>
          <a:endParaRPr lang="ar-SA"/>
        </a:p>
      </dgm:t>
    </dgm:pt>
    <dgm:pt modelId="{45E189D9-899D-4845-A27A-37EA0E1D61D3}" type="pres">
      <dgm:prSet presAssocID="{F0318CCE-3FEF-44BC-85DD-B35EF9CD5748}" presName="arrow" presStyleLbl="node1" presStyleIdx="0" presStyleCnt="2">
        <dgm:presLayoutVars>
          <dgm:bulletEnabled val="1"/>
        </dgm:presLayoutVars>
      </dgm:prSet>
      <dgm:spPr/>
      <dgm:t>
        <a:bodyPr/>
        <a:lstStyle/>
        <a:p>
          <a:pPr rtl="1"/>
          <a:endParaRPr lang="ar-SA"/>
        </a:p>
      </dgm:t>
    </dgm:pt>
    <dgm:pt modelId="{0FF997CC-E9E2-4C51-8F50-7E3B5F4CB6FB}" type="pres">
      <dgm:prSet presAssocID="{10C58E83-096F-4F30-AAA1-D81B45B6B1C6}" presName="arrow" presStyleLbl="node1" presStyleIdx="1" presStyleCnt="2">
        <dgm:presLayoutVars>
          <dgm:bulletEnabled val="1"/>
        </dgm:presLayoutVars>
      </dgm:prSet>
      <dgm:spPr/>
      <dgm:t>
        <a:bodyPr/>
        <a:lstStyle/>
        <a:p>
          <a:pPr rtl="1"/>
          <a:endParaRPr lang="ar-SA"/>
        </a:p>
      </dgm:t>
    </dgm:pt>
  </dgm:ptLst>
  <dgm:cxnLst>
    <dgm:cxn modelId="{CC73ED20-885A-4F39-B5ED-B807019555F0}" srcId="{79BADCBB-55FB-4686-8683-978F1716DA35}" destId="{F0318CCE-3FEF-44BC-85DD-B35EF9CD5748}" srcOrd="0" destOrd="0" parTransId="{E5330FB6-085D-4564-A09E-5D514B999B60}" sibTransId="{29C4D389-D402-4EF4-81D2-9C53B1EAE049}"/>
    <dgm:cxn modelId="{A5E02EEA-27BF-4B06-80C2-07DB50D945E0}" type="presOf" srcId="{F0318CCE-3FEF-44BC-85DD-B35EF9CD5748}" destId="{45E189D9-899D-4845-A27A-37EA0E1D61D3}" srcOrd="0" destOrd="0" presId="urn:microsoft.com/office/officeart/2005/8/layout/arrow1"/>
    <dgm:cxn modelId="{37BF514A-780D-4BD0-9A8D-D8BD9FC2A538}" type="presOf" srcId="{10C58E83-096F-4F30-AAA1-D81B45B6B1C6}" destId="{0FF997CC-E9E2-4C51-8F50-7E3B5F4CB6FB}" srcOrd="0" destOrd="0" presId="urn:microsoft.com/office/officeart/2005/8/layout/arrow1"/>
    <dgm:cxn modelId="{46611D79-5AD2-4066-91F7-7826114B6398}" srcId="{79BADCBB-55FB-4686-8683-978F1716DA35}" destId="{10C58E83-096F-4F30-AAA1-D81B45B6B1C6}" srcOrd="1" destOrd="0" parTransId="{88AFAFD1-B604-4229-86C9-5934C8E92E0E}" sibTransId="{DFB2EFBF-3D1A-41D9-9CE5-BB465E2DF2A6}"/>
    <dgm:cxn modelId="{243B0601-AF87-4831-BFFE-261B7B1276E0}" type="presOf" srcId="{79BADCBB-55FB-4686-8683-978F1716DA35}" destId="{499FC28E-2E12-40E1-93F9-6F797EC96E09}" srcOrd="0" destOrd="0" presId="urn:microsoft.com/office/officeart/2005/8/layout/arrow1"/>
    <dgm:cxn modelId="{8C691981-7998-4A34-937E-D9A21FB9638C}" type="presParOf" srcId="{499FC28E-2E12-40E1-93F9-6F797EC96E09}" destId="{45E189D9-899D-4845-A27A-37EA0E1D61D3}" srcOrd="0" destOrd="0" presId="urn:microsoft.com/office/officeart/2005/8/layout/arrow1"/>
    <dgm:cxn modelId="{CA00FBFB-56DF-4E1B-9D9E-955FA247E573}" type="presParOf" srcId="{499FC28E-2E12-40E1-93F9-6F797EC96E09}" destId="{0FF997CC-E9E2-4C51-8F50-7E3B5F4CB6F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F09837-53C7-4A37-9A90-229585EF958E}"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ar-SA"/>
        </a:p>
      </dgm:t>
    </dgm:pt>
    <dgm:pt modelId="{63D57791-9274-4489-8507-369E2AD72070}">
      <dgm:prSet phldrT="[Text]"/>
      <dgm:spPr>
        <a:solidFill>
          <a:srgbClr val="FF0000"/>
        </a:solidFill>
        <a:ln>
          <a:solidFill>
            <a:schemeClr val="accent1"/>
          </a:solidFill>
        </a:ln>
      </dgm:spPr>
      <dgm:t>
        <a:bodyPr/>
        <a:lstStyle/>
        <a:p>
          <a:pPr rtl="1"/>
          <a:r>
            <a:rPr lang="en-US" b="1" dirty="0" smtClean="0"/>
            <a:t>intuitive</a:t>
          </a:r>
          <a:endParaRPr lang="ar-SA" b="1" dirty="0"/>
        </a:p>
      </dgm:t>
    </dgm:pt>
    <dgm:pt modelId="{19B217F4-51CC-465B-BAFA-D1EB709E844B}" type="parTrans" cxnId="{48FD0277-9D47-41DB-AEA1-21DFB1B98392}">
      <dgm:prSet/>
      <dgm:spPr/>
      <dgm:t>
        <a:bodyPr/>
        <a:lstStyle/>
        <a:p>
          <a:pPr rtl="1"/>
          <a:endParaRPr lang="ar-SA"/>
        </a:p>
      </dgm:t>
    </dgm:pt>
    <dgm:pt modelId="{574377E7-A6BF-43C8-B45C-F298D889C359}" type="sibTrans" cxnId="{48FD0277-9D47-41DB-AEA1-21DFB1B98392}">
      <dgm:prSet/>
      <dgm:spPr/>
      <dgm:t>
        <a:bodyPr/>
        <a:lstStyle/>
        <a:p>
          <a:pPr rtl="1"/>
          <a:endParaRPr lang="ar-SA"/>
        </a:p>
      </dgm:t>
    </dgm:pt>
    <dgm:pt modelId="{DA5E0B8C-211D-4ED3-AF98-143A2FEE7E01}">
      <dgm:prSet phldrT="[Text]"/>
      <dgm:spPr>
        <a:solidFill>
          <a:srgbClr val="FF0000"/>
        </a:solidFill>
      </dgm:spPr>
      <dgm:t>
        <a:bodyPr/>
        <a:lstStyle/>
        <a:p>
          <a:pPr rtl="1"/>
          <a:r>
            <a:rPr lang="en-US" b="1" dirty="0" smtClean="0"/>
            <a:t>sensor</a:t>
          </a:r>
          <a:endParaRPr lang="ar-SA" b="1" dirty="0"/>
        </a:p>
      </dgm:t>
    </dgm:pt>
    <dgm:pt modelId="{F6A7BBE4-7830-4E96-86AA-5147A0665F63}" type="parTrans" cxnId="{95C00B27-AD2E-46D8-AC32-A134C5D980D5}">
      <dgm:prSet/>
      <dgm:spPr/>
      <dgm:t>
        <a:bodyPr/>
        <a:lstStyle/>
        <a:p>
          <a:pPr rtl="1"/>
          <a:endParaRPr lang="ar-SA"/>
        </a:p>
      </dgm:t>
    </dgm:pt>
    <dgm:pt modelId="{129ECF87-BED5-4632-A1AC-1C06CE6D65A9}" type="sibTrans" cxnId="{95C00B27-AD2E-46D8-AC32-A134C5D980D5}">
      <dgm:prSet/>
      <dgm:spPr/>
      <dgm:t>
        <a:bodyPr/>
        <a:lstStyle/>
        <a:p>
          <a:pPr rtl="1"/>
          <a:endParaRPr lang="ar-SA"/>
        </a:p>
      </dgm:t>
    </dgm:pt>
    <dgm:pt modelId="{C81B9866-3997-4958-99BE-F9ACF8430B6D}" type="pres">
      <dgm:prSet presAssocID="{69F09837-53C7-4A37-9A90-229585EF958E}" presName="cycle" presStyleCnt="0">
        <dgm:presLayoutVars>
          <dgm:dir/>
          <dgm:resizeHandles val="exact"/>
        </dgm:presLayoutVars>
      </dgm:prSet>
      <dgm:spPr/>
      <dgm:t>
        <a:bodyPr/>
        <a:lstStyle/>
        <a:p>
          <a:pPr rtl="1"/>
          <a:endParaRPr lang="ar-SA"/>
        </a:p>
      </dgm:t>
    </dgm:pt>
    <dgm:pt modelId="{AED82113-E43C-4BC3-ABE9-71FA245FF579}" type="pres">
      <dgm:prSet presAssocID="{63D57791-9274-4489-8507-369E2AD72070}" presName="arrow" presStyleLbl="node1" presStyleIdx="0" presStyleCnt="2">
        <dgm:presLayoutVars>
          <dgm:bulletEnabled val="1"/>
        </dgm:presLayoutVars>
      </dgm:prSet>
      <dgm:spPr/>
      <dgm:t>
        <a:bodyPr/>
        <a:lstStyle/>
        <a:p>
          <a:pPr rtl="1"/>
          <a:endParaRPr lang="ar-SA"/>
        </a:p>
      </dgm:t>
    </dgm:pt>
    <dgm:pt modelId="{A9591438-6F67-4087-9F99-96CCBECDAD78}" type="pres">
      <dgm:prSet presAssocID="{DA5E0B8C-211D-4ED3-AF98-143A2FEE7E01}" presName="arrow" presStyleLbl="node1" presStyleIdx="1" presStyleCnt="2">
        <dgm:presLayoutVars>
          <dgm:bulletEnabled val="1"/>
        </dgm:presLayoutVars>
      </dgm:prSet>
      <dgm:spPr/>
      <dgm:t>
        <a:bodyPr/>
        <a:lstStyle/>
        <a:p>
          <a:pPr rtl="1"/>
          <a:endParaRPr lang="ar-SA"/>
        </a:p>
      </dgm:t>
    </dgm:pt>
  </dgm:ptLst>
  <dgm:cxnLst>
    <dgm:cxn modelId="{95C00B27-AD2E-46D8-AC32-A134C5D980D5}" srcId="{69F09837-53C7-4A37-9A90-229585EF958E}" destId="{DA5E0B8C-211D-4ED3-AF98-143A2FEE7E01}" srcOrd="1" destOrd="0" parTransId="{F6A7BBE4-7830-4E96-86AA-5147A0665F63}" sibTransId="{129ECF87-BED5-4632-A1AC-1C06CE6D65A9}"/>
    <dgm:cxn modelId="{975C497A-533A-41BE-B4C3-AC319D357BDA}" type="presOf" srcId="{DA5E0B8C-211D-4ED3-AF98-143A2FEE7E01}" destId="{A9591438-6F67-4087-9F99-96CCBECDAD78}" srcOrd="0" destOrd="0" presId="urn:microsoft.com/office/officeart/2005/8/layout/arrow1"/>
    <dgm:cxn modelId="{DA491222-DC67-4428-B389-07EF4DB8AAD2}" type="presOf" srcId="{69F09837-53C7-4A37-9A90-229585EF958E}" destId="{C81B9866-3997-4958-99BE-F9ACF8430B6D}" srcOrd="0" destOrd="0" presId="urn:microsoft.com/office/officeart/2005/8/layout/arrow1"/>
    <dgm:cxn modelId="{D99F4F76-01BE-43DE-AF9F-3ED80C25D50F}" type="presOf" srcId="{63D57791-9274-4489-8507-369E2AD72070}" destId="{AED82113-E43C-4BC3-ABE9-71FA245FF579}" srcOrd="0" destOrd="0" presId="urn:microsoft.com/office/officeart/2005/8/layout/arrow1"/>
    <dgm:cxn modelId="{48FD0277-9D47-41DB-AEA1-21DFB1B98392}" srcId="{69F09837-53C7-4A37-9A90-229585EF958E}" destId="{63D57791-9274-4489-8507-369E2AD72070}" srcOrd="0" destOrd="0" parTransId="{19B217F4-51CC-465B-BAFA-D1EB709E844B}" sibTransId="{574377E7-A6BF-43C8-B45C-F298D889C359}"/>
    <dgm:cxn modelId="{F23F66A4-4428-4A81-AED5-7836E27B4296}" type="presParOf" srcId="{C81B9866-3997-4958-99BE-F9ACF8430B6D}" destId="{AED82113-E43C-4BC3-ABE9-71FA245FF579}" srcOrd="0" destOrd="0" presId="urn:microsoft.com/office/officeart/2005/8/layout/arrow1"/>
    <dgm:cxn modelId="{3982FEA0-BE4A-4205-A2D6-C3669EA7B1D6}" type="presParOf" srcId="{C81B9866-3997-4958-99BE-F9ACF8430B6D}" destId="{A9591438-6F67-4087-9F99-96CCBECDAD7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31645F-1453-4DCE-8F12-CFB726712412}"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ar-SA"/>
        </a:p>
      </dgm:t>
    </dgm:pt>
    <dgm:pt modelId="{7289A0EB-B61B-4112-A018-EAAFB056E03B}">
      <dgm:prSet phldrT="[Text]"/>
      <dgm:spPr/>
      <dgm:t>
        <a:bodyPr/>
        <a:lstStyle/>
        <a:p>
          <a:pPr rtl="1"/>
          <a:r>
            <a:rPr lang="en-US" b="1" dirty="0" smtClean="0">
              <a:cs typeface="B Roya" pitchFamily="2" charset="-78"/>
            </a:rPr>
            <a:t>extravert</a:t>
          </a:r>
          <a:endParaRPr lang="ar-SA" b="1" dirty="0">
            <a:cs typeface="B Roya" pitchFamily="2" charset="-78"/>
          </a:endParaRPr>
        </a:p>
      </dgm:t>
    </dgm:pt>
    <dgm:pt modelId="{28A508F3-EBDC-4034-B81B-292C6A20BE7F}" type="parTrans" cxnId="{912517FE-4F95-45FA-9888-2AB6A49C790C}">
      <dgm:prSet/>
      <dgm:spPr/>
      <dgm:t>
        <a:bodyPr/>
        <a:lstStyle/>
        <a:p>
          <a:pPr rtl="1"/>
          <a:endParaRPr lang="ar-SA"/>
        </a:p>
      </dgm:t>
    </dgm:pt>
    <dgm:pt modelId="{07E038E1-D07F-44E2-BF3E-DA906E631A3B}" type="sibTrans" cxnId="{912517FE-4F95-45FA-9888-2AB6A49C790C}">
      <dgm:prSet/>
      <dgm:spPr/>
      <dgm:t>
        <a:bodyPr/>
        <a:lstStyle/>
        <a:p>
          <a:pPr rtl="1"/>
          <a:endParaRPr lang="ar-SA"/>
        </a:p>
      </dgm:t>
    </dgm:pt>
    <dgm:pt modelId="{7088C4C1-38B8-4816-A310-8F384A2620C1}">
      <dgm:prSet phldrT="[Text]"/>
      <dgm:spPr/>
      <dgm:t>
        <a:bodyPr/>
        <a:lstStyle/>
        <a:p>
          <a:pPr rtl="1"/>
          <a:r>
            <a:rPr lang="en-US" b="1" dirty="0" smtClean="0"/>
            <a:t>introvert</a:t>
          </a:r>
          <a:endParaRPr lang="ar-SA" b="1" dirty="0"/>
        </a:p>
      </dgm:t>
    </dgm:pt>
    <dgm:pt modelId="{2D3EDC8D-40B1-47F4-BC80-75B12FFE1789}" type="parTrans" cxnId="{688CBAC7-3068-439A-8F19-27AB8D53BC0F}">
      <dgm:prSet/>
      <dgm:spPr/>
      <dgm:t>
        <a:bodyPr/>
        <a:lstStyle/>
        <a:p>
          <a:pPr rtl="1"/>
          <a:endParaRPr lang="ar-SA"/>
        </a:p>
      </dgm:t>
    </dgm:pt>
    <dgm:pt modelId="{C16D5D96-AA37-4669-8499-9E7B3B81FEED}" type="sibTrans" cxnId="{688CBAC7-3068-439A-8F19-27AB8D53BC0F}">
      <dgm:prSet/>
      <dgm:spPr/>
      <dgm:t>
        <a:bodyPr/>
        <a:lstStyle/>
        <a:p>
          <a:pPr rtl="1"/>
          <a:endParaRPr lang="ar-SA"/>
        </a:p>
      </dgm:t>
    </dgm:pt>
    <dgm:pt modelId="{D9218867-BD26-46B4-AAD9-5179FE959664}" type="pres">
      <dgm:prSet presAssocID="{2231645F-1453-4DCE-8F12-CFB726712412}" presName="cycle" presStyleCnt="0">
        <dgm:presLayoutVars>
          <dgm:dir/>
          <dgm:resizeHandles val="exact"/>
        </dgm:presLayoutVars>
      </dgm:prSet>
      <dgm:spPr/>
      <dgm:t>
        <a:bodyPr/>
        <a:lstStyle/>
        <a:p>
          <a:pPr rtl="1"/>
          <a:endParaRPr lang="ar-SA"/>
        </a:p>
      </dgm:t>
    </dgm:pt>
    <dgm:pt modelId="{691AC407-82F1-4E1B-A08E-D07FEDB4B45B}" type="pres">
      <dgm:prSet presAssocID="{7289A0EB-B61B-4112-A018-EAAFB056E03B}" presName="arrow" presStyleLbl="node1" presStyleIdx="0" presStyleCnt="2">
        <dgm:presLayoutVars>
          <dgm:bulletEnabled val="1"/>
        </dgm:presLayoutVars>
      </dgm:prSet>
      <dgm:spPr/>
      <dgm:t>
        <a:bodyPr/>
        <a:lstStyle/>
        <a:p>
          <a:pPr rtl="1"/>
          <a:endParaRPr lang="ar-SA"/>
        </a:p>
      </dgm:t>
    </dgm:pt>
    <dgm:pt modelId="{66E67884-4CF8-430D-9332-43E97A1184DF}" type="pres">
      <dgm:prSet presAssocID="{7088C4C1-38B8-4816-A310-8F384A2620C1}" presName="arrow" presStyleLbl="node1" presStyleIdx="1" presStyleCnt="2">
        <dgm:presLayoutVars>
          <dgm:bulletEnabled val="1"/>
        </dgm:presLayoutVars>
      </dgm:prSet>
      <dgm:spPr/>
      <dgm:t>
        <a:bodyPr/>
        <a:lstStyle/>
        <a:p>
          <a:pPr rtl="1"/>
          <a:endParaRPr lang="ar-SA"/>
        </a:p>
      </dgm:t>
    </dgm:pt>
  </dgm:ptLst>
  <dgm:cxnLst>
    <dgm:cxn modelId="{BB173557-9EDB-4C34-9585-4543CBCE503C}" type="presOf" srcId="{7289A0EB-B61B-4112-A018-EAAFB056E03B}" destId="{691AC407-82F1-4E1B-A08E-D07FEDB4B45B}" srcOrd="0" destOrd="0" presId="urn:microsoft.com/office/officeart/2005/8/layout/arrow1"/>
    <dgm:cxn modelId="{DBBD9903-54FC-4CCE-96EA-EE7400A7B4B4}" type="presOf" srcId="{2231645F-1453-4DCE-8F12-CFB726712412}" destId="{D9218867-BD26-46B4-AAD9-5179FE959664}" srcOrd="0" destOrd="0" presId="urn:microsoft.com/office/officeart/2005/8/layout/arrow1"/>
    <dgm:cxn modelId="{DF355BBE-A40B-4911-B24C-96FC2A526201}" type="presOf" srcId="{7088C4C1-38B8-4816-A310-8F384A2620C1}" destId="{66E67884-4CF8-430D-9332-43E97A1184DF}" srcOrd="0" destOrd="0" presId="urn:microsoft.com/office/officeart/2005/8/layout/arrow1"/>
    <dgm:cxn modelId="{688CBAC7-3068-439A-8F19-27AB8D53BC0F}" srcId="{2231645F-1453-4DCE-8F12-CFB726712412}" destId="{7088C4C1-38B8-4816-A310-8F384A2620C1}" srcOrd="1" destOrd="0" parTransId="{2D3EDC8D-40B1-47F4-BC80-75B12FFE1789}" sibTransId="{C16D5D96-AA37-4669-8499-9E7B3B81FEED}"/>
    <dgm:cxn modelId="{912517FE-4F95-45FA-9888-2AB6A49C790C}" srcId="{2231645F-1453-4DCE-8F12-CFB726712412}" destId="{7289A0EB-B61B-4112-A018-EAAFB056E03B}" srcOrd="0" destOrd="0" parTransId="{28A508F3-EBDC-4034-B81B-292C6A20BE7F}" sibTransId="{07E038E1-D07F-44E2-BF3E-DA906E631A3B}"/>
    <dgm:cxn modelId="{7AB2C223-5CDA-4F8E-B734-BE8B8E6D2FCB}" type="presParOf" srcId="{D9218867-BD26-46B4-AAD9-5179FE959664}" destId="{691AC407-82F1-4E1B-A08E-D07FEDB4B45B}" srcOrd="0" destOrd="0" presId="urn:microsoft.com/office/officeart/2005/8/layout/arrow1"/>
    <dgm:cxn modelId="{0A81E932-A0DC-41D5-8757-11CC7BA47382}" type="presParOf" srcId="{D9218867-BD26-46B4-AAD9-5179FE959664}" destId="{66E67884-4CF8-430D-9332-43E97A1184D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289174-A5D9-44B3-91F9-685602980C2B}"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US"/>
        </a:p>
      </dgm:t>
    </dgm:pt>
    <dgm:pt modelId="{6E90FD29-29AE-4983-BB46-8E275366DE8C}">
      <dgm:prSet phldrT="[Text]" custT="1"/>
      <dgm:spPr/>
      <dgm:t>
        <a:bodyPr/>
        <a:lstStyle/>
        <a:p>
          <a:pPr>
            <a:lnSpc>
              <a:spcPct val="100000"/>
            </a:lnSpc>
            <a:spcAft>
              <a:spcPts val="0"/>
            </a:spcAft>
          </a:pPr>
          <a:r>
            <a:rPr lang="en-US" sz="2800" dirty="0" smtClean="0">
              <a:cs typeface="+mn-cs"/>
            </a:rPr>
            <a:t>Traditionalist</a:t>
          </a:r>
          <a:r>
            <a:rPr lang="fa-IR" sz="2800" dirty="0" smtClean="0">
              <a:cs typeface="+mn-cs"/>
            </a:rPr>
            <a:t>سنت‌گرا</a:t>
          </a:r>
          <a:endParaRPr lang="en-US" sz="2800" dirty="0">
            <a:cs typeface="+mn-cs"/>
          </a:endParaRPr>
        </a:p>
      </dgm:t>
    </dgm:pt>
    <dgm:pt modelId="{C61D0458-1EA8-4C8B-A13E-16642BC02833}" type="parTrans" cxnId="{5F8F5F7C-CE78-4CC9-BA21-70ABE8B14CDB}">
      <dgm:prSet/>
      <dgm:spPr/>
      <dgm:t>
        <a:bodyPr/>
        <a:lstStyle/>
        <a:p>
          <a:endParaRPr lang="en-US"/>
        </a:p>
      </dgm:t>
    </dgm:pt>
    <dgm:pt modelId="{9E4A6032-361F-4641-BFDA-A4B696ADF863}" type="sibTrans" cxnId="{5F8F5F7C-CE78-4CC9-BA21-70ABE8B14CDB}">
      <dgm:prSet/>
      <dgm:spPr/>
      <dgm:t>
        <a:bodyPr/>
        <a:lstStyle/>
        <a:p>
          <a:endParaRPr lang="en-US"/>
        </a:p>
      </dgm:t>
    </dgm:pt>
    <dgm:pt modelId="{D1DC7BFB-2F9E-4A70-86EA-14F861BE5E12}">
      <dgm:prSet phldrT="[Text]" custT="1"/>
      <dgm:spPr/>
      <dgm:t>
        <a:bodyPr/>
        <a:lstStyle/>
        <a:p>
          <a:pPr>
            <a:lnSpc>
              <a:spcPct val="100000"/>
            </a:lnSpc>
            <a:spcAft>
              <a:spcPct val="15000"/>
            </a:spcAft>
          </a:pPr>
          <a:r>
            <a:rPr lang="fa-IR" sz="2800" dirty="0" smtClean="0">
              <a:cs typeface="+mn-cs"/>
            </a:rPr>
            <a:t>قضاوت کردن</a:t>
          </a:r>
          <a:endParaRPr lang="en-US" sz="2800" dirty="0">
            <a:cs typeface="+mn-cs"/>
          </a:endParaRPr>
        </a:p>
      </dgm:t>
    </dgm:pt>
    <dgm:pt modelId="{DFAB864E-3CFB-4FE3-B69F-E497ACFD53B4}" type="parTrans" cxnId="{A5080437-7F61-4AB3-9544-6330550AA1A4}">
      <dgm:prSet/>
      <dgm:spPr/>
      <dgm:t>
        <a:bodyPr/>
        <a:lstStyle/>
        <a:p>
          <a:endParaRPr lang="en-US"/>
        </a:p>
      </dgm:t>
    </dgm:pt>
    <dgm:pt modelId="{FAFD383E-0371-435C-889E-BC3E44A63180}" type="sibTrans" cxnId="{A5080437-7F61-4AB3-9544-6330550AA1A4}">
      <dgm:prSet/>
      <dgm:spPr/>
      <dgm:t>
        <a:bodyPr/>
        <a:lstStyle/>
        <a:p>
          <a:endParaRPr lang="en-US"/>
        </a:p>
      </dgm:t>
    </dgm:pt>
    <dgm:pt modelId="{68E2139C-36FB-46D6-8584-CB3275BDDA9D}">
      <dgm:prSet phldrT="[Text]" custT="1"/>
      <dgm:spPr/>
      <dgm:t>
        <a:bodyPr/>
        <a:lstStyle/>
        <a:p>
          <a:pPr algn="l"/>
          <a:r>
            <a:rPr lang="en-US" sz="2400" b="1" dirty="0" smtClean="0"/>
            <a:t>Experiencer</a:t>
          </a:r>
          <a:r>
            <a:rPr lang="fa-IR" sz="2400" b="1" dirty="0" smtClean="0"/>
            <a:t>تجربه گرا </a:t>
          </a:r>
          <a:endParaRPr lang="en-US" sz="2400" b="1" dirty="0"/>
        </a:p>
      </dgm:t>
    </dgm:pt>
    <dgm:pt modelId="{0BF7D302-54BC-42A8-8259-5E009430BB22}" type="parTrans" cxnId="{6ED1F933-89C2-4BB6-B486-FEDBD6EC96B3}">
      <dgm:prSet/>
      <dgm:spPr/>
      <dgm:t>
        <a:bodyPr/>
        <a:lstStyle/>
        <a:p>
          <a:endParaRPr lang="en-US"/>
        </a:p>
      </dgm:t>
    </dgm:pt>
    <dgm:pt modelId="{352E6070-3987-45CE-90DB-EC8A0715F5CF}" type="sibTrans" cxnId="{6ED1F933-89C2-4BB6-B486-FEDBD6EC96B3}">
      <dgm:prSet/>
      <dgm:spPr/>
      <dgm:t>
        <a:bodyPr/>
        <a:lstStyle/>
        <a:p>
          <a:endParaRPr lang="en-US"/>
        </a:p>
      </dgm:t>
    </dgm:pt>
    <dgm:pt modelId="{8EE17A43-1C3A-4786-B22C-EFDCFDCC12C9}">
      <dgm:prSet phldrT="[Text]" custT="1"/>
      <dgm:spPr/>
      <dgm:t>
        <a:bodyPr/>
        <a:lstStyle/>
        <a:p>
          <a:pPr algn="l" rtl="1"/>
          <a:r>
            <a:rPr lang="fa-IR" sz="2800" dirty="0" smtClean="0"/>
            <a:t>حس کردن</a:t>
          </a:r>
          <a:endParaRPr lang="en-US" sz="2800" dirty="0"/>
        </a:p>
      </dgm:t>
    </dgm:pt>
    <dgm:pt modelId="{3C906B10-403A-453C-A6CC-6FFFC72C3066}" type="parTrans" cxnId="{BA696199-6F98-4864-85F5-A0BCAC9AF31A}">
      <dgm:prSet/>
      <dgm:spPr/>
      <dgm:t>
        <a:bodyPr/>
        <a:lstStyle/>
        <a:p>
          <a:endParaRPr lang="en-US"/>
        </a:p>
      </dgm:t>
    </dgm:pt>
    <dgm:pt modelId="{D2498CEA-15A1-4CAB-84EE-9F22738B36D1}" type="sibTrans" cxnId="{BA696199-6F98-4864-85F5-A0BCAC9AF31A}">
      <dgm:prSet/>
      <dgm:spPr/>
      <dgm:t>
        <a:bodyPr/>
        <a:lstStyle/>
        <a:p>
          <a:endParaRPr lang="en-US"/>
        </a:p>
      </dgm:t>
    </dgm:pt>
    <dgm:pt modelId="{924009D8-D56D-40A9-A9C8-A05FC81C4EAC}">
      <dgm:prSet phldrT="[Text]" custT="1"/>
      <dgm:spPr/>
      <dgm:t>
        <a:bodyPr/>
        <a:lstStyle/>
        <a:p>
          <a:pPr algn="l"/>
          <a:r>
            <a:rPr lang="fa-IR" sz="2800" dirty="0" smtClean="0"/>
            <a:t>دریافت کردن</a:t>
          </a:r>
          <a:endParaRPr lang="en-US" sz="2800" dirty="0"/>
        </a:p>
      </dgm:t>
    </dgm:pt>
    <dgm:pt modelId="{9B873B70-E432-4438-B56A-60D776FD9A2B}" type="parTrans" cxnId="{2F005097-072E-4606-9F1E-8336561AE907}">
      <dgm:prSet/>
      <dgm:spPr/>
      <dgm:t>
        <a:bodyPr/>
        <a:lstStyle/>
        <a:p>
          <a:endParaRPr lang="en-US"/>
        </a:p>
      </dgm:t>
    </dgm:pt>
    <dgm:pt modelId="{9C17C4F7-A4D2-47BD-BBCF-0F4757FFB986}" type="sibTrans" cxnId="{2F005097-072E-4606-9F1E-8336561AE907}">
      <dgm:prSet/>
      <dgm:spPr/>
      <dgm:t>
        <a:bodyPr/>
        <a:lstStyle/>
        <a:p>
          <a:endParaRPr lang="en-US"/>
        </a:p>
      </dgm:t>
    </dgm:pt>
    <dgm:pt modelId="{BF820EED-3F24-40DC-8BA2-5EA65A15E849}">
      <dgm:prSet phldrT="[Text]" custT="1"/>
      <dgm:spPr/>
      <dgm:t>
        <a:bodyPr/>
        <a:lstStyle/>
        <a:p>
          <a:r>
            <a:rPr lang="en-US" sz="2400" b="1" dirty="0" smtClean="0"/>
            <a:t>Conceptualizer</a:t>
          </a:r>
          <a:r>
            <a:rPr lang="fa-IR" sz="2400" b="1" dirty="0" smtClean="0"/>
            <a:t> مفهوم یرداز </a:t>
          </a:r>
          <a:endParaRPr lang="en-US" sz="2400" b="1" dirty="0"/>
        </a:p>
      </dgm:t>
    </dgm:pt>
    <dgm:pt modelId="{E0077A57-B12C-4992-B31D-822556B2F701}" type="parTrans" cxnId="{A028576D-0A1E-4A57-A8BF-4E7B41EBFCEE}">
      <dgm:prSet/>
      <dgm:spPr/>
      <dgm:t>
        <a:bodyPr/>
        <a:lstStyle/>
        <a:p>
          <a:endParaRPr lang="en-US"/>
        </a:p>
      </dgm:t>
    </dgm:pt>
    <dgm:pt modelId="{C9BDF505-136A-4DFB-83FD-93983C0FA3C5}" type="sibTrans" cxnId="{A028576D-0A1E-4A57-A8BF-4E7B41EBFCEE}">
      <dgm:prSet/>
      <dgm:spPr/>
      <dgm:t>
        <a:bodyPr/>
        <a:lstStyle/>
        <a:p>
          <a:endParaRPr lang="en-US"/>
        </a:p>
      </dgm:t>
    </dgm:pt>
    <dgm:pt modelId="{8652DE8B-4D9D-46A0-AEAE-210DFA3D55F5}">
      <dgm:prSet phldrT="[Text]" custT="1"/>
      <dgm:spPr/>
      <dgm:t>
        <a:bodyPr/>
        <a:lstStyle/>
        <a:p>
          <a:r>
            <a:rPr lang="fa-IR" sz="2400" b="1" dirty="0" smtClean="0"/>
            <a:t>شهود</a:t>
          </a:r>
          <a:endParaRPr lang="en-US" sz="2400" b="1" dirty="0"/>
        </a:p>
      </dgm:t>
    </dgm:pt>
    <dgm:pt modelId="{C7534AD8-200E-475C-B036-619B50FCE3B1}" type="parTrans" cxnId="{85632048-DA40-4525-8B96-3CDD3C28FE78}">
      <dgm:prSet/>
      <dgm:spPr/>
      <dgm:t>
        <a:bodyPr/>
        <a:lstStyle/>
        <a:p>
          <a:endParaRPr lang="en-US"/>
        </a:p>
      </dgm:t>
    </dgm:pt>
    <dgm:pt modelId="{6D86BD68-35A4-4D9C-9DA4-07BA702DBA4A}" type="sibTrans" cxnId="{85632048-DA40-4525-8B96-3CDD3C28FE78}">
      <dgm:prSet/>
      <dgm:spPr/>
      <dgm:t>
        <a:bodyPr/>
        <a:lstStyle/>
        <a:p>
          <a:endParaRPr lang="en-US"/>
        </a:p>
      </dgm:t>
    </dgm:pt>
    <dgm:pt modelId="{BB26448F-6F3E-4497-995D-CCD82E973B4C}">
      <dgm:prSet phldrT="[Text]" custT="1"/>
      <dgm:spPr/>
      <dgm:t>
        <a:bodyPr/>
        <a:lstStyle/>
        <a:p>
          <a:r>
            <a:rPr lang="fa-IR" sz="2400" b="1" dirty="0" smtClean="0"/>
            <a:t>تفکر</a:t>
          </a:r>
          <a:endParaRPr lang="en-US" sz="2400" b="1" dirty="0"/>
        </a:p>
      </dgm:t>
    </dgm:pt>
    <dgm:pt modelId="{94008F16-CA57-4818-A42A-F6B0B81CAB68}" type="parTrans" cxnId="{DDE9A189-510C-4930-B79A-1646C7899C95}">
      <dgm:prSet/>
      <dgm:spPr/>
      <dgm:t>
        <a:bodyPr/>
        <a:lstStyle/>
        <a:p>
          <a:endParaRPr lang="en-US"/>
        </a:p>
      </dgm:t>
    </dgm:pt>
    <dgm:pt modelId="{85DD3941-5F9A-4A59-B587-A42EA1555657}" type="sibTrans" cxnId="{DDE9A189-510C-4930-B79A-1646C7899C95}">
      <dgm:prSet/>
      <dgm:spPr/>
      <dgm:t>
        <a:bodyPr/>
        <a:lstStyle/>
        <a:p>
          <a:endParaRPr lang="en-US"/>
        </a:p>
      </dgm:t>
    </dgm:pt>
    <dgm:pt modelId="{822CC5DA-04B6-4395-8BA5-FC1126157124}">
      <dgm:prSet phldrT="[Text]" custT="1"/>
      <dgm:spPr/>
      <dgm:t>
        <a:bodyPr/>
        <a:lstStyle/>
        <a:p>
          <a:r>
            <a:rPr lang="en-US" sz="2800" dirty="0" smtClean="0"/>
            <a:t>Idealists</a:t>
          </a:r>
          <a:r>
            <a:rPr lang="fa-IR" sz="2800" dirty="0" smtClean="0"/>
            <a:t>آرمان گرا ها </a:t>
          </a:r>
          <a:endParaRPr lang="en-US" sz="2800" dirty="0"/>
        </a:p>
      </dgm:t>
    </dgm:pt>
    <dgm:pt modelId="{CE24F905-B42C-47A3-AB87-3126B51E1F8D}" type="parTrans" cxnId="{35EDC5FD-62EF-4E4A-BE49-DDCEC04F66A8}">
      <dgm:prSet/>
      <dgm:spPr/>
      <dgm:t>
        <a:bodyPr/>
        <a:lstStyle/>
        <a:p>
          <a:endParaRPr lang="en-US"/>
        </a:p>
      </dgm:t>
    </dgm:pt>
    <dgm:pt modelId="{B13652BB-BE4E-4E2A-AB29-66378B835680}" type="sibTrans" cxnId="{35EDC5FD-62EF-4E4A-BE49-DDCEC04F66A8}">
      <dgm:prSet/>
      <dgm:spPr/>
      <dgm:t>
        <a:bodyPr/>
        <a:lstStyle/>
        <a:p>
          <a:endParaRPr lang="en-US"/>
        </a:p>
      </dgm:t>
    </dgm:pt>
    <dgm:pt modelId="{790FE256-C341-4C35-893D-F1B4DE7DD672}">
      <dgm:prSet phldrT="[Text]" custT="1"/>
      <dgm:spPr/>
      <dgm:t>
        <a:bodyPr/>
        <a:lstStyle/>
        <a:p>
          <a:pPr>
            <a:lnSpc>
              <a:spcPct val="100000"/>
            </a:lnSpc>
            <a:spcAft>
              <a:spcPct val="15000"/>
            </a:spcAft>
          </a:pPr>
          <a:r>
            <a:rPr lang="fa-IR" sz="2800" dirty="0" smtClean="0">
              <a:cs typeface="+mn-cs"/>
            </a:rPr>
            <a:t>حس کردن</a:t>
          </a:r>
          <a:endParaRPr lang="en-US" sz="2800" dirty="0">
            <a:cs typeface="+mn-cs"/>
          </a:endParaRPr>
        </a:p>
      </dgm:t>
    </dgm:pt>
    <dgm:pt modelId="{F68296E5-7206-4A56-9802-27A4212AC114}" type="sibTrans" cxnId="{5BD043FD-914A-4121-A146-19CFA09515F7}">
      <dgm:prSet/>
      <dgm:spPr/>
      <dgm:t>
        <a:bodyPr/>
        <a:lstStyle/>
        <a:p>
          <a:endParaRPr lang="en-US"/>
        </a:p>
      </dgm:t>
    </dgm:pt>
    <dgm:pt modelId="{007CFFE6-91EB-45B8-9D99-BCCEDD7EB09D}" type="parTrans" cxnId="{5BD043FD-914A-4121-A146-19CFA09515F7}">
      <dgm:prSet/>
      <dgm:spPr/>
      <dgm:t>
        <a:bodyPr/>
        <a:lstStyle/>
        <a:p>
          <a:endParaRPr lang="en-US"/>
        </a:p>
      </dgm:t>
    </dgm:pt>
    <dgm:pt modelId="{537FF92F-D7C2-4244-8034-3241785AFD93}" type="pres">
      <dgm:prSet presAssocID="{3C289174-A5D9-44B3-91F9-685602980C2B}" presName="linear" presStyleCnt="0">
        <dgm:presLayoutVars>
          <dgm:dir/>
          <dgm:resizeHandles val="exact"/>
        </dgm:presLayoutVars>
      </dgm:prSet>
      <dgm:spPr/>
      <dgm:t>
        <a:bodyPr/>
        <a:lstStyle/>
        <a:p>
          <a:endParaRPr lang="en-US"/>
        </a:p>
      </dgm:t>
    </dgm:pt>
    <dgm:pt modelId="{7BFB4750-9D96-432D-9A8B-6EBB30A2A321}" type="pres">
      <dgm:prSet presAssocID="{6E90FD29-29AE-4983-BB46-8E275366DE8C}" presName="comp" presStyleCnt="0"/>
      <dgm:spPr/>
    </dgm:pt>
    <dgm:pt modelId="{574E177F-E135-4BD9-A547-801F688A2F6F}" type="pres">
      <dgm:prSet presAssocID="{6E90FD29-29AE-4983-BB46-8E275366DE8C}" presName="box" presStyleLbl="node1" presStyleIdx="0" presStyleCnt="4"/>
      <dgm:spPr/>
      <dgm:t>
        <a:bodyPr/>
        <a:lstStyle/>
        <a:p>
          <a:endParaRPr lang="en-US"/>
        </a:p>
      </dgm:t>
    </dgm:pt>
    <dgm:pt modelId="{EAB1F897-D82A-44E3-B754-1B00ED5DC86A}" type="pres">
      <dgm:prSet presAssocID="{6E90FD29-29AE-4983-BB46-8E275366DE8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8000" b="-108000"/>
          </a:stretch>
        </a:blipFill>
      </dgm:spPr>
      <dgm:t>
        <a:bodyPr/>
        <a:lstStyle/>
        <a:p>
          <a:endParaRPr lang="en-US"/>
        </a:p>
      </dgm:t>
    </dgm:pt>
    <dgm:pt modelId="{F07EFAD6-9585-4FE1-AFEC-9498D1EB1895}" type="pres">
      <dgm:prSet presAssocID="{6E90FD29-29AE-4983-BB46-8E275366DE8C}" presName="text" presStyleLbl="node1" presStyleIdx="0" presStyleCnt="4">
        <dgm:presLayoutVars>
          <dgm:bulletEnabled val="1"/>
        </dgm:presLayoutVars>
      </dgm:prSet>
      <dgm:spPr/>
      <dgm:t>
        <a:bodyPr/>
        <a:lstStyle/>
        <a:p>
          <a:endParaRPr lang="en-US"/>
        </a:p>
      </dgm:t>
    </dgm:pt>
    <dgm:pt modelId="{A132146C-50AE-4778-989D-A46D8EF6FE08}" type="pres">
      <dgm:prSet presAssocID="{9E4A6032-361F-4641-BFDA-A4B696ADF863}" presName="spacer" presStyleCnt="0"/>
      <dgm:spPr/>
    </dgm:pt>
    <dgm:pt modelId="{50C402D0-E4B7-407B-B8E2-C62ACF8723C6}" type="pres">
      <dgm:prSet presAssocID="{68E2139C-36FB-46D6-8584-CB3275BDDA9D}" presName="comp" presStyleCnt="0"/>
      <dgm:spPr/>
    </dgm:pt>
    <dgm:pt modelId="{ED65AACA-39CC-4067-A771-7B2D9D68A5BF}" type="pres">
      <dgm:prSet presAssocID="{68E2139C-36FB-46D6-8584-CB3275BDDA9D}" presName="box" presStyleLbl="node1" presStyleIdx="1" presStyleCnt="4"/>
      <dgm:spPr/>
      <dgm:t>
        <a:bodyPr/>
        <a:lstStyle/>
        <a:p>
          <a:endParaRPr lang="en-US"/>
        </a:p>
      </dgm:t>
    </dgm:pt>
    <dgm:pt modelId="{082F5A1F-8578-476E-9AEB-4D999FB5970E}" type="pres">
      <dgm:prSet presAssocID="{68E2139C-36FB-46D6-8584-CB3275BDDA9D}"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93000" b="-93000"/>
          </a:stretch>
        </a:blipFill>
      </dgm:spPr>
      <dgm:t>
        <a:bodyPr/>
        <a:lstStyle/>
        <a:p>
          <a:endParaRPr lang="en-US"/>
        </a:p>
      </dgm:t>
    </dgm:pt>
    <dgm:pt modelId="{526E9EA7-EDFD-4727-9C16-0CEB67C08D3F}" type="pres">
      <dgm:prSet presAssocID="{68E2139C-36FB-46D6-8584-CB3275BDDA9D}" presName="text" presStyleLbl="node1" presStyleIdx="1" presStyleCnt="4">
        <dgm:presLayoutVars>
          <dgm:bulletEnabled val="1"/>
        </dgm:presLayoutVars>
      </dgm:prSet>
      <dgm:spPr/>
      <dgm:t>
        <a:bodyPr/>
        <a:lstStyle/>
        <a:p>
          <a:endParaRPr lang="en-US"/>
        </a:p>
      </dgm:t>
    </dgm:pt>
    <dgm:pt modelId="{C4922E96-430B-429B-A0DC-F103D4F4A540}" type="pres">
      <dgm:prSet presAssocID="{352E6070-3987-45CE-90DB-EC8A0715F5CF}" presName="spacer" presStyleCnt="0"/>
      <dgm:spPr/>
    </dgm:pt>
    <dgm:pt modelId="{CE9FECF8-B3FC-4A3F-988A-78D9AED53B41}" type="pres">
      <dgm:prSet presAssocID="{822CC5DA-04B6-4395-8BA5-FC1126157124}" presName="comp" presStyleCnt="0"/>
      <dgm:spPr/>
    </dgm:pt>
    <dgm:pt modelId="{175F50DC-E5FF-49F6-83BE-A946787CE96E}" type="pres">
      <dgm:prSet presAssocID="{822CC5DA-04B6-4395-8BA5-FC1126157124}" presName="box" presStyleLbl="node1" presStyleIdx="2" presStyleCnt="4" custLinFactNeighborX="-125" custLinFactNeighborY="7097"/>
      <dgm:spPr/>
      <dgm:t>
        <a:bodyPr/>
        <a:lstStyle/>
        <a:p>
          <a:endParaRPr lang="en-US"/>
        </a:p>
      </dgm:t>
    </dgm:pt>
    <dgm:pt modelId="{275BEAC7-A050-4562-B8F9-A365F77AE1CA}" type="pres">
      <dgm:prSet presAssocID="{822CC5DA-04B6-4395-8BA5-FC1126157124}"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8000" b="-108000"/>
          </a:stretch>
        </a:blipFill>
      </dgm:spPr>
      <dgm:t>
        <a:bodyPr/>
        <a:lstStyle/>
        <a:p>
          <a:endParaRPr lang="en-US"/>
        </a:p>
      </dgm:t>
    </dgm:pt>
    <dgm:pt modelId="{2DD96586-0B9B-4005-96CB-297D8BC44ADA}" type="pres">
      <dgm:prSet presAssocID="{822CC5DA-04B6-4395-8BA5-FC1126157124}" presName="text" presStyleLbl="node1" presStyleIdx="2" presStyleCnt="4">
        <dgm:presLayoutVars>
          <dgm:bulletEnabled val="1"/>
        </dgm:presLayoutVars>
      </dgm:prSet>
      <dgm:spPr/>
      <dgm:t>
        <a:bodyPr/>
        <a:lstStyle/>
        <a:p>
          <a:endParaRPr lang="en-US"/>
        </a:p>
      </dgm:t>
    </dgm:pt>
    <dgm:pt modelId="{5D71344E-D461-454B-8430-B35E84E00109}" type="pres">
      <dgm:prSet presAssocID="{B13652BB-BE4E-4E2A-AB29-66378B835680}" presName="spacer" presStyleCnt="0"/>
      <dgm:spPr/>
    </dgm:pt>
    <dgm:pt modelId="{04FBE486-6CF0-4BA8-86F2-20FF86DB12D0}" type="pres">
      <dgm:prSet presAssocID="{BF820EED-3F24-40DC-8BA2-5EA65A15E849}" presName="comp" presStyleCnt="0"/>
      <dgm:spPr/>
    </dgm:pt>
    <dgm:pt modelId="{8288951A-5A4A-4FA5-85D9-9E04F39BA33A}" type="pres">
      <dgm:prSet presAssocID="{BF820EED-3F24-40DC-8BA2-5EA65A15E849}" presName="box" presStyleLbl="node1" presStyleIdx="3" presStyleCnt="4"/>
      <dgm:spPr/>
      <dgm:t>
        <a:bodyPr/>
        <a:lstStyle/>
        <a:p>
          <a:endParaRPr lang="en-US"/>
        </a:p>
      </dgm:t>
    </dgm:pt>
    <dgm:pt modelId="{8634A6BE-DE01-4E80-A0A3-039439B66BE8}" type="pres">
      <dgm:prSet presAssocID="{BF820EED-3F24-40DC-8BA2-5EA65A15E84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8000" b="-108000"/>
          </a:stretch>
        </a:blipFill>
      </dgm:spPr>
      <dgm:t>
        <a:bodyPr/>
        <a:lstStyle/>
        <a:p>
          <a:endParaRPr lang="en-US"/>
        </a:p>
      </dgm:t>
    </dgm:pt>
    <dgm:pt modelId="{104B0941-0724-4A1F-A100-6AB4F7950538}" type="pres">
      <dgm:prSet presAssocID="{BF820EED-3F24-40DC-8BA2-5EA65A15E849}" presName="text" presStyleLbl="node1" presStyleIdx="3" presStyleCnt="4">
        <dgm:presLayoutVars>
          <dgm:bulletEnabled val="1"/>
        </dgm:presLayoutVars>
      </dgm:prSet>
      <dgm:spPr/>
      <dgm:t>
        <a:bodyPr/>
        <a:lstStyle/>
        <a:p>
          <a:endParaRPr lang="en-US"/>
        </a:p>
      </dgm:t>
    </dgm:pt>
  </dgm:ptLst>
  <dgm:cxnLst>
    <dgm:cxn modelId="{07C9C921-814B-4916-AC3F-1CFC00934823}" type="presOf" srcId="{D1DC7BFB-2F9E-4A70-86EA-14F861BE5E12}" destId="{574E177F-E135-4BD9-A547-801F688A2F6F}" srcOrd="0" destOrd="2" presId="urn:microsoft.com/office/officeart/2005/8/layout/vList4#1"/>
    <dgm:cxn modelId="{DDE9A189-510C-4930-B79A-1646C7899C95}" srcId="{BF820EED-3F24-40DC-8BA2-5EA65A15E849}" destId="{BB26448F-6F3E-4497-995D-CCD82E973B4C}" srcOrd="1" destOrd="0" parTransId="{94008F16-CA57-4818-A42A-F6B0B81CAB68}" sibTransId="{85DD3941-5F9A-4A59-B587-A42EA1555657}"/>
    <dgm:cxn modelId="{5F8F5F7C-CE78-4CC9-BA21-70ABE8B14CDB}" srcId="{3C289174-A5D9-44B3-91F9-685602980C2B}" destId="{6E90FD29-29AE-4983-BB46-8E275366DE8C}" srcOrd="0" destOrd="0" parTransId="{C61D0458-1EA8-4C8B-A13E-16642BC02833}" sibTransId="{9E4A6032-361F-4641-BFDA-A4B696ADF863}"/>
    <dgm:cxn modelId="{6ED1F933-89C2-4BB6-B486-FEDBD6EC96B3}" srcId="{3C289174-A5D9-44B3-91F9-685602980C2B}" destId="{68E2139C-36FB-46D6-8584-CB3275BDDA9D}" srcOrd="1" destOrd="0" parTransId="{0BF7D302-54BC-42A8-8259-5E009430BB22}" sibTransId="{352E6070-3987-45CE-90DB-EC8A0715F5CF}"/>
    <dgm:cxn modelId="{9EA297C7-2B35-45E8-B34A-C3FFC64BF902}" type="presOf" srcId="{8EE17A43-1C3A-4786-B22C-EFDCFDCC12C9}" destId="{ED65AACA-39CC-4067-A771-7B2D9D68A5BF}" srcOrd="0" destOrd="1" presId="urn:microsoft.com/office/officeart/2005/8/layout/vList4#1"/>
    <dgm:cxn modelId="{BA696199-6F98-4864-85F5-A0BCAC9AF31A}" srcId="{68E2139C-36FB-46D6-8584-CB3275BDDA9D}" destId="{8EE17A43-1C3A-4786-B22C-EFDCFDCC12C9}" srcOrd="0" destOrd="0" parTransId="{3C906B10-403A-453C-A6CC-6FFFC72C3066}" sibTransId="{D2498CEA-15A1-4CAB-84EE-9F22738B36D1}"/>
    <dgm:cxn modelId="{B8794477-B418-4736-93B6-F0FB6473628C}" type="presOf" srcId="{68E2139C-36FB-46D6-8584-CB3275BDDA9D}" destId="{526E9EA7-EDFD-4727-9C16-0CEB67C08D3F}" srcOrd="1" destOrd="0" presId="urn:microsoft.com/office/officeart/2005/8/layout/vList4#1"/>
    <dgm:cxn modelId="{35EDC5FD-62EF-4E4A-BE49-DDCEC04F66A8}" srcId="{3C289174-A5D9-44B3-91F9-685602980C2B}" destId="{822CC5DA-04B6-4395-8BA5-FC1126157124}" srcOrd="2" destOrd="0" parTransId="{CE24F905-B42C-47A3-AB87-3126B51E1F8D}" sibTransId="{B13652BB-BE4E-4E2A-AB29-66378B835680}"/>
    <dgm:cxn modelId="{4235A012-AA53-4A53-9C23-53142D5B2CC7}" type="presOf" srcId="{BB26448F-6F3E-4497-995D-CCD82E973B4C}" destId="{8288951A-5A4A-4FA5-85D9-9E04F39BA33A}" srcOrd="0" destOrd="2" presId="urn:microsoft.com/office/officeart/2005/8/layout/vList4#1"/>
    <dgm:cxn modelId="{B8CC7084-5FF0-4066-8402-E993AFDF2DAB}" type="presOf" srcId="{8652DE8B-4D9D-46A0-AEAE-210DFA3D55F5}" destId="{8288951A-5A4A-4FA5-85D9-9E04F39BA33A}" srcOrd="0" destOrd="1" presId="urn:microsoft.com/office/officeart/2005/8/layout/vList4#1"/>
    <dgm:cxn modelId="{C766AE2C-B7EB-46E0-94A7-CE36FEEBE465}" type="presOf" srcId="{6E90FD29-29AE-4983-BB46-8E275366DE8C}" destId="{574E177F-E135-4BD9-A547-801F688A2F6F}" srcOrd="0" destOrd="0" presId="urn:microsoft.com/office/officeart/2005/8/layout/vList4#1"/>
    <dgm:cxn modelId="{71C17D65-6752-44A3-BD7D-BCFA767DF7F4}" type="presOf" srcId="{924009D8-D56D-40A9-A9C8-A05FC81C4EAC}" destId="{526E9EA7-EDFD-4727-9C16-0CEB67C08D3F}" srcOrd="1" destOrd="2" presId="urn:microsoft.com/office/officeart/2005/8/layout/vList4#1"/>
    <dgm:cxn modelId="{0305877E-7EC2-42E6-BFB0-72A1B6EB8D61}" type="presOf" srcId="{8652DE8B-4D9D-46A0-AEAE-210DFA3D55F5}" destId="{104B0941-0724-4A1F-A100-6AB4F7950538}" srcOrd="1" destOrd="1" presId="urn:microsoft.com/office/officeart/2005/8/layout/vList4#1"/>
    <dgm:cxn modelId="{EDA91D0E-0FD5-4E1C-9884-B78A1BB34F6E}" type="presOf" srcId="{3C289174-A5D9-44B3-91F9-685602980C2B}" destId="{537FF92F-D7C2-4244-8034-3241785AFD93}" srcOrd="0" destOrd="0" presId="urn:microsoft.com/office/officeart/2005/8/layout/vList4#1"/>
    <dgm:cxn modelId="{85632048-DA40-4525-8B96-3CDD3C28FE78}" srcId="{BF820EED-3F24-40DC-8BA2-5EA65A15E849}" destId="{8652DE8B-4D9D-46A0-AEAE-210DFA3D55F5}" srcOrd="0" destOrd="0" parTransId="{C7534AD8-200E-475C-B036-619B50FCE3B1}" sibTransId="{6D86BD68-35A4-4D9C-9DA4-07BA702DBA4A}"/>
    <dgm:cxn modelId="{1CB4C08D-DF4D-487E-AD15-246B87DBD36B}" type="presOf" srcId="{BB26448F-6F3E-4497-995D-CCD82E973B4C}" destId="{104B0941-0724-4A1F-A100-6AB4F7950538}" srcOrd="1" destOrd="2" presId="urn:microsoft.com/office/officeart/2005/8/layout/vList4#1"/>
    <dgm:cxn modelId="{DBA853D6-DE4E-4DAA-8D39-CE1D7ACF9143}" type="presOf" srcId="{D1DC7BFB-2F9E-4A70-86EA-14F861BE5E12}" destId="{F07EFAD6-9585-4FE1-AFEC-9498D1EB1895}" srcOrd="1" destOrd="2" presId="urn:microsoft.com/office/officeart/2005/8/layout/vList4#1"/>
    <dgm:cxn modelId="{DB7D5588-5729-4333-9780-B694485CA77C}" type="presOf" srcId="{790FE256-C341-4C35-893D-F1B4DE7DD672}" destId="{574E177F-E135-4BD9-A547-801F688A2F6F}" srcOrd="0" destOrd="1" presId="urn:microsoft.com/office/officeart/2005/8/layout/vList4#1"/>
    <dgm:cxn modelId="{81B2DBBC-E072-4650-A862-60F9A0BC7B36}" type="presOf" srcId="{924009D8-D56D-40A9-A9C8-A05FC81C4EAC}" destId="{ED65AACA-39CC-4067-A771-7B2D9D68A5BF}" srcOrd="0" destOrd="2" presId="urn:microsoft.com/office/officeart/2005/8/layout/vList4#1"/>
    <dgm:cxn modelId="{5BD043FD-914A-4121-A146-19CFA09515F7}" srcId="{6E90FD29-29AE-4983-BB46-8E275366DE8C}" destId="{790FE256-C341-4C35-893D-F1B4DE7DD672}" srcOrd="0" destOrd="0" parTransId="{007CFFE6-91EB-45B8-9D99-BCCEDD7EB09D}" sibTransId="{F68296E5-7206-4A56-9802-27A4212AC114}"/>
    <dgm:cxn modelId="{F6038756-11DA-484B-93BE-B7D43BF260FD}" type="presOf" srcId="{6E90FD29-29AE-4983-BB46-8E275366DE8C}" destId="{F07EFAD6-9585-4FE1-AFEC-9498D1EB1895}" srcOrd="1" destOrd="0" presId="urn:microsoft.com/office/officeart/2005/8/layout/vList4#1"/>
    <dgm:cxn modelId="{F281A11D-87C5-4733-AF55-C64A0723333C}" type="presOf" srcId="{822CC5DA-04B6-4395-8BA5-FC1126157124}" destId="{175F50DC-E5FF-49F6-83BE-A946787CE96E}" srcOrd="0" destOrd="0" presId="urn:microsoft.com/office/officeart/2005/8/layout/vList4#1"/>
    <dgm:cxn modelId="{36FFE94D-3BA0-49DE-8A87-CE872901B12B}" type="presOf" srcId="{BF820EED-3F24-40DC-8BA2-5EA65A15E849}" destId="{104B0941-0724-4A1F-A100-6AB4F7950538}" srcOrd="1" destOrd="0" presId="urn:microsoft.com/office/officeart/2005/8/layout/vList4#1"/>
    <dgm:cxn modelId="{C0428824-2DA5-4896-941B-E3ADC6E231C6}" type="presOf" srcId="{822CC5DA-04B6-4395-8BA5-FC1126157124}" destId="{2DD96586-0B9B-4005-96CB-297D8BC44ADA}" srcOrd="1" destOrd="0" presId="urn:microsoft.com/office/officeart/2005/8/layout/vList4#1"/>
    <dgm:cxn modelId="{A028576D-0A1E-4A57-A8BF-4E7B41EBFCEE}" srcId="{3C289174-A5D9-44B3-91F9-685602980C2B}" destId="{BF820EED-3F24-40DC-8BA2-5EA65A15E849}" srcOrd="3" destOrd="0" parTransId="{E0077A57-B12C-4992-B31D-822556B2F701}" sibTransId="{C9BDF505-136A-4DFB-83FD-93983C0FA3C5}"/>
    <dgm:cxn modelId="{4B6FB6F6-EF80-485F-B172-EBF01F2FDFB4}" type="presOf" srcId="{68E2139C-36FB-46D6-8584-CB3275BDDA9D}" destId="{ED65AACA-39CC-4067-A771-7B2D9D68A5BF}" srcOrd="0" destOrd="0" presId="urn:microsoft.com/office/officeart/2005/8/layout/vList4#1"/>
    <dgm:cxn modelId="{2F005097-072E-4606-9F1E-8336561AE907}" srcId="{68E2139C-36FB-46D6-8584-CB3275BDDA9D}" destId="{924009D8-D56D-40A9-A9C8-A05FC81C4EAC}" srcOrd="1" destOrd="0" parTransId="{9B873B70-E432-4438-B56A-60D776FD9A2B}" sibTransId="{9C17C4F7-A4D2-47BD-BBCF-0F4757FFB986}"/>
    <dgm:cxn modelId="{A9008B74-361F-491B-BA16-4CC6A430A5DA}" type="presOf" srcId="{8EE17A43-1C3A-4786-B22C-EFDCFDCC12C9}" destId="{526E9EA7-EDFD-4727-9C16-0CEB67C08D3F}" srcOrd="1" destOrd="1" presId="urn:microsoft.com/office/officeart/2005/8/layout/vList4#1"/>
    <dgm:cxn modelId="{0AD4A653-7DB6-4D64-A705-34B836B8AEB8}" type="presOf" srcId="{BF820EED-3F24-40DC-8BA2-5EA65A15E849}" destId="{8288951A-5A4A-4FA5-85D9-9E04F39BA33A}" srcOrd="0" destOrd="0" presId="urn:microsoft.com/office/officeart/2005/8/layout/vList4#1"/>
    <dgm:cxn modelId="{A5080437-7F61-4AB3-9544-6330550AA1A4}" srcId="{6E90FD29-29AE-4983-BB46-8E275366DE8C}" destId="{D1DC7BFB-2F9E-4A70-86EA-14F861BE5E12}" srcOrd="1" destOrd="0" parTransId="{DFAB864E-3CFB-4FE3-B69F-E497ACFD53B4}" sibTransId="{FAFD383E-0371-435C-889E-BC3E44A63180}"/>
    <dgm:cxn modelId="{B5FE1B94-02B2-4A0C-883D-1C41298E1FDC}" type="presOf" srcId="{790FE256-C341-4C35-893D-F1B4DE7DD672}" destId="{F07EFAD6-9585-4FE1-AFEC-9498D1EB1895}" srcOrd="1" destOrd="1" presId="urn:microsoft.com/office/officeart/2005/8/layout/vList4#1"/>
    <dgm:cxn modelId="{261427E4-EA5E-457F-9F3E-86B5DB414EC3}" type="presParOf" srcId="{537FF92F-D7C2-4244-8034-3241785AFD93}" destId="{7BFB4750-9D96-432D-9A8B-6EBB30A2A321}" srcOrd="0" destOrd="0" presId="urn:microsoft.com/office/officeart/2005/8/layout/vList4#1"/>
    <dgm:cxn modelId="{08090AAE-1A92-4F42-A399-1A42628F7E76}" type="presParOf" srcId="{7BFB4750-9D96-432D-9A8B-6EBB30A2A321}" destId="{574E177F-E135-4BD9-A547-801F688A2F6F}" srcOrd="0" destOrd="0" presId="urn:microsoft.com/office/officeart/2005/8/layout/vList4#1"/>
    <dgm:cxn modelId="{EC0D060F-A451-4EE0-AF94-68A012CC3E49}" type="presParOf" srcId="{7BFB4750-9D96-432D-9A8B-6EBB30A2A321}" destId="{EAB1F897-D82A-44E3-B754-1B00ED5DC86A}" srcOrd="1" destOrd="0" presId="urn:microsoft.com/office/officeart/2005/8/layout/vList4#1"/>
    <dgm:cxn modelId="{47B400E2-D9F2-4464-984F-AFCF9D1B60F7}" type="presParOf" srcId="{7BFB4750-9D96-432D-9A8B-6EBB30A2A321}" destId="{F07EFAD6-9585-4FE1-AFEC-9498D1EB1895}" srcOrd="2" destOrd="0" presId="urn:microsoft.com/office/officeart/2005/8/layout/vList4#1"/>
    <dgm:cxn modelId="{5BC1C1DB-7B37-4156-AAE9-1DE6C8D699BB}" type="presParOf" srcId="{537FF92F-D7C2-4244-8034-3241785AFD93}" destId="{A132146C-50AE-4778-989D-A46D8EF6FE08}" srcOrd="1" destOrd="0" presId="urn:microsoft.com/office/officeart/2005/8/layout/vList4#1"/>
    <dgm:cxn modelId="{CA99F142-CCB6-4171-B5FF-299E7CB7D526}" type="presParOf" srcId="{537FF92F-D7C2-4244-8034-3241785AFD93}" destId="{50C402D0-E4B7-407B-B8E2-C62ACF8723C6}" srcOrd="2" destOrd="0" presId="urn:microsoft.com/office/officeart/2005/8/layout/vList4#1"/>
    <dgm:cxn modelId="{1D3F01EF-395D-4017-9C58-E48729727CD2}" type="presParOf" srcId="{50C402D0-E4B7-407B-B8E2-C62ACF8723C6}" destId="{ED65AACA-39CC-4067-A771-7B2D9D68A5BF}" srcOrd="0" destOrd="0" presId="urn:microsoft.com/office/officeart/2005/8/layout/vList4#1"/>
    <dgm:cxn modelId="{AE6BB9D5-AE6D-4159-9434-F5C1D2CB48AD}" type="presParOf" srcId="{50C402D0-E4B7-407B-B8E2-C62ACF8723C6}" destId="{082F5A1F-8578-476E-9AEB-4D999FB5970E}" srcOrd="1" destOrd="0" presId="urn:microsoft.com/office/officeart/2005/8/layout/vList4#1"/>
    <dgm:cxn modelId="{3ACA8ED4-6F14-44DA-B137-6675D405F029}" type="presParOf" srcId="{50C402D0-E4B7-407B-B8E2-C62ACF8723C6}" destId="{526E9EA7-EDFD-4727-9C16-0CEB67C08D3F}" srcOrd="2" destOrd="0" presId="urn:microsoft.com/office/officeart/2005/8/layout/vList4#1"/>
    <dgm:cxn modelId="{925D2F3A-80CF-40FA-9C30-C24C63C042BC}" type="presParOf" srcId="{537FF92F-D7C2-4244-8034-3241785AFD93}" destId="{C4922E96-430B-429B-A0DC-F103D4F4A540}" srcOrd="3" destOrd="0" presId="urn:microsoft.com/office/officeart/2005/8/layout/vList4#1"/>
    <dgm:cxn modelId="{E351F174-0A57-4E86-83B0-4C2CB2FABE0E}" type="presParOf" srcId="{537FF92F-D7C2-4244-8034-3241785AFD93}" destId="{CE9FECF8-B3FC-4A3F-988A-78D9AED53B41}" srcOrd="4" destOrd="0" presId="urn:microsoft.com/office/officeart/2005/8/layout/vList4#1"/>
    <dgm:cxn modelId="{BF24A2BF-F60E-47B7-818E-38F02D6EFD93}" type="presParOf" srcId="{CE9FECF8-B3FC-4A3F-988A-78D9AED53B41}" destId="{175F50DC-E5FF-49F6-83BE-A946787CE96E}" srcOrd="0" destOrd="0" presId="urn:microsoft.com/office/officeart/2005/8/layout/vList4#1"/>
    <dgm:cxn modelId="{6747D334-6930-4105-96DB-831ED0952712}" type="presParOf" srcId="{CE9FECF8-B3FC-4A3F-988A-78D9AED53B41}" destId="{275BEAC7-A050-4562-B8F9-A365F77AE1CA}" srcOrd="1" destOrd="0" presId="urn:microsoft.com/office/officeart/2005/8/layout/vList4#1"/>
    <dgm:cxn modelId="{429EEF80-F7FA-47EA-B115-5160F305A8FF}" type="presParOf" srcId="{CE9FECF8-B3FC-4A3F-988A-78D9AED53B41}" destId="{2DD96586-0B9B-4005-96CB-297D8BC44ADA}" srcOrd="2" destOrd="0" presId="urn:microsoft.com/office/officeart/2005/8/layout/vList4#1"/>
    <dgm:cxn modelId="{5BB28603-1339-4315-946C-9774CA14C3FB}" type="presParOf" srcId="{537FF92F-D7C2-4244-8034-3241785AFD93}" destId="{5D71344E-D461-454B-8430-B35E84E00109}" srcOrd="5" destOrd="0" presId="urn:microsoft.com/office/officeart/2005/8/layout/vList4#1"/>
    <dgm:cxn modelId="{49AFC605-0F24-4D01-BF37-935A21B45179}" type="presParOf" srcId="{537FF92F-D7C2-4244-8034-3241785AFD93}" destId="{04FBE486-6CF0-4BA8-86F2-20FF86DB12D0}" srcOrd="6" destOrd="0" presId="urn:microsoft.com/office/officeart/2005/8/layout/vList4#1"/>
    <dgm:cxn modelId="{7547F5FE-ACC0-46F1-B7AA-9E83AC8E064D}" type="presParOf" srcId="{04FBE486-6CF0-4BA8-86F2-20FF86DB12D0}" destId="{8288951A-5A4A-4FA5-85D9-9E04F39BA33A}" srcOrd="0" destOrd="0" presId="urn:microsoft.com/office/officeart/2005/8/layout/vList4#1"/>
    <dgm:cxn modelId="{6279097C-FB7D-4FAD-B54B-30B38029D645}" type="presParOf" srcId="{04FBE486-6CF0-4BA8-86F2-20FF86DB12D0}" destId="{8634A6BE-DE01-4E80-A0A3-039439B66BE8}" srcOrd="1" destOrd="0" presId="urn:microsoft.com/office/officeart/2005/8/layout/vList4#1"/>
    <dgm:cxn modelId="{99AFC63C-00BD-4935-9059-7FDE81FE5138}" type="presParOf" srcId="{04FBE486-6CF0-4BA8-86F2-20FF86DB12D0}" destId="{104B0941-0724-4A1F-A100-6AB4F795053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73F79-E332-4C2F-AE38-759B2DB355DF}">
      <dsp:nvSpPr>
        <dsp:cNvPr id="0" name=""/>
        <dsp:cNvSpPr/>
      </dsp:nvSpPr>
      <dsp:spPr>
        <a:xfrm>
          <a:off x="3540918" y="0"/>
          <a:ext cx="5211762" cy="5211762"/>
        </a:xfrm>
        <a:prstGeom prst="ellips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5169594" y="260588"/>
        <a:ext cx="1954411" cy="521176"/>
      </dsp:txXfrm>
    </dsp:sp>
    <dsp:sp modelId="{711185B2-7D0E-4AA0-A3EB-796CF106D43E}">
      <dsp:nvSpPr>
        <dsp:cNvPr id="0" name=""/>
        <dsp:cNvSpPr/>
      </dsp:nvSpPr>
      <dsp:spPr>
        <a:xfrm>
          <a:off x="3931800" y="781764"/>
          <a:ext cx="4429998" cy="4429998"/>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5191581" y="1036489"/>
        <a:ext cx="1910436" cy="509449"/>
      </dsp:txXfrm>
    </dsp:sp>
    <dsp:sp modelId="{D833BA25-1DE5-4400-BC47-3DA25C4080F0}">
      <dsp:nvSpPr>
        <dsp:cNvPr id="0" name=""/>
        <dsp:cNvSpPr/>
      </dsp:nvSpPr>
      <dsp:spPr>
        <a:xfrm>
          <a:off x="4322682" y="1563528"/>
          <a:ext cx="3648234" cy="3648234"/>
        </a:xfrm>
        <a:prstGeom prst="ellipse">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5202819" y="1815257"/>
        <a:ext cx="1887961" cy="503456"/>
      </dsp:txXfrm>
    </dsp:sp>
    <dsp:sp modelId="{77266EFB-09FB-49B7-8A62-5BA94CBCEE1F}">
      <dsp:nvSpPr>
        <dsp:cNvPr id="0" name=""/>
        <dsp:cNvSpPr/>
      </dsp:nvSpPr>
      <dsp:spPr>
        <a:xfrm>
          <a:off x="4713565" y="2345293"/>
          <a:ext cx="2866469" cy="286646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cs typeface="B Titr" pitchFamily="2" charset="-78"/>
          </a:endParaRPr>
        </a:p>
      </dsp:txBody>
      <dsp:txXfrm>
        <a:off x="5372853" y="2603275"/>
        <a:ext cx="1547893" cy="515964"/>
      </dsp:txXfrm>
    </dsp:sp>
    <dsp:sp modelId="{612ABC86-3356-460B-890B-3C82223424A8}">
      <dsp:nvSpPr>
        <dsp:cNvPr id="0" name=""/>
        <dsp:cNvSpPr/>
      </dsp:nvSpPr>
      <dsp:spPr>
        <a:xfrm>
          <a:off x="5104447" y="3127057"/>
          <a:ext cx="2084705" cy="2084705"/>
        </a:xfrm>
        <a:prstGeom prst="ellipse">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cs typeface="B Titr" pitchFamily="2" charset="-78"/>
          </a:endParaRPr>
        </a:p>
      </dsp:txBody>
      <dsp:txXfrm>
        <a:off x="5409745" y="3648234"/>
        <a:ext cx="1474109" cy="1042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5225-93D8-40D9-8EC9-DD16F2C1BC8A}">
      <dsp:nvSpPr>
        <dsp:cNvPr id="0" name=""/>
        <dsp:cNvSpPr/>
      </dsp:nvSpPr>
      <dsp:spPr>
        <a:xfrm>
          <a:off x="3614419" y="428"/>
          <a:ext cx="5421629" cy="167024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85750" lvl="1" indent="-285750" algn="l" defTabSz="2533650">
            <a:lnSpc>
              <a:spcPct val="90000"/>
            </a:lnSpc>
            <a:spcBef>
              <a:spcPct val="0"/>
            </a:spcBef>
            <a:spcAft>
              <a:spcPct val="15000"/>
            </a:spcAft>
            <a:buChar char="••"/>
          </a:pPr>
          <a:r>
            <a:rPr lang="fa-IR" sz="5700" b="1" kern="1200" dirty="0" smtClean="0">
              <a:cs typeface="B Titr" pitchFamily="2" charset="-78"/>
            </a:rPr>
            <a:t>رفتارها</a:t>
          </a:r>
          <a:endParaRPr lang="en-US" sz="5700" b="1" kern="1200" dirty="0">
            <a:cs typeface="B Titr" pitchFamily="2" charset="-78"/>
          </a:endParaRPr>
        </a:p>
      </dsp:txBody>
      <dsp:txXfrm>
        <a:off x="3614419" y="209209"/>
        <a:ext cx="4795287" cy="1252684"/>
      </dsp:txXfrm>
    </dsp:sp>
    <dsp:sp modelId="{B5C8CA50-57F7-4C00-BDBD-7FEBEAC09FEB}">
      <dsp:nvSpPr>
        <dsp:cNvPr id="0" name=""/>
        <dsp:cNvSpPr/>
      </dsp:nvSpPr>
      <dsp:spPr>
        <a:xfrm>
          <a:off x="0" y="428"/>
          <a:ext cx="3614419" cy="1670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a-IR" sz="4800" kern="1200" dirty="0" smtClean="0">
              <a:cs typeface="B Titr" pitchFamily="2" charset="-78"/>
            </a:rPr>
            <a:t>شخصیت</a:t>
          </a:r>
          <a:endParaRPr lang="en-US" sz="4800" kern="1200" dirty="0">
            <a:cs typeface="B Titr" pitchFamily="2" charset="-78"/>
          </a:endParaRPr>
        </a:p>
      </dsp:txBody>
      <dsp:txXfrm>
        <a:off x="81535" y="81963"/>
        <a:ext cx="3451349" cy="1507176"/>
      </dsp:txXfrm>
    </dsp:sp>
    <dsp:sp modelId="{275D14F1-F22C-45B1-8809-D5CEC058AC4B}">
      <dsp:nvSpPr>
        <dsp:cNvPr id="0" name=""/>
        <dsp:cNvSpPr/>
      </dsp:nvSpPr>
      <dsp:spPr>
        <a:xfrm>
          <a:off x="3614419" y="1837699"/>
          <a:ext cx="5421629" cy="167024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85750" lvl="1" indent="-285750" algn="l" defTabSz="2533650">
            <a:lnSpc>
              <a:spcPct val="90000"/>
            </a:lnSpc>
            <a:spcBef>
              <a:spcPct val="0"/>
            </a:spcBef>
            <a:spcAft>
              <a:spcPct val="15000"/>
            </a:spcAft>
            <a:buChar char="••"/>
          </a:pPr>
          <a:r>
            <a:rPr lang="fa-IR" sz="5700" kern="1200" dirty="0" smtClean="0">
              <a:cs typeface="B Titr" pitchFamily="2" charset="-78"/>
            </a:rPr>
            <a:t>تصمیم‌ها</a:t>
          </a:r>
          <a:endParaRPr lang="en-US" sz="5700" kern="1200" dirty="0">
            <a:cs typeface="B Titr" pitchFamily="2" charset="-78"/>
          </a:endParaRPr>
        </a:p>
      </dsp:txBody>
      <dsp:txXfrm>
        <a:off x="3614419" y="2046480"/>
        <a:ext cx="4795287" cy="1252684"/>
      </dsp:txXfrm>
    </dsp:sp>
    <dsp:sp modelId="{1FD71199-636C-4A8A-9774-2A952B3003CF}">
      <dsp:nvSpPr>
        <dsp:cNvPr id="0" name=""/>
        <dsp:cNvSpPr/>
      </dsp:nvSpPr>
      <dsp:spPr>
        <a:xfrm>
          <a:off x="0" y="1837699"/>
          <a:ext cx="3614419" cy="1670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fa-IR" sz="4400" kern="1200" dirty="0" smtClean="0">
              <a:cs typeface="B Titr" pitchFamily="2" charset="-78"/>
            </a:rPr>
            <a:t>مدل ذهنی</a:t>
          </a:r>
          <a:endParaRPr lang="en-US" sz="4400" kern="1200" dirty="0">
            <a:cs typeface="B Titr" pitchFamily="2" charset="-78"/>
          </a:endParaRPr>
        </a:p>
      </dsp:txBody>
      <dsp:txXfrm>
        <a:off x="81535" y="1919234"/>
        <a:ext cx="3451349" cy="1507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E863F-908F-4151-AD3F-E7EB6460DF08}">
      <dsp:nvSpPr>
        <dsp:cNvPr id="0" name=""/>
        <dsp:cNvSpPr/>
      </dsp:nvSpPr>
      <dsp:spPr>
        <a:xfrm rot="16200000">
          <a:off x="2533" y="364"/>
          <a:ext cx="3507645" cy="3507645"/>
        </a:xfrm>
        <a:prstGeom prst="up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en-US" sz="4000" b="1" kern="1200" dirty="0" smtClean="0"/>
            <a:t>perceiver</a:t>
          </a:r>
          <a:endParaRPr lang="ar-SA" sz="4000" b="1" kern="1200" dirty="0"/>
        </a:p>
      </dsp:txBody>
      <dsp:txXfrm rot="5400000">
        <a:off x="616371" y="877275"/>
        <a:ext cx="2893807" cy="1753823"/>
      </dsp:txXfrm>
    </dsp:sp>
    <dsp:sp modelId="{AE6EE04C-9998-45BE-AABE-EC7AFE8810C9}">
      <dsp:nvSpPr>
        <dsp:cNvPr id="0" name=""/>
        <dsp:cNvSpPr/>
      </dsp:nvSpPr>
      <dsp:spPr>
        <a:xfrm rot="5400000">
          <a:off x="5525869" y="364"/>
          <a:ext cx="3507645" cy="3507645"/>
        </a:xfrm>
        <a:prstGeom prst="up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en-US" sz="4000" b="1" kern="1200" dirty="0" smtClean="0"/>
            <a:t>judger</a:t>
          </a:r>
          <a:endParaRPr lang="ar-SA" sz="4000" b="1" kern="1200" dirty="0"/>
        </a:p>
      </dsp:txBody>
      <dsp:txXfrm rot="-5400000">
        <a:off x="5525869" y="877275"/>
        <a:ext cx="2893807" cy="1753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89D9-899D-4845-A27A-37EA0E1D61D3}">
      <dsp:nvSpPr>
        <dsp:cNvPr id="0" name=""/>
        <dsp:cNvSpPr/>
      </dsp:nvSpPr>
      <dsp:spPr>
        <a:xfrm rot="16200000">
          <a:off x="2533" y="364"/>
          <a:ext cx="3507645" cy="3507645"/>
        </a:xfrm>
        <a:prstGeom prst="upArrow">
          <a:avLst>
            <a:gd name="adj1" fmla="val 50000"/>
            <a:gd name="adj2" fmla="val 3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rtl="1">
            <a:lnSpc>
              <a:spcPct val="90000"/>
            </a:lnSpc>
            <a:spcBef>
              <a:spcPct val="0"/>
            </a:spcBef>
            <a:spcAft>
              <a:spcPct val="35000"/>
            </a:spcAft>
          </a:pPr>
          <a:r>
            <a:rPr lang="en-US" sz="5000" b="1" kern="1200" dirty="0" smtClean="0"/>
            <a:t>thinker</a:t>
          </a:r>
          <a:endParaRPr lang="ar-SA" sz="5000" b="1" kern="1200" dirty="0"/>
        </a:p>
      </dsp:txBody>
      <dsp:txXfrm rot="5400000">
        <a:off x="616371" y="877275"/>
        <a:ext cx="2893807" cy="1753823"/>
      </dsp:txXfrm>
    </dsp:sp>
    <dsp:sp modelId="{0FF997CC-E9E2-4C51-8F50-7E3B5F4CB6FB}">
      <dsp:nvSpPr>
        <dsp:cNvPr id="0" name=""/>
        <dsp:cNvSpPr/>
      </dsp:nvSpPr>
      <dsp:spPr>
        <a:xfrm rot="5400000">
          <a:off x="5525869" y="364"/>
          <a:ext cx="3507645" cy="3507645"/>
        </a:xfrm>
        <a:prstGeom prst="upArrow">
          <a:avLst>
            <a:gd name="adj1" fmla="val 50000"/>
            <a:gd name="adj2" fmla="val 3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rtl="1">
            <a:lnSpc>
              <a:spcPct val="90000"/>
            </a:lnSpc>
            <a:spcBef>
              <a:spcPct val="0"/>
            </a:spcBef>
            <a:spcAft>
              <a:spcPct val="35000"/>
            </a:spcAft>
          </a:pPr>
          <a:r>
            <a:rPr lang="en-US" sz="5000" b="1" i="0" kern="1200" dirty="0" smtClean="0"/>
            <a:t>feeler</a:t>
          </a:r>
          <a:endParaRPr lang="ar-SA" sz="5000" b="1" i="0" kern="1200" dirty="0"/>
        </a:p>
      </dsp:txBody>
      <dsp:txXfrm rot="-5400000">
        <a:off x="5525869" y="877275"/>
        <a:ext cx="2893807" cy="1753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82113-E43C-4BC3-ABE9-71FA245FF579}">
      <dsp:nvSpPr>
        <dsp:cNvPr id="0" name=""/>
        <dsp:cNvSpPr/>
      </dsp:nvSpPr>
      <dsp:spPr>
        <a:xfrm rot="16200000">
          <a:off x="2533" y="364"/>
          <a:ext cx="3507645" cy="3507645"/>
        </a:xfrm>
        <a:prstGeom prst="upArrow">
          <a:avLst>
            <a:gd name="adj1" fmla="val 50000"/>
            <a:gd name="adj2" fmla="val 35000"/>
          </a:avLst>
        </a:prstGeom>
        <a:solidFill>
          <a:srgbClr val="FF000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en-US" sz="4400" b="1" kern="1200" dirty="0" smtClean="0"/>
            <a:t>intuitive</a:t>
          </a:r>
          <a:endParaRPr lang="ar-SA" sz="4400" b="1" kern="1200" dirty="0"/>
        </a:p>
      </dsp:txBody>
      <dsp:txXfrm rot="5400000">
        <a:off x="616371" y="877275"/>
        <a:ext cx="2893807" cy="1753823"/>
      </dsp:txXfrm>
    </dsp:sp>
    <dsp:sp modelId="{A9591438-6F67-4087-9F99-96CCBECDAD78}">
      <dsp:nvSpPr>
        <dsp:cNvPr id="0" name=""/>
        <dsp:cNvSpPr/>
      </dsp:nvSpPr>
      <dsp:spPr>
        <a:xfrm rot="5400000">
          <a:off x="5525869" y="364"/>
          <a:ext cx="3507645" cy="3507645"/>
        </a:xfrm>
        <a:prstGeom prst="upArrow">
          <a:avLst>
            <a:gd name="adj1" fmla="val 50000"/>
            <a:gd name="adj2" fmla="val 35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en-US" sz="4400" b="1" kern="1200" dirty="0" smtClean="0"/>
            <a:t>sensor</a:t>
          </a:r>
          <a:endParaRPr lang="ar-SA" sz="4400" b="1" kern="1200" dirty="0"/>
        </a:p>
      </dsp:txBody>
      <dsp:txXfrm rot="-5400000">
        <a:off x="5525869" y="877275"/>
        <a:ext cx="2893807" cy="1753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AC407-82F1-4E1B-A08E-D07FEDB4B45B}">
      <dsp:nvSpPr>
        <dsp:cNvPr id="0" name=""/>
        <dsp:cNvSpPr/>
      </dsp:nvSpPr>
      <dsp:spPr>
        <a:xfrm rot="16200000">
          <a:off x="337" y="97234"/>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rtl="1">
            <a:lnSpc>
              <a:spcPct val="90000"/>
            </a:lnSpc>
            <a:spcBef>
              <a:spcPct val="0"/>
            </a:spcBef>
            <a:spcAft>
              <a:spcPct val="35000"/>
            </a:spcAft>
          </a:pPr>
          <a:r>
            <a:rPr lang="en-US" sz="4500" b="1" kern="1200" dirty="0" smtClean="0">
              <a:cs typeface="B Roya" pitchFamily="2" charset="-78"/>
            </a:rPr>
            <a:t>extravert</a:t>
          </a:r>
          <a:endParaRPr lang="ar-SA" sz="4500" b="1" kern="1200" dirty="0">
            <a:cs typeface="B Roya" pitchFamily="2" charset="-78"/>
          </a:endParaRPr>
        </a:p>
      </dsp:txBody>
      <dsp:txXfrm rot="5400000">
        <a:off x="677505" y="1064617"/>
        <a:ext cx="3192363" cy="1934765"/>
      </dsp:txXfrm>
    </dsp:sp>
    <dsp:sp modelId="{66E67884-4CF8-430D-9332-43E97A1184DF}">
      <dsp:nvSpPr>
        <dsp:cNvPr id="0" name=""/>
        <dsp:cNvSpPr/>
      </dsp:nvSpPr>
      <dsp:spPr>
        <a:xfrm rot="5400000">
          <a:off x="4258130" y="97234"/>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rtl="1">
            <a:lnSpc>
              <a:spcPct val="90000"/>
            </a:lnSpc>
            <a:spcBef>
              <a:spcPct val="0"/>
            </a:spcBef>
            <a:spcAft>
              <a:spcPct val="35000"/>
            </a:spcAft>
          </a:pPr>
          <a:r>
            <a:rPr lang="en-US" sz="4500" b="1" kern="1200" dirty="0" smtClean="0"/>
            <a:t>introvert</a:t>
          </a:r>
          <a:endParaRPr lang="ar-SA" sz="4500" b="1" kern="1200" dirty="0"/>
        </a:p>
      </dsp:txBody>
      <dsp:txXfrm rot="-5400000">
        <a:off x="4258130" y="1064617"/>
        <a:ext cx="3192363" cy="19347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E177F-E135-4BD9-A547-801F688A2F6F}">
      <dsp:nvSpPr>
        <dsp:cNvPr id="0" name=""/>
        <dsp:cNvSpPr/>
      </dsp:nvSpPr>
      <dsp:spPr>
        <a:xfrm>
          <a:off x="0" y="0"/>
          <a:ext cx="10890912" cy="117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100000"/>
            </a:lnSpc>
            <a:spcBef>
              <a:spcPct val="0"/>
            </a:spcBef>
            <a:spcAft>
              <a:spcPts val="0"/>
            </a:spcAft>
          </a:pPr>
          <a:r>
            <a:rPr lang="en-US" sz="2800" kern="1200" dirty="0" smtClean="0">
              <a:cs typeface="+mn-cs"/>
            </a:rPr>
            <a:t>Traditionalist</a:t>
          </a:r>
          <a:r>
            <a:rPr lang="fa-IR" sz="2800" kern="1200" dirty="0" smtClean="0">
              <a:cs typeface="+mn-cs"/>
            </a:rPr>
            <a:t>سنت‌گرا</a:t>
          </a:r>
          <a:endParaRPr lang="en-US" sz="2800" kern="1200" dirty="0">
            <a:cs typeface="+mn-cs"/>
          </a:endParaRPr>
        </a:p>
        <a:p>
          <a:pPr marL="285750" lvl="1" indent="-285750" algn="l" defTabSz="1244600">
            <a:lnSpc>
              <a:spcPct val="100000"/>
            </a:lnSpc>
            <a:spcBef>
              <a:spcPct val="0"/>
            </a:spcBef>
            <a:spcAft>
              <a:spcPct val="15000"/>
            </a:spcAft>
            <a:buChar char="••"/>
          </a:pPr>
          <a:r>
            <a:rPr lang="fa-IR" sz="2800" kern="1200" dirty="0" smtClean="0">
              <a:cs typeface="+mn-cs"/>
            </a:rPr>
            <a:t>حس کردن</a:t>
          </a:r>
          <a:endParaRPr lang="en-US" sz="2800" kern="1200" dirty="0">
            <a:cs typeface="+mn-cs"/>
          </a:endParaRPr>
        </a:p>
        <a:p>
          <a:pPr marL="285750" lvl="1" indent="-285750" algn="l" defTabSz="1244600">
            <a:lnSpc>
              <a:spcPct val="100000"/>
            </a:lnSpc>
            <a:spcBef>
              <a:spcPct val="0"/>
            </a:spcBef>
            <a:spcAft>
              <a:spcPct val="15000"/>
            </a:spcAft>
            <a:buChar char="••"/>
          </a:pPr>
          <a:r>
            <a:rPr lang="fa-IR" sz="2800" kern="1200" dirty="0" smtClean="0">
              <a:cs typeface="+mn-cs"/>
            </a:rPr>
            <a:t>قضاوت کردن</a:t>
          </a:r>
          <a:endParaRPr lang="en-US" sz="2800" kern="1200" dirty="0">
            <a:cs typeface="+mn-cs"/>
          </a:endParaRPr>
        </a:p>
      </dsp:txBody>
      <dsp:txXfrm>
        <a:off x="2295966" y="0"/>
        <a:ext cx="8594945" cy="1177837"/>
      </dsp:txXfrm>
    </dsp:sp>
    <dsp:sp modelId="{EAB1F897-D82A-44E3-B754-1B00ED5DC86A}">
      <dsp:nvSpPr>
        <dsp:cNvPr id="0" name=""/>
        <dsp:cNvSpPr/>
      </dsp:nvSpPr>
      <dsp:spPr>
        <a:xfrm>
          <a:off x="117783" y="117783"/>
          <a:ext cx="2178182" cy="9422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8000" b="-1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5AACA-39CC-4067-A771-7B2D9D68A5BF}">
      <dsp:nvSpPr>
        <dsp:cNvPr id="0" name=""/>
        <dsp:cNvSpPr/>
      </dsp:nvSpPr>
      <dsp:spPr>
        <a:xfrm>
          <a:off x="0" y="1295621"/>
          <a:ext cx="10890912" cy="117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Experiencer</a:t>
          </a:r>
          <a:r>
            <a:rPr lang="fa-IR" sz="2400" b="1" kern="1200" dirty="0" smtClean="0"/>
            <a:t>تجربه گرا </a:t>
          </a:r>
          <a:endParaRPr lang="en-US" sz="2400" b="1" kern="1200" dirty="0"/>
        </a:p>
        <a:p>
          <a:pPr marL="285750" lvl="1" indent="-285750" algn="l" defTabSz="1244600" rtl="1">
            <a:lnSpc>
              <a:spcPct val="90000"/>
            </a:lnSpc>
            <a:spcBef>
              <a:spcPct val="0"/>
            </a:spcBef>
            <a:spcAft>
              <a:spcPct val="15000"/>
            </a:spcAft>
            <a:buChar char="••"/>
          </a:pPr>
          <a:r>
            <a:rPr lang="fa-IR" sz="2800" kern="1200" dirty="0" smtClean="0"/>
            <a:t>حس کردن</a:t>
          </a:r>
          <a:endParaRPr lang="en-US" sz="2800" kern="1200" dirty="0"/>
        </a:p>
        <a:p>
          <a:pPr marL="285750" lvl="1" indent="-285750" algn="l" defTabSz="1244600">
            <a:lnSpc>
              <a:spcPct val="90000"/>
            </a:lnSpc>
            <a:spcBef>
              <a:spcPct val="0"/>
            </a:spcBef>
            <a:spcAft>
              <a:spcPct val="15000"/>
            </a:spcAft>
            <a:buChar char="••"/>
          </a:pPr>
          <a:r>
            <a:rPr lang="fa-IR" sz="2800" kern="1200" dirty="0" smtClean="0"/>
            <a:t>دریافت کردن</a:t>
          </a:r>
          <a:endParaRPr lang="en-US" sz="2800" kern="1200" dirty="0"/>
        </a:p>
      </dsp:txBody>
      <dsp:txXfrm>
        <a:off x="2295966" y="1295621"/>
        <a:ext cx="8594945" cy="1177837"/>
      </dsp:txXfrm>
    </dsp:sp>
    <dsp:sp modelId="{082F5A1F-8578-476E-9AEB-4D999FB5970E}">
      <dsp:nvSpPr>
        <dsp:cNvPr id="0" name=""/>
        <dsp:cNvSpPr/>
      </dsp:nvSpPr>
      <dsp:spPr>
        <a:xfrm>
          <a:off x="117783" y="1413405"/>
          <a:ext cx="2178182" cy="9422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3000" b="-9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5F50DC-E5FF-49F6-83BE-A946787CE96E}">
      <dsp:nvSpPr>
        <dsp:cNvPr id="0" name=""/>
        <dsp:cNvSpPr/>
      </dsp:nvSpPr>
      <dsp:spPr>
        <a:xfrm>
          <a:off x="0" y="2674833"/>
          <a:ext cx="10890912" cy="117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Idealists</a:t>
          </a:r>
          <a:r>
            <a:rPr lang="fa-IR" sz="2800" kern="1200" dirty="0" smtClean="0"/>
            <a:t>آرمان گرا ها </a:t>
          </a:r>
          <a:endParaRPr lang="en-US" sz="2800" kern="1200" dirty="0"/>
        </a:p>
      </dsp:txBody>
      <dsp:txXfrm>
        <a:off x="2295966" y="2674833"/>
        <a:ext cx="8594945" cy="1177837"/>
      </dsp:txXfrm>
    </dsp:sp>
    <dsp:sp modelId="{275BEAC7-A050-4562-B8F9-A365F77AE1CA}">
      <dsp:nvSpPr>
        <dsp:cNvPr id="0" name=""/>
        <dsp:cNvSpPr/>
      </dsp:nvSpPr>
      <dsp:spPr>
        <a:xfrm>
          <a:off x="117783" y="2709026"/>
          <a:ext cx="2178182" cy="94227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8000" b="-1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88951A-5A4A-4FA5-85D9-9E04F39BA33A}">
      <dsp:nvSpPr>
        <dsp:cNvPr id="0" name=""/>
        <dsp:cNvSpPr/>
      </dsp:nvSpPr>
      <dsp:spPr>
        <a:xfrm>
          <a:off x="0" y="3886864"/>
          <a:ext cx="10890912" cy="117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Conceptualizer</a:t>
          </a:r>
          <a:r>
            <a:rPr lang="fa-IR" sz="2400" b="1" kern="1200" dirty="0" smtClean="0"/>
            <a:t> مفهوم یرداز </a:t>
          </a:r>
          <a:endParaRPr lang="en-US" sz="2400" b="1" kern="1200" dirty="0"/>
        </a:p>
        <a:p>
          <a:pPr marL="228600" lvl="1" indent="-228600" algn="l" defTabSz="1066800">
            <a:lnSpc>
              <a:spcPct val="90000"/>
            </a:lnSpc>
            <a:spcBef>
              <a:spcPct val="0"/>
            </a:spcBef>
            <a:spcAft>
              <a:spcPct val="15000"/>
            </a:spcAft>
            <a:buChar char="••"/>
          </a:pPr>
          <a:r>
            <a:rPr lang="fa-IR" sz="2400" b="1" kern="1200" dirty="0" smtClean="0"/>
            <a:t>شهود</a:t>
          </a:r>
          <a:endParaRPr lang="en-US" sz="2400" b="1" kern="1200" dirty="0"/>
        </a:p>
        <a:p>
          <a:pPr marL="228600" lvl="1" indent="-228600" algn="l" defTabSz="1066800">
            <a:lnSpc>
              <a:spcPct val="90000"/>
            </a:lnSpc>
            <a:spcBef>
              <a:spcPct val="0"/>
            </a:spcBef>
            <a:spcAft>
              <a:spcPct val="15000"/>
            </a:spcAft>
            <a:buChar char="••"/>
          </a:pPr>
          <a:r>
            <a:rPr lang="fa-IR" sz="2400" b="1" kern="1200" dirty="0" smtClean="0"/>
            <a:t>تفکر</a:t>
          </a:r>
          <a:endParaRPr lang="en-US" sz="2400" b="1" kern="1200" dirty="0"/>
        </a:p>
      </dsp:txBody>
      <dsp:txXfrm>
        <a:off x="2295966" y="3886864"/>
        <a:ext cx="8594945" cy="1177837"/>
      </dsp:txXfrm>
    </dsp:sp>
    <dsp:sp modelId="{8634A6BE-DE01-4E80-A0A3-039439B66BE8}">
      <dsp:nvSpPr>
        <dsp:cNvPr id="0" name=""/>
        <dsp:cNvSpPr/>
      </dsp:nvSpPr>
      <dsp:spPr>
        <a:xfrm>
          <a:off x="117783" y="4004647"/>
          <a:ext cx="2178182" cy="94227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8000" b="-10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D4C3F-3AF1-4187-88E1-7FC91FC24658}" type="datetimeFigureOut">
              <a:rPr lang="en-US" smtClean="0"/>
              <a:pPr/>
              <a:t>7/20/2019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45566-DBA9-4E5F-8943-A3BA63ED431D}" type="slidenum">
              <a:rPr lang="en-US" smtClean="0"/>
              <a:pPr/>
              <a:t>‹#›</a:t>
            </a:fld>
            <a:endParaRPr lang="en-US"/>
          </a:p>
        </p:txBody>
      </p:sp>
    </p:spTree>
    <p:extLst>
      <p:ext uri="{BB962C8B-B14F-4D97-AF65-F5344CB8AC3E}">
        <p14:creationId xmlns:p14="http://schemas.microsoft.com/office/powerpoint/2010/main" val="174021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گرایش</a:t>
            </a:r>
            <a:r>
              <a:rPr lang="fa-IR" baseline="0" dirty="0" smtClean="0"/>
              <a:t> ما به حس یا شهود منعکس کننده دیدگاه ما به جهان است</a:t>
            </a:r>
            <a:endParaRPr lang="en-US" dirty="0"/>
          </a:p>
        </p:txBody>
      </p:sp>
      <p:sp>
        <p:nvSpPr>
          <p:cNvPr id="4" name="Slide Number Placeholder 3"/>
          <p:cNvSpPr>
            <a:spLocks noGrp="1"/>
          </p:cNvSpPr>
          <p:nvPr>
            <p:ph type="sldNum" sz="quarter" idx="10"/>
          </p:nvPr>
        </p:nvSpPr>
        <p:spPr/>
        <p:txBody>
          <a:bodyPr/>
          <a:lstStyle/>
          <a:p>
            <a:fld id="{7809CAB8-E6C3-49A0-BA29-E68F0E597149}" type="slidenum">
              <a:rPr lang="en-US" smtClean="0"/>
              <a:pPr/>
              <a:t>50</a:t>
            </a:fld>
            <a:endParaRPr lang="en-US"/>
          </a:p>
        </p:txBody>
      </p:sp>
    </p:spTree>
    <p:extLst>
      <p:ext uri="{BB962C8B-B14F-4D97-AF65-F5344CB8AC3E}">
        <p14:creationId xmlns:p14="http://schemas.microsoft.com/office/powerpoint/2010/main" val="312119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D693A5A-4B89-424D-9D0B-406CDB36CFB3}" type="slidenum">
              <a:rPr lang="fa-IR" smtClean="0"/>
              <a:pPr/>
              <a:t>56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936FA-5040-45C2-AE5B-13053D726523}"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4509-C98F-41F0-A856-7AFC2CC3071A}" type="slidenum">
              <a:rPr lang="en-US" smtClean="0"/>
              <a:pPr/>
              <a:t>‹#›</a:t>
            </a:fld>
            <a:endParaRPr lang="en-US"/>
          </a:p>
        </p:txBody>
      </p:sp>
      <p:sp>
        <p:nvSpPr>
          <p:cNvPr id="7" name="Rectangle 6"/>
          <p:cNvSpPr/>
          <p:nvPr userDrawn="1"/>
        </p:nvSpPr>
        <p:spPr>
          <a:xfrm>
            <a:off x="0" y="6241143"/>
            <a:ext cx="12192000" cy="61685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470414" y="6409206"/>
            <a:ext cx="947718" cy="354416"/>
          </a:xfrm>
          <a:prstGeom prst="rect">
            <a:avLst/>
          </a:prstGeom>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B Nazanin" panose="00000400000000000000" pitchFamily="2" charset="-78"/>
              </a:rPr>
              <a:t>  </a:t>
            </a:r>
            <a:r>
              <a:rPr kumimoji="0" lang="fa-IR" sz="1800" b="0" i="0" u="none" strike="noStrike" kern="1200" cap="none" spc="0" normalizeH="0" baseline="0" noProof="0" dirty="0" smtClean="0">
                <a:ln>
                  <a:noFill/>
                </a:ln>
                <a:solidFill>
                  <a:schemeClr val="bg1"/>
                </a:solidFill>
                <a:effectLst/>
                <a:uLnTx/>
                <a:uFillTx/>
                <a:latin typeface="+mn-lt"/>
                <a:ea typeface="+mn-ea"/>
                <a:cs typeface="B Nazanin" panose="00000400000000000000" pitchFamily="2" charset="-78"/>
              </a:rPr>
              <a:t>از </a:t>
            </a:r>
            <a:fld id="{ABD44509-C98F-41F0-A856-7AFC2CC3071A}" type="slidenum">
              <a:rPr kumimoji="0" lang="en-US" sz="1800" b="0" i="0" u="none" strike="noStrike" kern="1200" cap="none" spc="0" normalizeH="0" baseline="0" noProof="0" smtClean="0">
                <a:ln>
                  <a:noFill/>
                </a:ln>
                <a:solidFill>
                  <a:schemeClr val="bg1"/>
                </a:solidFill>
                <a:effectLst/>
                <a:uLnTx/>
                <a:uFillTx/>
                <a:latin typeface="+mn-lt"/>
                <a:ea typeface="+mn-ea"/>
                <a:cs typeface="B Nazanin"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bg1"/>
              </a:solidFill>
              <a:effectLst/>
              <a:uLnTx/>
              <a:uFillTx/>
              <a:latin typeface="+mn-lt"/>
              <a:ea typeface="+mn-ea"/>
              <a:cs typeface="B Nazanin" panose="00000400000000000000" pitchFamily="2" charset="-78"/>
            </a:endParaRPr>
          </a:p>
        </p:txBody>
      </p:sp>
    </p:spTree>
    <p:extLst>
      <p:ext uri="{BB962C8B-B14F-4D97-AF65-F5344CB8AC3E}">
        <p14:creationId xmlns:p14="http://schemas.microsoft.com/office/powerpoint/2010/main" val="311862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936FA-5040-45C2-AE5B-13053D726523}"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115160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936FA-5040-45C2-AE5B-13053D726523}"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48926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r>
              <a:rPr lang="fa-IR"/>
              <a:t> از 22</a:t>
            </a:r>
            <a:fld id="{E6F4696E-3F33-48A6-AA92-E3C1277F3E44}" type="slidenum">
              <a:rPr lang="fa-IR"/>
              <a:pPr>
                <a:defRPr/>
              </a:pPr>
              <a:t>‹#›</a:t>
            </a:fld>
            <a:endParaRPr lang="en-US"/>
          </a:p>
        </p:txBody>
      </p:sp>
    </p:spTree>
    <p:extLst>
      <p:ext uri="{BB962C8B-B14F-4D97-AF65-F5344CB8AC3E}">
        <p14:creationId xmlns:p14="http://schemas.microsoft.com/office/powerpoint/2010/main" val="289572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936FA-5040-45C2-AE5B-13053D726523}"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4509-C98F-41F0-A856-7AFC2CC3071A}" type="slidenum">
              <a:rPr lang="en-US" smtClean="0"/>
              <a:pPr/>
              <a:t>‹#›</a:t>
            </a:fld>
            <a:endParaRPr lang="en-US"/>
          </a:p>
        </p:txBody>
      </p:sp>
      <p:sp>
        <p:nvSpPr>
          <p:cNvPr id="7" name="Rectangle 6"/>
          <p:cNvSpPr/>
          <p:nvPr userDrawn="1"/>
        </p:nvSpPr>
        <p:spPr>
          <a:xfrm>
            <a:off x="0" y="6241143"/>
            <a:ext cx="12192000" cy="61685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338275" y="6356351"/>
            <a:ext cx="678156" cy="354416"/>
          </a:xfrm>
          <a:prstGeom prst="rect">
            <a:avLst/>
          </a:prstGeom>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BD44509-C98F-41F0-A856-7AFC2CC3071A}" type="slidenum">
              <a:rPr kumimoji="0" lang="en-US" sz="1600" b="0" i="0" u="none" strike="noStrike" kern="1200" cap="none" spc="0" normalizeH="0" baseline="0" noProof="0" smtClean="0">
                <a:ln>
                  <a:noFill/>
                </a:ln>
                <a:solidFill>
                  <a:schemeClr val="bg1"/>
                </a:solidFill>
                <a:effectLst/>
                <a:uLnTx/>
                <a:uFillTx/>
                <a:latin typeface="+mn-lt"/>
                <a:ea typeface="+mn-ea"/>
                <a:cs typeface="B Nazanin" panose="000004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bg1"/>
              </a:solidFill>
              <a:effectLst/>
              <a:uLnTx/>
              <a:uFillTx/>
              <a:latin typeface="+mn-lt"/>
              <a:ea typeface="+mn-ea"/>
              <a:cs typeface="B Nazanin" panose="00000400000000000000" pitchFamily="2" charset="-78"/>
            </a:endParaRPr>
          </a:p>
        </p:txBody>
      </p:sp>
    </p:spTree>
    <p:extLst>
      <p:ext uri="{BB962C8B-B14F-4D97-AF65-F5344CB8AC3E}">
        <p14:creationId xmlns:p14="http://schemas.microsoft.com/office/powerpoint/2010/main" val="129917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936FA-5040-45C2-AE5B-13053D726523}" type="datetimeFigureOut">
              <a:rPr lang="en-US" smtClean="0"/>
              <a:pPr/>
              <a:t>7/20/2019</a:t>
            </a:fld>
            <a:endParaRPr lang="en-US"/>
          </a:p>
        </p:txBody>
      </p:sp>
      <p:sp>
        <p:nvSpPr>
          <p:cNvPr id="6" name="Slide Number Placeholder 5"/>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97604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936FA-5040-45C2-AE5B-13053D726523}" type="datetimeFigureOut">
              <a:rPr lang="en-US" smtClean="0"/>
              <a:pPr/>
              <a:t>7/20/2019</a:t>
            </a:fld>
            <a:endParaRPr lang="en-US"/>
          </a:p>
        </p:txBody>
      </p:sp>
      <p:sp>
        <p:nvSpPr>
          <p:cNvPr id="7" name="Slide Number Placeholder 6"/>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293065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936FA-5040-45C2-AE5B-13053D726523}" type="datetimeFigureOut">
              <a:rPr lang="en-US" smtClean="0"/>
              <a:pPr/>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322025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936FA-5040-45C2-AE5B-13053D726523}" type="datetimeFigureOut">
              <a:rPr lang="en-US" smtClean="0"/>
              <a:pPr/>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359529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936FA-5040-45C2-AE5B-13053D726523}" type="datetimeFigureOut">
              <a:rPr lang="en-US" smtClean="0"/>
              <a:pPr/>
              <a:t>7/20/2019</a:t>
            </a:fld>
            <a:endParaRPr lang="en-US"/>
          </a:p>
        </p:txBody>
      </p:sp>
      <p:sp>
        <p:nvSpPr>
          <p:cNvPr id="4" name="Slide Number Placeholder 3"/>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247211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936FA-5040-45C2-AE5B-13053D726523}"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62904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936FA-5040-45C2-AE5B-13053D726523}"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4509-C98F-41F0-A856-7AFC2CC3071A}" type="slidenum">
              <a:rPr lang="en-US" smtClean="0"/>
              <a:pPr/>
              <a:t>‹#›</a:t>
            </a:fld>
            <a:endParaRPr lang="en-US"/>
          </a:p>
        </p:txBody>
      </p:sp>
    </p:spTree>
    <p:extLst>
      <p:ext uri="{BB962C8B-B14F-4D97-AF65-F5344CB8AC3E}">
        <p14:creationId xmlns:p14="http://schemas.microsoft.com/office/powerpoint/2010/main" val="303463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936FA-5040-45C2-AE5B-13053D726523}" type="datetimeFigureOut">
              <a:rPr lang="en-US" smtClean="0"/>
              <a:pPr/>
              <a:t>7/20/2019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44509-C98F-41F0-A856-7AFC2CC3071A}" type="slidenum">
              <a:rPr lang="en-US" smtClean="0"/>
              <a:pPr/>
              <a:t>‹#›</a:t>
            </a:fld>
            <a:endParaRPr lang="en-US"/>
          </a:p>
        </p:txBody>
      </p:sp>
      <p:sp>
        <p:nvSpPr>
          <p:cNvPr id="7" name="Rectangle 6"/>
          <p:cNvSpPr/>
          <p:nvPr userDrawn="1"/>
        </p:nvSpPr>
        <p:spPr>
          <a:xfrm>
            <a:off x="0" y="6241143"/>
            <a:ext cx="12192000" cy="61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480447" y="6356351"/>
            <a:ext cx="535984" cy="354416"/>
          </a:xfrm>
          <a:prstGeom prst="rect">
            <a:avLst/>
          </a:pr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D44509-C98F-41F0-A856-7AFC2CC3071A}" type="slidenum">
              <a:rPr kumimoji="0" lang="en-US" sz="2800" b="0" i="0" u="none" strike="noStrike" kern="1200" cap="none" spc="0" normalizeH="0" baseline="0" noProof="0" smtClean="0">
                <a:ln>
                  <a:noFill/>
                </a:ln>
                <a:solidFill>
                  <a:schemeClr val="bg1"/>
                </a:solidFill>
                <a:effectLst/>
                <a:uLnTx/>
                <a:uFillTx/>
                <a:latin typeface="+mn-lt"/>
                <a:ea typeface="+mn-ea"/>
                <a:cs typeface="B Nazanin" panose="00000400000000000000" pitchFamily="2" charset="-78"/>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chemeClr val="bg1"/>
              </a:solidFill>
              <a:effectLst/>
              <a:uLnTx/>
              <a:uFillTx/>
              <a:latin typeface="+mn-lt"/>
              <a:ea typeface="+mn-ea"/>
              <a:cs typeface="B Nazanin" panose="00000400000000000000" pitchFamily="2" charset="-78"/>
            </a:endParaRPr>
          </a:p>
        </p:txBody>
      </p:sp>
    </p:spTree>
    <p:extLst>
      <p:ext uri="{BB962C8B-B14F-4D97-AF65-F5344CB8AC3E}">
        <p14:creationId xmlns:p14="http://schemas.microsoft.com/office/powerpoint/2010/main" val="128757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C8EE"/>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355064" y="377371"/>
            <a:ext cx="0" cy="6125029"/>
          </a:xfrm>
          <a:prstGeom prst="line">
            <a:avLst/>
          </a:prstGeom>
          <a:ln w="3810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1327" y="457807"/>
            <a:ext cx="6280887" cy="1754326"/>
          </a:xfrm>
          <a:prstGeom prst="rect">
            <a:avLst/>
          </a:prstGeom>
          <a:solidFill>
            <a:srgbClr val="7030A0"/>
          </a:solidFill>
        </p:spPr>
        <p:txBody>
          <a:bodyPr wrap="none" rtlCol="0">
            <a:spAutoFit/>
          </a:bodyPr>
          <a:lstStyle/>
          <a:p>
            <a:pPr>
              <a:lnSpc>
                <a:spcPct val="150000"/>
              </a:lnSpc>
            </a:pPr>
            <a:r>
              <a:rPr lang="fa-IR" sz="3600" b="1" dirty="0" smtClean="0">
                <a:solidFill>
                  <a:schemeClr val="bg1">
                    <a:lumMod val="95000"/>
                  </a:schemeClr>
                </a:solidFill>
                <a:latin typeface="IRANSans" panose="02040503050201020203" pitchFamily="18" charset="-78"/>
                <a:cs typeface="B Nazanin" panose="00000400000000000000" pitchFamily="2" charset="-78"/>
              </a:rPr>
              <a:t>نقش ویژگی‌های شخصیتی در تیم‌سازی</a:t>
            </a:r>
          </a:p>
          <a:p>
            <a:pPr>
              <a:lnSpc>
                <a:spcPct val="150000"/>
              </a:lnSpc>
            </a:pPr>
            <a:r>
              <a:rPr lang="fa-IR" sz="3600" b="1" dirty="0" smtClean="0">
                <a:solidFill>
                  <a:schemeClr val="bg1">
                    <a:lumMod val="95000"/>
                  </a:schemeClr>
                </a:solidFill>
                <a:latin typeface="IRANSans" panose="02040503050201020203" pitchFamily="18" charset="-78"/>
                <a:cs typeface="B Nazanin" panose="00000400000000000000" pitchFamily="2" charset="-78"/>
              </a:rPr>
              <a:t>کارآفرینی سازمانی </a:t>
            </a:r>
            <a:endParaRPr lang="en-US" sz="3600" b="1" dirty="0">
              <a:solidFill>
                <a:schemeClr val="bg1">
                  <a:lumMod val="95000"/>
                </a:schemeClr>
              </a:solidFill>
              <a:latin typeface="IRANSans" panose="02040503050201020203" pitchFamily="18" charset="-78"/>
              <a:cs typeface="B Nazanin" panose="00000400000000000000" pitchFamily="2" charset="-78"/>
            </a:endParaRPr>
          </a:p>
        </p:txBody>
      </p:sp>
      <p:sp>
        <p:nvSpPr>
          <p:cNvPr id="16" name="Rectangle 15"/>
          <p:cNvSpPr/>
          <p:nvPr/>
        </p:nvSpPr>
        <p:spPr>
          <a:xfrm>
            <a:off x="7359432" y="5011142"/>
            <a:ext cx="4030270" cy="646331"/>
          </a:xfrm>
          <a:prstGeom prst="rect">
            <a:avLst/>
          </a:prstGeom>
        </p:spPr>
        <p:txBody>
          <a:bodyPr wrap="none">
            <a:spAutoFit/>
          </a:bodyPr>
          <a:lstStyle/>
          <a:p>
            <a:pPr lvl="0"/>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Titr" pitchFamily="2" charset="-78"/>
              </a:rPr>
              <a:t>سازمان فنی و حرفه‌ای </a:t>
            </a:r>
          </a:p>
        </p:txBody>
      </p:sp>
    </p:spTree>
    <p:extLst>
      <p:ext uri="{BB962C8B-B14F-4D97-AF65-F5344CB8AC3E}">
        <p14:creationId xmlns:p14="http://schemas.microsoft.com/office/powerpoint/2010/main" val="418274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693822560"/>
              </p:ext>
            </p:extLst>
          </p:nvPr>
        </p:nvGraphicFramePr>
        <p:xfrm>
          <a:off x="-406400" y="685801"/>
          <a:ext cx="12293600" cy="521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113083" y="1016124"/>
            <a:ext cx="1459053" cy="461665"/>
          </a:xfrm>
          <a:prstGeom prst="rect">
            <a:avLst/>
          </a:prstGeom>
          <a:noFill/>
        </p:spPr>
        <p:txBody>
          <a:bodyPr wrap="none" rtlCol="0">
            <a:spAutoFit/>
          </a:bodyPr>
          <a:lstStyle/>
          <a:p>
            <a:pPr algn="r" rtl="1"/>
            <a:r>
              <a:rPr lang="en-US" sz="2400" b="1" dirty="0">
                <a:solidFill>
                  <a:prstClr val="white"/>
                </a:solidFill>
                <a:cs typeface="B Titr" pitchFamily="2" charset="-78"/>
              </a:rPr>
              <a:t>Behavior</a:t>
            </a:r>
          </a:p>
        </p:txBody>
      </p:sp>
      <p:sp>
        <p:nvSpPr>
          <p:cNvPr id="6" name="TextBox 5"/>
          <p:cNvSpPr txBox="1"/>
          <p:nvPr/>
        </p:nvSpPr>
        <p:spPr>
          <a:xfrm>
            <a:off x="4976981" y="1711873"/>
            <a:ext cx="1779653" cy="461665"/>
          </a:xfrm>
          <a:prstGeom prst="rect">
            <a:avLst/>
          </a:prstGeom>
          <a:noFill/>
        </p:spPr>
        <p:txBody>
          <a:bodyPr wrap="none" rtlCol="0">
            <a:spAutoFit/>
          </a:bodyPr>
          <a:lstStyle/>
          <a:p>
            <a:pPr algn="r" rtl="1"/>
            <a:r>
              <a:rPr lang="en-US" sz="2400" b="1" dirty="0">
                <a:solidFill>
                  <a:prstClr val="white"/>
                </a:solidFill>
              </a:rPr>
              <a:t>Personality</a:t>
            </a:r>
          </a:p>
        </p:txBody>
      </p:sp>
      <p:sp>
        <p:nvSpPr>
          <p:cNvPr id="7" name="TextBox 6"/>
          <p:cNvSpPr txBox="1"/>
          <p:nvPr/>
        </p:nvSpPr>
        <p:spPr>
          <a:xfrm>
            <a:off x="5034536" y="2590801"/>
            <a:ext cx="2294218" cy="461665"/>
          </a:xfrm>
          <a:prstGeom prst="rect">
            <a:avLst/>
          </a:prstGeom>
          <a:noFill/>
        </p:spPr>
        <p:txBody>
          <a:bodyPr wrap="none" rtlCol="0">
            <a:spAutoFit/>
          </a:bodyPr>
          <a:lstStyle/>
          <a:p>
            <a:pPr algn="r" rtl="1"/>
            <a:r>
              <a:rPr lang="en-US" sz="2400" b="1" dirty="0">
                <a:solidFill>
                  <a:prstClr val="white"/>
                </a:solidFill>
              </a:rPr>
              <a:t>mental models</a:t>
            </a:r>
          </a:p>
        </p:txBody>
      </p:sp>
      <p:sp>
        <p:nvSpPr>
          <p:cNvPr id="8" name="TextBox 7"/>
          <p:cNvSpPr txBox="1"/>
          <p:nvPr/>
        </p:nvSpPr>
        <p:spPr>
          <a:xfrm>
            <a:off x="5465061" y="3352800"/>
            <a:ext cx="964943" cy="461665"/>
          </a:xfrm>
          <a:prstGeom prst="rect">
            <a:avLst/>
          </a:prstGeom>
          <a:noFill/>
        </p:spPr>
        <p:txBody>
          <a:bodyPr wrap="none" rtlCol="0">
            <a:spAutoFit/>
          </a:bodyPr>
          <a:lstStyle/>
          <a:p>
            <a:pPr algn="r" rtl="1"/>
            <a:r>
              <a:rPr lang="en-US" sz="2400" b="1" dirty="0">
                <a:solidFill>
                  <a:prstClr val="white"/>
                </a:solidFill>
                <a:cs typeface="B Titr" pitchFamily="2" charset="-78"/>
              </a:rPr>
              <a:t>Value</a:t>
            </a:r>
          </a:p>
        </p:txBody>
      </p:sp>
      <p:sp>
        <p:nvSpPr>
          <p:cNvPr id="9" name="TextBox 8"/>
          <p:cNvSpPr txBox="1"/>
          <p:nvPr/>
        </p:nvSpPr>
        <p:spPr>
          <a:xfrm>
            <a:off x="5305505" y="4569768"/>
            <a:ext cx="1016624" cy="461665"/>
          </a:xfrm>
          <a:prstGeom prst="rect">
            <a:avLst/>
          </a:prstGeom>
          <a:noFill/>
        </p:spPr>
        <p:txBody>
          <a:bodyPr wrap="none" rtlCol="0">
            <a:spAutoFit/>
          </a:bodyPr>
          <a:lstStyle/>
          <a:p>
            <a:pPr algn="r" rtl="1"/>
            <a:r>
              <a:rPr lang="en-US" sz="2400" b="1" dirty="0">
                <a:solidFill>
                  <a:prstClr val="white"/>
                </a:solidFill>
                <a:cs typeface="B Titr" pitchFamily="2" charset="-78"/>
              </a:rPr>
              <a:t>Belief</a:t>
            </a:r>
          </a:p>
        </p:txBody>
      </p:sp>
    </p:spTree>
    <p:extLst>
      <p:ext uri="{BB962C8B-B14F-4D97-AF65-F5344CB8AC3E}">
        <p14:creationId xmlns:p14="http://schemas.microsoft.com/office/powerpoint/2010/main" val="32350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221723"/>
              </p:ext>
            </p:extLst>
          </p:nvPr>
        </p:nvGraphicFramePr>
        <p:xfrm>
          <a:off x="1060021" y="1125565"/>
          <a:ext cx="9036049"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230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7030A0"/>
                </a:solidFill>
              </a:rPr>
              <a:t>مدل ذهنی شما  چیست؟</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Roya" pitchFamily="2" charset="-78"/>
              </a:rPr>
              <a:t>ابعاد شخصیت</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683627"/>
              </p:ext>
            </p:extLst>
          </p:nvPr>
        </p:nvGraphicFramePr>
        <p:xfrm>
          <a:off x="1390652" y="2324100"/>
          <a:ext cx="9036049"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892449" y="4363936"/>
            <a:ext cx="1604927" cy="523220"/>
          </a:xfrm>
          <a:prstGeom prst="rect">
            <a:avLst/>
          </a:prstGeom>
          <a:noFill/>
        </p:spPr>
        <p:txBody>
          <a:bodyPr wrap="none" rtlCol="1">
            <a:spAutoFit/>
          </a:bodyPr>
          <a:lstStyle/>
          <a:p>
            <a:r>
              <a:rPr lang="fa-IR" sz="2800" dirty="0" smtClean="0">
                <a:solidFill>
                  <a:srgbClr val="FFFF00"/>
                </a:solidFill>
                <a:cs typeface="B Titr" pitchFamily="2" charset="-78"/>
              </a:rPr>
              <a:t>دریافت گرا</a:t>
            </a:r>
            <a:endParaRPr lang="ar-SA" sz="2800" dirty="0">
              <a:solidFill>
                <a:srgbClr val="FFFF00"/>
              </a:solidFill>
              <a:cs typeface="B Titr" pitchFamily="2" charset="-78"/>
            </a:endParaRPr>
          </a:p>
        </p:txBody>
      </p:sp>
      <p:sp>
        <p:nvSpPr>
          <p:cNvPr id="6" name="TextBox 5"/>
          <p:cNvSpPr txBox="1"/>
          <p:nvPr/>
        </p:nvSpPr>
        <p:spPr>
          <a:xfrm>
            <a:off x="6807200" y="4368055"/>
            <a:ext cx="1454244" cy="523220"/>
          </a:xfrm>
          <a:prstGeom prst="rect">
            <a:avLst/>
          </a:prstGeom>
          <a:noFill/>
        </p:spPr>
        <p:txBody>
          <a:bodyPr wrap="none" rtlCol="1">
            <a:spAutoFit/>
          </a:bodyPr>
          <a:lstStyle/>
          <a:p>
            <a:r>
              <a:rPr lang="fa-IR" sz="2800" dirty="0" smtClean="0">
                <a:solidFill>
                  <a:srgbClr val="FFFF00"/>
                </a:solidFill>
                <a:cs typeface="B Titr" pitchFamily="2" charset="-78"/>
              </a:rPr>
              <a:t>قضاوت گر</a:t>
            </a:r>
            <a:endParaRPr lang="ar-SA" sz="2800" dirty="0">
              <a:solidFill>
                <a:srgbClr val="FFFF00"/>
              </a:solidFill>
              <a:cs typeface="B Titr" pitchFamily="2" charset="-78"/>
            </a:endParaRPr>
          </a:p>
        </p:txBody>
      </p:sp>
    </p:spTree>
    <p:extLst>
      <p:ext uri="{BB962C8B-B14F-4D97-AF65-F5344CB8AC3E}">
        <p14:creationId xmlns:p14="http://schemas.microsoft.com/office/powerpoint/2010/main" val="229470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قضاوت‌گري و دريافت‌گري</a:t>
            </a:r>
            <a:endParaRPr lang="en-US" sz="3600" dirty="0">
              <a:solidFill>
                <a:srgbClr val="7030A0"/>
              </a:solidFill>
            </a:endParaRPr>
          </a:p>
        </p:txBody>
      </p:sp>
      <p:graphicFrame>
        <p:nvGraphicFramePr>
          <p:cNvPr id="4" name="Table 3"/>
          <p:cNvGraphicFramePr>
            <a:graphicFrameLocks noGrp="1"/>
          </p:cNvGraphicFramePr>
          <p:nvPr/>
        </p:nvGraphicFramePr>
        <p:xfrm>
          <a:off x="315132" y="987779"/>
          <a:ext cx="11572067" cy="4420965"/>
        </p:xfrm>
        <a:graphic>
          <a:graphicData uri="http://schemas.openxmlformats.org/drawingml/2006/table">
            <a:tbl>
              <a:tblPr rtl="1"/>
              <a:tblGrid>
                <a:gridCol w="6080501"/>
                <a:gridCol w="5491566"/>
              </a:tblGrid>
              <a:tr h="270933">
                <a:tc>
                  <a:txBody>
                    <a:bodyPr/>
                    <a:lstStyle/>
                    <a:p>
                      <a:pPr algn="ctr" rtl="1" fontAlgn="ctr"/>
                      <a:r>
                        <a:rPr lang="fa-IR" sz="2400" b="1" i="0" u="none" strike="noStrike" dirty="0">
                          <a:solidFill>
                            <a:srgbClr val="000000"/>
                          </a:solidFill>
                          <a:latin typeface="B Mitra"/>
                        </a:rPr>
                        <a:t>قضاوت‌گراها</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fa-IR" sz="2400" b="1" i="0" u="none" strike="noStrike" dirty="0">
                          <a:solidFill>
                            <a:srgbClr val="000000"/>
                          </a:solidFill>
                          <a:latin typeface="B Mitra"/>
                        </a:rPr>
                        <a:t>دريافت‌گرها</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ctr" rtl="1" fontAlgn="ctr"/>
                      <a:r>
                        <a:rPr lang="fa-IR" sz="2400" b="1" i="0" u="none" strike="noStrike">
                          <a:solidFill>
                            <a:srgbClr val="000000"/>
                          </a:solidFill>
                          <a:latin typeface="B Mitra"/>
                        </a:rPr>
                        <a:t>رسمي‌تر و قراردادي‌ترند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خودماني‌تر و غيرقراردادي‌ترند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جدي‌ترند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بازيگوش‌ترند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دوست دارند مسؤليت را به عهد بگيرند و مسلط باشند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خود را بخوبي با محيط منطبق مي‌كنند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دوست دارند تصميم‌گيري كنند، به سرعت تصميم بگيرند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ممكن است تعلل كنند، تصميمات را به بعد موكول كنند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قاطعيت دارند و نظرات آن‌ها اغلب محكم و قوي است</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ممكن است مرددتر و (گيج‌ و گم‌تر) باشند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اغلب عجله دارند، ريتم تند را دوست دارند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ريتم آرام‌تر را ترجيح مي‌دهند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dirty="0">
                          <a:solidFill>
                            <a:srgbClr val="000000"/>
                          </a:solidFill>
                          <a:latin typeface="B Mitra"/>
                        </a:rPr>
                        <a:t>ظاهري (شسته رفته) و مرتب دارند، لباس‌هايشان اتو كشيده است، موهايشان شانه </a:t>
                      </a:r>
                      <a:r>
                        <a:rPr lang="fa-IR" sz="2400" b="1" i="0" u="none" strike="noStrike" dirty="0" smtClean="0">
                          <a:solidFill>
                            <a:srgbClr val="000000"/>
                          </a:solidFill>
                          <a:latin typeface="B Mitra"/>
                        </a:rPr>
                        <a:t>خورده </a:t>
                      </a:r>
                      <a:r>
                        <a:rPr lang="fa-IR" sz="2400" b="1" i="0" u="none" strike="noStrike" dirty="0">
                          <a:solidFill>
                            <a:srgbClr val="000000"/>
                          </a:solidFill>
                          <a:latin typeface="B Mitra"/>
                        </a:rPr>
                        <a:t>و غيره</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dirty="0">
                          <a:solidFill>
                            <a:srgbClr val="000000"/>
                          </a:solidFill>
                          <a:latin typeface="B Mitra"/>
                        </a:rPr>
                        <a:t>اغلب ظاهري (ژوليده) دارند، لباس‌هاي چروكيده، موهاي نامرتب و غيره</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لباس را بيشتر براي حفظ ظاهر مي‌پوشند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بيشتر براي راحتي لباس مي‌پوشند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احتمالاً داخل اتومبيلشان تميز و مرتب است</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احتمالاً داخل اتومبيلشان كثيف و نامرتب است</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دوست دارند اهدافي براي خود تعيين كنند و به آن‌ها برسند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dirty="0">
                          <a:solidFill>
                            <a:srgbClr val="000000"/>
                          </a:solidFill>
                          <a:latin typeface="B Mitra"/>
                        </a:rPr>
                        <a:t>احتمال دارد اهداف خود را تغيير دهند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قضاوت‌گري و دريافت‌گري</a:t>
            </a:r>
            <a:endParaRPr lang="en-US" sz="3600" dirty="0">
              <a:solidFill>
                <a:srgbClr val="7030A0"/>
              </a:solidFill>
            </a:endParaRPr>
          </a:p>
        </p:txBody>
      </p:sp>
      <p:graphicFrame>
        <p:nvGraphicFramePr>
          <p:cNvPr id="4" name="Table 3"/>
          <p:cNvGraphicFramePr>
            <a:graphicFrameLocks noGrp="1"/>
          </p:cNvGraphicFramePr>
          <p:nvPr/>
        </p:nvGraphicFramePr>
        <p:xfrm>
          <a:off x="315132" y="987779"/>
          <a:ext cx="11572067" cy="4049415"/>
        </p:xfrm>
        <a:graphic>
          <a:graphicData uri="http://schemas.openxmlformats.org/drawingml/2006/table">
            <a:tbl>
              <a:tblPr rtl="1"/>
              <a:tblGrid>
                <a:gridCol w="6080501"/>
                <a:gridCol w="5491566"/>
              </a:tblGrid>
              <a:tr h="270933">
                <a:tc>
                  <a:txBody>
                    <a:bodyPr/>
                    <a:lstStyle/>
                    <a:p>
                      <a:pPr algn="ctr" rtl="1" fontAlgn="ctr"/>
                      <a:r>
                        <a:rPr lang="fa-IR" sz="2400" b="1" i="0" u="none" strike="noStrike" dirty="0">
                          <a:solidFill>
                            <a:srgbClr val="000000"/>
                          </a:solidFill>
                          <a:latin typeface="B Mitra"/>
                        </a:rPr>
                        <a:t>قضاوت‌گراها</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fa-IR" sz="2400" b="1" i="0" u="none" strike="noStrike" dirty="0">
                          <a:solidFill>
                            <a:srgbClr val="000000"/>
                          </a:solidFill>
                          <a:latin typeface="B Mitra"/>
                        </a:rPr>
                        <a:t>دريافت‌گرها</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ctr" rtl="1" fontAlgn="ctr"/>
                      <a:r>
                        <a:rPr lang="fa-IR" sz="2400" b="1" i="0" u="none" strike="noStrike" dirty="0">
                          <a:solidFill>
                            <a:srgbClr val="000000"/>
                          </a:solidFill>
                          <a:latin typeface="B Mitra"/>
                        </a:rPr>
                        <a:t>ميل زيادي به تمام كردن پروژه‌ها دارند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ترجيح مي‌دهند پروژه‌ها را شروع كنند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قوانين، نظام‌ها و ساختار را دوست دارند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قوانين، نظام‌ها و ساختار برايشان محدودكننده است</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معمولا بسيار سازمان يافته و منظم هستند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اغلب بي‌نظم و بي‌برنامه هستند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فهرست تهيه مي‌كنند و موارد انجام شده را تيك مي‌زنند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dirty="0">
                          <a:solidFill>
                            <a:srgbClr val="000000"/>
                          </a:solidFill>
                          <a:latin typeface="B Mitra"/>
                        </a:rPr>
                        <a:t>ممكن است فهرست تهيه كنند، اما به ندرت تمام موارد آن را انجام مي‌دهند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محل كارشان معمولاً تميز و مرتب است</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محل كارشان اغلب كثيف و بهم‌ريخته است</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سريعتر و با حركات سنجيده راه مي‌روند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ممكن است آهسته‌تر راه بروند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ممكن است حالت بدنشان شق و رق‌تر باشد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a:solidFill>
                            <a:srgbClr val="000000"/>
                          </a:solidFill>
                          <a:latin typeface="B Mitra"/>
                        </a:rPr>
                        <a:t>ممكن است بيشتر قوز كنند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r>
                        <a:rPr lang="fa-IR" sz="2400" b="1" i="0" u="none" strike="noStrike">
                          <a:solidFill>
                            <a:srgbClr val="000000"/>
                          </a:solidFill>
                          <a:latin typeface="B Mitra"/>
                        </a:rPr>
                        <a:t>مشاغلي را مي‌پسندند كه به آن‌ها تسلط و كنترل زيادي بدهد</a:t>
                      </a:r>
                    </a:p>
                  </a:txBody>
                  <a:tcPr marL="2895" marR="2895" marT="28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400" b="1" i="0" u="none" strike="noStrike" dirty="0">
                          <a:solidFill>
                            <a:srgbClr val="000000"/>
                          </a:solidFill>
                          <a:latin typeface="B Mitra"/>
                        </a:rPr>
                        <a:t>به دنبال مشاغل </a:t>
                      </a:r>
                      <a:r>
                        <a:rPr lang="fa-IR" sz="2400" b="1" i="0" u="none" strike="noStrike" dirty="0" smtClean="0">
                          <a:solidFill>
                            <a:srgbClr val="000000"/>
                          </a:solidFill>
                          <a:latin typeface="B Mitra"/>
                        </a:rPr>
                        <a:t>مرفه </a:t>
                      </a:r>
                      <a:r>
                        <a:rPr lang="fa-IR" sz="2400" b="1" i="0" u="none" strike="noStrike" dirty="0">
                          <a:solidFill>
                            <a:srgbClr val="000000"/>
                          </a:solidFill>
                          <a:latin typeface="B Mitra"/>
                        </a:rPr>
                        <a:t>و سرگرم‌كننده‌اند</a:t>
                      </a:r>
                    </a:p>
                  </a:txBody>
                  <a:tcPr marL="2895" marR="2895" marT="28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Roya" pitchFamily="2" charset="-78"/>
              </a:rPr>
              <a:t>ابعاد شخصیت</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159383"/>
              </p:ext>
            </p:extLst>
          </p:nvPr>
        </p:nvGraphicFramePr>
        <p:xfrm>
          <a:off x="1390652" y="2324100"/>
          <a:ext cx="9036049"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54400" y="4386590"/>
            <a:ext cx="891590" cy="523220"/>
          </a:xfrm>
          <a:prstGeom prst="rect">
            <a:avLst/>
          </a:prstGeom>
          <a:noFill/>
        </p:spPr>
        <p:txBody>
          <a:bodyPr wrap="none" rtlCol="1">
            <a:spAutoFit/>
          </a:bodyPr>
          <a:lstStyle/>
          <a:p>
            <a:r>
              <a:rPr lang="fa-IR" sz="2800" dirty="0" smtClean="0">
                <a:solidFill>
                  <a:srgbClr val="FFFF00"/>
                </a:solidFill>
                <a:cs typeface="B Titr" pitchFamily="2" charset="-78"/>
              </a:rPr>
              <a:t>متفکر</a:t>
            </a:r>
            <a:endParaRPr lang="ar-SA" sz="2800" dirty="0">
              <a:solidFill>
                <a:srgbClr val="FFFF00"/>
              </a:solidFill>
              <a:cs typeface="B Titr" pitchFamily="2" charset="-78"/>
            </a:endParaRPr>
          </a:p>
        </p:txBody>
      </p:sp>
      <p:sp>
        <p:nvSpPr>
          <p:cNvPr id="7" name="TextBox 6"/>
          <p:cNvSpPr txBox="1"/>
          <p:nvPr/>
        </p:nvSpPr>
        <p:spPr>
          <a:xfrm>
            <a:off x="7010400" y="4386590"/>
            <a:ext cx="1269898" cy="523220"/>
          </a:xfrm>
          <a:prstGeom prst="rect">
            <a:avLst/>
          </a:prstGeom>
          <a:noFill/>
        </p:spPr>
        <p:txBody>
          <a:bodyPr wrap="none" rtlCol="1">
            <a:spAutoFit/>
          </a:bodyPr>
          <a:lstStyle/>
          <a:p>
            <a:r>
              <a:rPr lang="fa-IR" sz="2800" dirty="0" smtClean="0">
                <a:solidFill>
                  <a:srgbClr val="FFFF00"/>
                </a:solidFill>
                <a:cs typeface="B Titr" pitchFamily="2" charset="-78"/>
              </a:rPr>
              <a:t>احساسی</a:t>
            </a:r>
            <a:endParaRPr lang="ar-SA" sz="2800" dirty="0">
              <a:solidFill>
                <a:srgbClr val="FFFF00"/>
              </a:solidFill>
              <a:cs typeface="B Titr" pitchFamily="2" charset="-78"/>
            </a:endParaRPr>
          </a:p>
        </p:txBody>
      </p:sp>
    </p:spTree>
    <p:extLst>
      <p:ext uri="{BB962C8B-B14F-4D97-AF65-F5344CB8AC3E}">
        <p14:creationId xmlns:p14="http://schemas.microsoft.com/office/powerpoint/2010/main" val="93452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تفکر و احساس</a:t>
            </a:r>
            <a:endParaRPr lang="en-US" sz="3600" dirty="0">
              <a:solidFill>
                <a:srgbClr val="7030A0"/>
              </a:solidFill>
            </a:endParaRPr>
          </a:p>
        </p:txBody>
      </p:sp>
      <p:graphicFrame>
        <p:nvGraphicFramePr>
          <p:cNvPr id="4" name="Table 3"/>
          <p:cNvGraphicFramePr>
            <a:graphicFrameLocks noGrp="1"/>
          </p:cNvGraphicFramePr>
          <p:nvPr/>
        </p:nvGraphicFramePr>
        <p:xfrm>
          <a:off x="216976" y="987779"/>
          <a:ext cx="11670223" cy="4980627"/>
        </p:xfrm>
        <a:graphic>
          <a:graphicData uri="http://schemas.openxmlformats.org/drawingml/2006/table">
            <a:tbl>
              <a:tblPr rtl="1"/>
              <a:tblGrid>
                <a:gridCol w="5796365"/>
                <a:gridCol w="5873858"/>
              </a:tblGrid>
              <a:tr h="270933">
                <a:tc>
                  <a:txBody>
                    <a:bodyPr/>
                    <a:lstStyle/>
                    <a:p>
                      <a:pPr algn="ctr" rtl="1" fontAlgn="ctr">
                        <a:lnSpc>
                          <a:spcPct val="150000"/>
                        </a:lnSpc>
                      </a:pPr>
                      <a:r>
                        <a:rPr lang="fa-IR" sz="2400" b="1" i="0" u="none" strike="noStrike">
                          <a:solidFill>
                            <a:srgbClr val="000000"/>
                          </a:solidFill>
                          <a:latin typeface="B Mitra"/>
                        </a:rPr>
                        <a:t>متفكرها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dirty="0">
                          <a:solidFill>
                            <a:srgbClr val="000000"/>
                          </a:solidFill>
                          <a:latin typeface="B Mitra"/>
                        </a:rPr>
                        <a:t>احساسي‌ها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ctr" rtl="1" fontAlgn="ctr">
                        <a:lnSpc>
                          <a:spcPct val="150000"/>
                        </a:lnSpc>
                      </a:pPr>
                      <a:r>
                        <a:rPr lang="fa-IR" sz="2400" b="1" i="0" u="none" strike="noStrike">
                          <a:solidFill>
                            <a:srgbClr val="000000"/>
                          </a:solidFill>
                          <a:latin typeface="B Mitra"/>
                        </a:rPr>
                        <a:t>با ديگران سردتر و از فاصله دورتر برخورد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با ديگران گرم‌تر و دوستانه‌تر برخورد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dirty="0">
                          <a:solidFill>
                            <a:srgbClr val="000000"/>
                          </a:solidFill>
                          <a:latin typeface="B Mitra"/>
                        </a:rPr>
                        <a:t>ممكن است </a:t>
                      </a:r>
                      <a:r>
                        <a:rPr lang="fa-IR" sz="2400" b="1" i="0" u="none" strike="noStrike" dirty="0" smtClean="0">
                          <a:solidFill>
                            <a:srgbClr val="000000"/>
                          </a:solidFill>
                          <a:latin typeface="B Mitra"/>
                        </a:rPr>
                        <a:t>بي‌احساس </a:t>
                      </a:r>
                      <a:r>
                        <a:rPr lang="fa-IR" sz="2400" b="1" i="0" u="none" strike="noStrike" dirty="0">
                          <a:solidFill>
                            <a:srgbClr val="000000"/>
                          </a:solidFill>
                          <a:latin typeface="B Mitra"/>
                        </a:rPr>
                        <a:t>جلوه 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نسبت به احساسات ديگران حساسيت نشان مي‌دهند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ممكن است بي‌ملاحظه و بي‌رحم باشند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معمولاً خيلي ملايم و سياستمدار هستند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اغلب كاري و جدي به نظر مي‌رسند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تشريفات و ظرايف زندگي اجتماعي را رعايت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ممكن است براي تفريح، بحث يا مشاجره 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از بحث، اختلافات رودرويي پرهيز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 (پوست كلفت‌تر) هستند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احساساتشان زودتر جريحه‌دار مي‌شود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مستقيم به اصل مطلب مي‌پردازند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گفتگو را با احوال‌پرسي و حرف‌هاي معمولي شروع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a:solidFill>
                            <a:srgbClr val="000000"/>
                          </a:solidFill>
                          <a:latin typeface="B Mitra"/>
                        </a:rPr>
                        <a:t>به ندرت در مورد مناسب بودن زمان سؤال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dirty="0">
                          <a:solidFill>
                            <a:srgbClr val="000000"/>
                          </a:solidFill>
                          <a:latin typeface="B Mitra"/>
                        </a:rPr>
                        <a:t>معمولاً در مورد مناسب بودن زمان سؤال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تفکر و احساس</a:t>
            </a:r>
            <a:endParaRPr lang="en-US" sz="3600" dirty="0">
              <a:solidFill>
                <a:srgbClr val="7030A0"/>
              </a:solidFill>
            </a:endParaRPr>
          </a:p>
        </p:txBody>
      </p:sp>
      <p:graphicFrame>
        <p:nvGraphicFramePr>
          <p:cNvPr id="4" name="Table 3"/>
          <p:cNvGraphicFramePr>
            <a:graphicFrameLocks noGrp="1"/>
          </p:cNvGraphicFramePr>
          <p:nvPr/>
        </p:nvGraphicFramePr>
        <p:xfrm>
          <a:off x="216976" y="822467"/>
          <a:ext cx="11670223" cy="4975864"/>
        </p:xfrm>
        <a:graphic>
          <a:graphicData uri="http://schemas.openxmlformats.org/drawingml/2006/table">
            <a:tbl>
              <a:tblPr rtl="1"/>
              <a:tblGrid>
                <a:gridCol w="5992677"/>
                <a:gridCol w="5677546"/>
              </a:tblGrid>
              <a:tr h="270933">
                <a:tc>
                  <a:txBody>
                    <a:bodyPr/>
                    <a:lstStyle/>
                    <a:p>
                      <a:pPr algn="ctr" rtl="1" fontAlgn="ctr">
                        <a:lnSpc>
                          <a:spcPct val="150000"/>
                        </a:lnSpc>
                      </a:pPr>
                      <a:r>
                        <a:rPr lang="fa-IR" sz="2400" b="1" i="0" u="none" strike="noStrike" dirty="0">
                          <a:solidFill>
                            <a:srgbClr val="000000"/>
                          </a:solidFill>
                          <a:latin typeface="B Mitra"/>
                        </a:rPr>
                        <a:t>متفكرها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dirty="0">
                          <a:solidFill>
                            <a:srgbClr val="000000"/>
                          </a:solidFill>
                          <a:latin typeface="B Mitra"/>
                        </a:rPr>
                        <a:t>احساسي‌ها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محافظه‌كار و واقع‌بين به نظر مي‌رسند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ممكن است هيجان‌زده و برانگيخته به نظر برسند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خيلي‌ كم تشويق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در دادن پاداش دست و دل‌بازند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معمولاً خيلي مصر و جسور هستند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ممكن است فاقد جسارت و اعتماد به نفس باشند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از زبان </a:t>
                      </a:r>
                      <a:r>
                        <a:rPr lang="fa-IR" sz="2400" b="1" i="0" u="none" strike="noStrike" kern="1200" dirty="0" smtClean="0">
                          <a:solidFill>
                            <a:srgbClr val="000000"/>
                          </a:solidFill>
                          <a:latin typeface="B Mitra"/>
                          <a:ea typeface="+mn-ea"/>
                          <a:cs typeface="+mn-cs"/>
                        </a:rPr>
                        <a:t>غيرشخصي </a:t>
                      </a:r>
                      <a:r>
                        <a:rPr lang="fa-IR" sz="2400" b="1" i="0" u="none" strike="noStrike" kern="1200" dirty="0">
                          <a:solidFill>
                            <a:srgbClr val="000000"/>
                          </a:solidFill>
                          <a:latin typeface="B Mitra"/>
                          <a:ea typeface="+mn-ea"/>
                          <a:cs typeface="+mn-cs"/>
                        </a:rPr>
                        <a:t>استفاده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از كلمات (ارزشي) زياد استفاده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به ندرت از اسم كوچك افراد استفاده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دائماً از اسم كوچك افراد استفاده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اغلب به شغل برنامه‌ريزي و هدايت راهبردي اشتغال دارند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اغلب درگير مشاغل خدماتي هستند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ctr" rtl="1" fontAlgn="ctr">
                        <a:lnSpc>
                          <a:spcPct val="150000"/>
                        </a:lnSpc>
                      </a:pPr>
                      <a:r>
                        <a:rPr lang="fa-IR" sz="2400" b="1" i="0" u="none" strike="noStrike" kern="1200" dirty="0">
                          <a:solidFill>
                            <a:srgbClr val="000000"/>
                          </a:solidFill>
                          <a:latin typeface="B Mitra"/>
                          <a:ea typeface="+mn-ea"/>
                          <a:cs typeface="+mn-cs"/>
                        </a:rPr>
                        <a:t>احتمال بيشتري وجود دارد كه مذكر باشند </a:t>
                      </a:r>
                      <a:endParaRPr lang="fa-IR" sz="2400" b="1" i="0" u="none" strike="noStrike" kern="1200" dirty="0" smtClean="0">
                        <a:solidFill>
                          <a:srgbClr val="000000"/>
                        </a:solidFill>
                        <a:latin typeface="B Mitra"/>
                        <a:ea typeface="+mn-ea"/>
                        <a:cs typeface="+mn-cs"/>
                      </a:endParaRPr>
                    </a:p>
                    <a:p>
                      <a:pPr algn="ctr" rtl="1" fontAlgn="ctr">
                        <a:lnSpc>
                          <a:spcPct val="150000"/>
                        </a:lnSpc>
                      </a:pPr>
                      <a:r>
                        <a:rPr lang="fa-IR" sz="2400" b="1" i="0" u="none" strike="noStrike" kern="1200" dirty="0" smtClean="0">
                          <a:solidFill>
                            <a:srgbClr val="000000"/>
                          </a:solidFill>
                          <a:latin typeface="B Mitra"/>
                          <a:ea typeface="+mn-ea"/>
                          <a:cs typeface="+mn-cs"/>
                        </a:rPr>
                        <a:t>(</a:t>
                      </a:r>
                      <a:r>
                        <a:rPr lang="fa-IR" sz="2400" b="1" i="0" u="none" strike="noStrike" kern="1200" dirty="0">
                          <a:solidFill>
                            <a:srgbClr val="000000"/>
                          </a:solidFill>
                          <a:latin typeface="B Mitra"/>
                          <a:ea typeface="+mn-ea"/>
                          <a:cs typeface="+mn-cs"/>
                        </a:rPr>
                        <a:t>به احتمال 65%)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lnSpc>
                          <a:spcPct val="150000"/>
                        </a:lnSpc>
                      </a:pPr>
                      <a:r>
                        <a:rPr lang="fa-IR" sz="2400" b="1" i="0" u="none" strike="noStrike" kern="1200" dirty="0">
                          <a:solidFill>
                            <a:srgbClr val="000000"/>
                          </a:solidFill>
                          <a:latin typeface="B Mitra"/>
                          <a:ea typeface="+mn-ea"/>
                          <a:cs typeface="+mn-cs"/>
                        </a:rPr>
                        <a:t>احتمال بيشتري وجود دارد كه مؤنث </a:t>
                      </a:r>
                      <a:r>
                        <a:rPr lang="fa-IR" sz="2400" b="1" i="0" u="none" strike="noStrike" kern="1200" dirty="0" smtClean="0">
                          <a:solidFill>
                            <a:srgbClr val="000000"/>
                          </a:solidFill>
                          <a:latin typeface="B Mitra"/>
                          <a:ea typeface="+mn-ea"/>
                          <a:cs typeface="+mn-cs"/>
                        </a:rPr>
                        <a:t>باشند</a:t>
                      </a:r>
                    </a:p>
                    <a:p>
                      <a:pPr algn="ctr" rtl="1" fontAlgn="ctr">
                        <a:lnSpc>
                          <a:spcPct val="150000"/>
                        </a:lnSpc>
                      </a:pPr>
                      <a:r>
                        <a:rPr lang="fa-IR" sz="2400" b="1" i="0" u="none" strike="noStrike" kern="1200" dirty="0" smtClean="0">
                          <a:solidFill>
                            <a:srgbClr val="000000"/>
                          </a:solidFill>
                          <a:latin typeface="B Mitra"/>
                          <a:ea typeface="+mn-ea"/>
                          <a:cs typeface="+mn-cs"/>
                        </a:rPr>
                        <a:t> </a:t>
                      </a:r>
                      <a:r>
                        <a:rPr lang="fa-IR" sz="2400" b="1" i="0" u="none" strike="noStrike" kern="1200" dirty="0">
                          <a:solidFill>
                            <a:srgbClr val="000000"/>
                          </a:solidFill>
                          <a:latin typeface="B Mitra"/>
                          <a:ea typeface="+mn-ea"/>
                          <a:cs typeface="+mn-cs"/>
                        </a:rPr>
                        <a:t>( به احتمال 65%)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Roya" pitchFamily="2" charset="-78"/>
              </a:rPr>
              <a:t>ابعاد شخصیت</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188208"/>
              </p:ext>
            </p:extLst>
          </p:nvPr>
        </p:nvGraphicFramePr>
        <p:xfrm>
          <a:off x="1390652" y="2324100"/>
          <a:ext cx="9036049"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04519" y="4415481"/>
            <a:ext cx="1101584" cy="523220"/>
          </a:xfrm>
          <a:prstGeom prst="rect">
            <a:avLst/>
          </a:prstGeom>
          <a:noFill/>
        </p:spPr>
        <p:txBody>
          <a:bodyPr wrap="none" rtlCol="1">
            <a:spAutoFit/>
          </a:bodyPr>
          <a:lstStyle/>
          <a:p>
            <a:r>
              <a:rPr lang="fa-IR" sz="2800" dirty="0" smtClean="0">
                <a:solidFill>
                  <a:srgbClr val="FFFF00"/>
                </a:solidFill>
                <a:cs typeface="B Titr" pitchFamily="2" charset="-78"/>
              </a:rPr>
              <a:t>شهودی</a:t>
            </a:r>
            <a:endParaRPr lang="ar-SA" sz="2800" dirty="0">
              <a:solidFill>
                <a:srgbClr val="FFFF00"/>
              </a:solidFill>
              <a:cs typeface="B Titr" pitchFamily="2" charset="-78"/>
            </a:endParaRPr>
          </a:p>
        </p:txBody>
      </p:sp>
      <p:sp>
        <p:nvSpPr>
          <p:cNvPr id="5" name="TextBox 4"/>
          <p:cNvSpPr txBox="1"/>
          <p:nvPr/>
        </p:nvSpPr>
        <p:spPr>
          <a:xfrm>
            <a:off x="7101276" y="4411479"/>
            <a:ext cx="885179" cy="523220"/>
          </a:xfrm>
          <a:prstGeom prst="rect">
            <a:avLst/>
          </a:prstGeom>
          <a:noFill/>
        </p:spPr>
        <p:txBody>
          <a:bodyPr wrap="none" rtlCol="1">
            <a:spAutoFit/>
          </a:bodyPr>
          <a:lstStyle/>
          <a:p>
            <a:r>
              <a:rPr lang="fa-IR" sz="2800" dirty="0" smtClean="0">
                <a:solidFill>
                  <a:srgbClr val="FFFF00"/>
                </a:solidFill>
                <a:cs typeface="B Titr" pitchFamily="2" charset="-78"/>
              </a:rPr>
              <a:t>حسی</a:t>
            </a:r>
            <a:endParaRPr lang="ar-SA" sz="2800" dirty="0">
              <a:solidFill>
                <a:srgbClr val="FFFF00"/>
              </a:solidFill>
              <a:cs typeface="B Titr" pitchFamily="2" charset="-78"/>
            </a:endParaRPr>
          </a:p>
        </p:txBody>
      </p:sp>
    </p:spTree>
    <p:extLst>
      <p:ext uri="{BB962C8B-B14F-4D97-AF65-F5344CB8AC3E}">
        <p14:creationId xmlns:p14="http://schemas.microsoft.com/office/powerpoint/2010/main" val="417721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82" y="160408"/>
            <a:ext cx="10515600" cy="1177073"/>
          </a:xfrm>
        </p:spPr>
        <p:txBody>
          <a:bodyPr/>
          <a:lstStyle/>
          <a:p>
            <a:r>
              <a:rPr lang="fa-IR" dirty="0" smtClean="0">
                <a:solidFill>
                  <a:srgbClr val="7030A0"/>
                </a:solidFill>
              </a:rPr>
              <a:t>تفاوت کارآفرینی و کارمندی</a:t>
            </a:r>
            <a:endParaRPr lang="en-US" dirty="0">
              <a:solidFill>
                <a:srgbClr val="7030A0"/>
              </a:solidFill>
            </a:endParaRPr>
          </a:p>
        </p:txBody>
      </p:sp>
      <p:pic>
        <p:nvPicPr>
          <p:cNvPr id="2050" name="Picture 2" descr="Image result for â«Ú©Ø§Ø±ÙÙØ¯ Ù Ú©Ø§Ø±Ø¢ÙØ±ÛÙ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645" y="2741839"/>
            <a:ext cx="7355337" cy="31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1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حس و شهود</a:t>
            </a:r>
            <a:endParaRPr lang="en-US" sz="3600"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30372796"/>
              </p:ext>
            </p:extLst>
          </p:nvPr>
        </p:nvGraphicFramePr>
        <p:xfrm>
          <a:off x="216976" y="822467"/>
          <a:ext cx="11670223" cy="4971101"/>
        </p:xfrm>
        <a:graphic>
          <a:graphicData uri="http://schemas.openxmlformats.org/drawingml/2006/table">
            <a:tbl>
              <a:tblPr rtl="1"/>
              <a:tblGrid>
                <a:gridCol w="5796365"/>
                <a:gridCol w="5873858"/>
              </a:tblGrid>
              <a:tr h="270933">
                <a:tc>
                  <a:txBody>
                    <a:bodyPr/>
                    <a:lstStyle/>
                    <a:p>
                      <a:pPr algn="ctr" rtl="1" fontAlgn="ctr">
                        <a:lnSpc>
                          <a:spcPct val="150000"/>
                        </a:lnSpc>
                      </a:pPr>
                      <a:r>
                        <a:rPr lang="fa-IR" sz="2400" b="1" i="0" u="none" strike="noStrike" dirty="0">
                          <a:solidFill>
                            <a:srgbClr val="000000"/>
                          </a:solidFill>
                          <a:latin typeface="B Mitra"/>
                        </a:rPr>
                        <a:t>حسي‌ها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a:solidFill>
                            <a:srgbClr val="000000"/>
                          </a:solidFill>
                          <a:latin typeface="B Mitra"/>
                        </a:rPr>
                        <a:t>شهودي‌ها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r" rtl="1" fontAlgn="ctr">
                        <a:lnSpc>
                          <a:spcPct val="150000"/>
                        </a:lnSpc>
                      </a:pPr>
                      <a:r>
                        <a:rPr lang="fa-IR" sz="2400" b="1" i="0" u="none" strike="noStrike" dirty="0">
                          <a:solidFill>
                            <a:srgbClr val="000000"/>
                          </a:solidFill>
                          <a:latin typeface="B Mitra"/>
                        </a:rPr>
                        <a:t>حدوداً 65% از جمعيت </a:t>
                      </a:r>
                      <a:r>
                        <a:rPr lang="fa-IR" sz="2400" b="1" i="0" u="none" strike="noStrike" dirty="0" smtClean="0">
                          <a:solidFill>
                            <a:srgbClr val="000000"/>
                          </a:solidFill>
                          <a:latin typeface="B Mitra"/>
                        </a:rPr>
                        <a:t>را </a:t>
                      </a:r>
                      <a:r>
                        <a:rPr lang="fa-IR" sz="2400" b="1" i="0" u="none" strike="noStrike" dirty="0">
                          <a:solidFill>
                            <a:srgbClr val="000000"/>
                          </a:solidFill>
                          <a:latin typeface="B Mitra"/>
                        </a:rPr>
                        <a:t>تشكيل مي‌دهند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dirty="0">
                          <a:solidFill>
                            <a:srgbClr val="000000"/>
                          </a:solidFill>
                          <a:latin typeface="B Mitra"/>
                        </a:rPr>
                        <a:t>حوداً 35% از جمعيت آمريكا را تشكيل مي‌دهند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dirty="0">
                          <a:solidFill>
                            <a:srgbClr val="000000"/>
                          </a:solidFill>
                          <a:latin typeface="B Mitra"/>
                        </a:rPr>
                        <a:t>الگوهاي كلامي روشن و ساده‌اي دارند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الگوهاي رفتاري پيچيده‌اي دارند، به وفور از جملات مركب استفاده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افكار متوالي و زنجيروار دارند، يكي به دنبال ديگري</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افكار انحرافي دارند از يك فكر به ديگري مي‌پرند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دقيق‌تر هستند، از امور واقع و مثال‌هاي واقعي استفاده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تصويري‌تر و تجسمي‌ترند، از تشبيه و استعاره استفاده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از زبان به عنوان ابزار استفاده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از زبان براي بيان خودشان استفاده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نسبت به بدن خود آگاه‌ترند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dirty="0">
                          <a:solidFill>
                            <a:srgbClr val="000000"/>
                          </a:solidFill>
                          <a:latin typeface="B Mitra"/>
                        </a:rPr>
                        <a:t>بيشتر در ذهنيات خود غوطه‌ورند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حس و شهود</a:t>
            </a:r>
            <a:endParaRPr lang="en-US" sz="3600" dirty="0">
              <a:solidFill>
                <a:srgbClr val="7030A0"/>
              </a:solidFill>
            </a:endParaRPr>
          </a:p>
        </p:txBody>
      </p:sp>
      <p:graphicFrame>
        <p:nvGraphicFramePr>
          <p:cNvPr id="4" name="Table 3"/>
          <p:cNvGraphicFramePr>
            <a:graphicFrameLocks noGrp="1"/>
          </p:cNvGraphicFramePr>
          <p:nvPr/>
        </p:nvGraphicFramePr>
        <p:xfrm>
          <a:off x="216976" y="822467"/>
          <a:ext cx="11670223" cy="4610104"/>
        </p:xfrm>
        <a:graphic>
          <a:graphicData uri="http://schemas.openxmlformats.org/drawingml/2006/table">
            <a:tbl>
              <a:tblPr rtl="1"/>
              <a:tblGrid>
                <a:gridCol w="5796365"/>
                <a:gridCol w="5873858"/>
              </a:tblGrid>
              <a:tr h="270933">
                <a:tc>
                  <a:txBody>
                    <a:bodyPr/>
                    <a:lstStyle/>
                    <a:p>
                      <a:pPr algn="ctr" rtl="1" fontAlgn="ctr">
                        <a:lnSpc>
                          <a:spcPct val="150000"/>
                        </a:lnSpc>
                      </a:pPr>
                      <a:r>
                        <a:rPr lang="fa-IR" sz="2400" b="1" i="0" u="none" strike="noStrike" dirty="0">
                          <a:solidFill>
                            <a:srgbClr val="000000"/>
                          </a:solidFill>
                          <a:latin typeface="B Mitra"/>
                        </a:rPr>
                        <a:t>حسي‌ها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a:solidFill>
                            <a:srgbClr val="000000"/>
                          </a:solidFill>
                          <a:latin typeface="B Mitra"/>
                        </a:rPr>
                        <a:t>شهودي‌ها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r" rtl="1" fontAlgn="ctr">
                        <a:lnSpc>
                          <a:spcPct val="100000"/>
                        </a:lnSpc>
                        <a:spcBef>
                          <a:spcPts val="1200"/>
                        </a:spcBef>
                      </a:pPr>
                      <a:r>
                        <a:rPr lang="fa-IR" sz="2400" b="1" i="0" u="none" strike="noStrike">
                          <a:solidFill>
                            <a:srgbClr val="000000"/>
                          </a:solidFill>
                          <a:latin typeface="B Mitra"/>
                        </a:rPr>
                        <a:t>بيشتر جذب مشاغلي مي‌شوند كه نيازمند واقع‌بيني و عمل‌گرايي است</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a:solidFill>
                            <a:srgbClr val="000000"/>
                          </a:solidFill>
                          <a:latin typeface="B Mitra"/>
                        </a:rPr>
                        <a:t>بيشتر جذب مشاغلي مي‌شوند كه در آن‌ها خلاقيت وجود دارد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a:solidFill>
                            <a:srgbClr val="000000"/>
                          </a:solidFill>
                          <a:latin typeface="B Mitra"/>
                        </a:rPr>
                        <a:t>احتمال كمتري وجود دارد كه مدرك (يا مدارك) دانشگاهي بگيرند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a:solidFill>
                            <a:srgbClr val="000000"/>
                          </a:solidFill>
                          <a:latin typeface="B Mitra"/>
                        </a:rPr>
                        <a:t>احتمال بيشتري مي‌رود كه مدرك دانشگاهي بگيرند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a:solidFill>
                            <a:srgbClr val="000000"/>
                          </a:solidFill>
                          <a:latin typeface="B Mitra"/>
                        </a:rPr>
                        <a:t>اغلب مطالب غيرداستاني را براي مطالعه ترجيح مي‌دهند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a:solidFill>
                            <a:srgbClr val="000000"/>
                          </a:solidFill>
                          <a:latin typeface="B Mitra"/>
                        </a:rPr>
                        <a:t>مطالب داستاني را براي مطالعه ترجيح مي‌دهند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a:solidFill>
                            <a:srgbClr val="000000"/>
                          </a:solidFill>
                          <a:latin typeface="B Mitra"/>
                        </a:rPr>
                        <a:t>صريح تو مختصر و مفيد سخن مي‌گويند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a:solidFill>
                            <a:srgbClr val="000000"/>
                          </a:solidFill>
                          <a:latin typeface="B Mitra"/>
                        </a:rPr>
                        <a:t>حرف خود را تكرار، جمع‌بندي و به عبارتي ديگر بيان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a:solidFill>
                            <a:srgbClr val="000000"/>
                          </a:solidFill>
                          <a:latin typeface="B Mitra"/>
                        </a:rPr>
                        <a:t>جزئيات و امور واقع را در نظر مي‌گيرند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a:solidFill>
                            <a:srgbClr val="000000"/>
                          </a:solidFill>
                          <a:latin typeface="B Mitra"/>
                        </a:rPr>
                        <a:t>درباره مسايل جهاني و تصوير عمومي حرف مي‌زنند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a:solidFill>
                            <a:srgbClr val="000000"/>
                          </a:solidFill>
                          <a:latin typeface="B Mitra"/>
                        </a:rPr>
                        <a:t>گذشته را دقيقاً به ياد مي‌آورند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dirty="0">
                          <a:solidFill>
                            <a:srgbClr val="000000"/>
                          </a:solidFill>
                          <a:latin typeface="B Mitra"/>
                        </a:rPr>
                        <a:t>آينده را پيش‌بيني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00000"/>
                        </a:lnSpc>
                        <a:spcBef>
                          <a:spcPts val="1200"/>
                        </a:spcBef>
                      </a:pPr>
                      <a:r>
                        <a:rPr lang="fa-IR" sz="2400" b="1" i="0" u="none" strike="noStrike" dirty="0">
                          <a:solidFill>
                            <a:srgbClr val="000000"/>
                          </a:solidFill>
                          <a:latin typeface="B Mitra"/>
                        </a:rPr>
                        <a:t>تا زماني كه ديگران تمام فكر خود را بيان كنند معمولا گوش مي‌دهند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00000"/>
                        </a:lnSpc>
                        <a:spcBef>
                          <a:spcPts val="1200"/>
                        </a:spcBef>
                      </a:pPr>
                      <a:r>
                        <a:rPr lang="fa-IR" sz="2400" b="1" i="0" u="none" strike="noStrike" dirty="0">
                          <a:solidFill>
                            <a:srgbClr val="000000"/>
                          </a:solidFill>
                          <a:latin typeface="B Mitra"/>
                        </a:rPr>
                        <a:t>معمولاً جملات ديگران را تمام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914400"/>
            <a:ext cx="9366325" cy="1143000"/>
          </a:xfrm>
        </p:spPr>
        <p:txBody>
          <a:bodyPr/>
          <a:lstStyle/>
          <a:p>
            <a:pPr algn="ctr"/>
            <a:r>
              <a:rPr lang="fa-IR" b="1" dirty="0" smtClean="0">
                <a:cs typeface="B Roya" pitchFamily="2" charset="-78"/>
              </a:rPr>
              <a:t>ابعاد شخصیت</a:t>
            </a:r>
            <a:endParaRPr lang="ar-SA" b="1" dirty="0">
              <a:cs typeface="B Roya" pitchFamily="2" charset="-78"/>
            </a:endParaRPr>
          </a:p>
        </p:txBody>
      </p:sp>
      <p:graphicFrame>
        <p:nvGraphicFramePr>
          <p:cNvPr id="4" name="Diagram 3"/>
          <p:cNvGraphicFramePr/>
          <p:nvPr>
            <p:extLst>
              <p:ext uri="{D42A27DB-BD31-4B8C-83A1-F6EECF244321}">
                <p14:modId xmlns:p14="http://schemas.microsoft.com/office/powerpoint/2010/main" val="410267352"/>
              </p:ext>
            </p:extLst>
          </p:nvPr>
        </p:nvGraphicFramePr>
        <p:xfrm>
          <a:off x="1727200" y="1905000"/>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98088" y="4172291"/>
            <a:ext cx="1309974" cy="523220"/>
          </a:xfrm>
          <a:prstGeom prst="rect">
            <a:avLst/>
          </a:prstGeom>
          <a:noFill/>
        </p:spPr>
        <p:txBody>
          <a:bodyPr wrap="none" rtlCol="1">
            <a:spAutoFit/>
          </a:bodyPr>
          <a:lstStyle/>
          <a:p>
            <a:r>
              <a:rPr lang="fa-IR" sz="2800" b="1" dirty="0" smtClean="0">
                <a:cs typeface="B Titr" pitchFamily="2" charset="-78"/>
              </a:rPr>
              <a:t>برون گرا</a:t>
            </a:r>
            <a:endParaRPr lang="ar-SA" sz="2800" b="1" dirty="0">
              <a:cs typeface="B Titr" pitchFamily="2" charset="-78"/>
            </a:endParaRPr>
          </a:p>
        </p:txBody>
      </p:sp>
      <p:sp>
        <p:nvSpPr>
          <p:cNvPr id="7" name="TextBox 6"/>
          <p:cNvSpPr txBox="1"/>
          <p:nvPr/>
        </p:nvSpPr>
        <p:spPr>
          <a:xfrm>
            <a:off x="6604001" y="4172291"/>
            <a:ext cx="1382109" cy="523220"/>
          </a:xfrm>
          <a:prstGeom prst="rect">
            <a:avLst/>
          </a:prstGeom>
          <a:noFill/>
        </p:spPr>
        <p:txBody>
          <a:bodyPr wrap="none" rtlCol="1">
            <a:spAutoFit/>
          </a:bodyPr>
          <a:lstStyle/>
          <a:p>
            <a:r>
              <a:rPr lang="fa-IR" sz="2800" b="1" dirty="0" smtClean="0">
                <a:cs typeface="B Titr" pitchFamily="2" charset="-78"/>
              </a:rPr>
              <a:t>درون گرا</a:t>
            </a:r>
            <a:endParaRPr lang="ar-SA" sz="2800" b="1" dirty="0">
              <a:cs typeface="B Titr" pitchFamily="2" charset="-78"/>
            </a:endParaRPr>
          </a:p>
        </p:txBody>
      </p:sp>
    </p:spTree>
    <p:extLst>
      <p:ext uri="{BB962C8B-B14F-4D97-AF65-F5344CB8AC3E}">
        <p14:creationId xmlns:p14="http://schemas.microsoft.com/office/powerpoint/2010/main" val="56899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برون‌گرایی و درون‌گرایی</a:t>
            </a:r>
            <a:endParaRPr lang="en-US" sz="3600" dirty="0">
              <a:solidFill>
                <a:srgbClr val="7030A0"/>
              </a:solidFill>
            </a:endParaRPr>
          </a:p>
        </p:txBody>
      </p:sp>
      <p:graphicFrame>
        <p:nvGraphicFramePr>
          <p:cNvPr id="4" name="Table 3"/>
          <p:cNvGraphicFramePr>
            <a:graphicFrameLocks noGrp="1"/>
          </p:cNvGraphicFramePr>
          <p:nvPr/>
        </p:nvGraphicFramePr>
        <p:xfrm>
          <a:off x="216976" y="822467"/>
          <a:ext cx="11670223" cy="3873821"/>
        </p:xfrm>
        <a:graphic>
          <a:graphicData uri="http://schemas.openxmlformats.org/drawingml/2006/table">
            <a:tbl>
              <a:tblPr rtl="1"/>
              <a:tblGrid>
                <a:gridCol w="5796365"/>
                <a:gridCol w="5873858"/>
              </a:tblGrid>
              <a:tr h="270933">
                <a:tc>
                  <a:txBody>
                    <a:bodyPr/>
                    <a:lstStyle/>
                    <a:p>
                      <a:pPr algn="ctr" rtl="1" fontAlgn="ctr">
                        <a:lnSpc>
                          <a:spcPct val="150000"/>
                        </a:lnSpc>
                      </a:pPr>
                      <a:r>
                        <a:rPr lang="fa-IR" sz="2400" b="1" i="0" u="none" strike="noStrike" dirty="0">
                          <a:solidFill>
                            <a:srgbClr val="000000"/>
                          </a:solidFill>
                          <a:latin typeface="B Mitra"/>
                        </a:rPr>
                        <a:t>برون‌گراها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a:solidFill>
                            <a:srgbClr val="000000"/>
                          </a:solidFill>
                          <a:latin typeface="B Mitra"/>
                        </a:rPr>
                        <a:t>دورن‌گراها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r" rtl="1" fontAlgn="ctr">
                        <a:lnSpc>
                          <a:spcPct val="150000"/>
                        </a:lnSpc>
                      </a:pPr>
                      <a:r>
                        <a:rPr lang="fa-IR" sz="2400" b="1" i="0" u="none" strike="noStrike">
                          <a:solidFill>
                            <a:srgbClr val="000000"/>
                          </a:solidFill>
                          <a:latin typeface="B Mitra"/>
                        </a:rPr>
                        <a:t>رفتار گرم و پرحرارتي دارند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رفتار آرام و حساب شده‌اي دارند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بيشتر حرف مي‌زنند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كمتر حرف مي‌زنند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معمولاً تحرك بيشتري دارند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معمولاً تودار هستند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با صداي بلند فكر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اول فكر مي‌كنند بعد حرف مي‌زنند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سريع‌تر و معمولاً بلندتر حرف مي‌زنند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شمرده‌تر و معمولاً آرام‌تر حرف مي‌زنند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حواسشان به راحتي پرت مي‌شود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dirty="0">
                          <a:solidFill>
                            <a:srgbClr val="000000"/>
                          </a:solidFill>
                          <a:latin typeface="B Mitra"/>
                        </a:rPr>
                        <a:t>مي‌توانند توجه خود را متمركز 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07" y="225641"/>
            <a:ext cx="10515600" cy="678428"/>
          </a:xfrm>
        </p:spPr>
        <p:txBody>
          <a:bodyPr>
            <a:normAutofit/>
          </a:bodyPr>
          <a:lstStyle/>
          <a:p>
            <a:r>
              <a:rPr lang="fa-IR" sz="3600" b="1" dirty="0" smtClean="0">
                <a:solidFill>
                  <a:srgbClr val="7030A0"/>
                </a:solidFill>
                <a:latin typeface="B Mitra"/>
              </a:rPr>
              <a:t>كليدهاي برون‌گرایی و درون‌گرایی</a:t>
            </a:r>
            <a:endParaRPr lang="en-US" sz="3600" dirty="0">
              <a:solidFill>
                <a:srgbClr val="7030A0"/>
              </a:solidFill>
            </a:endParaRPr>
          </a:p>
        </p:txBody>
      </p:sp>
      <p:graphicFrame>
        <p:nvGraphicFramePr>
          <p:cNvPr id="4" name="Table 3"/>
          <p:cNvGraphicFramePr>
            <a:graphicFrameLocks noGrp="1"/>
          </p:cNvGraphicFramePr>
          <p:nvPr/>
        </p:nvGraphicFramePr>
        <p:xfrm>
          <a:off x="873071" y="1380406"/>
          <a:ext cx="10755824" cy="3320418"/>
        </p:xfrm>
        <a:graphic>
          <a:graphicData uri="http://schemas.openxmlformats.org/drawingml/2006/table">
            <a:tbl>
              <a:tblPr rtl="1"/>
              <a:tblGrid>
                <a:gridCol w="5532896"/>
                <a:gridCol w="5222928"/>
              </a:tblGrid>
              <a:tr h="270933">
                <a:tc>
                  <a:txBody>
                    <a:bodyPr/>
                    <a:lstStyle/>
                    <a:p>
                      <a:pPr algn="ctr" rtl="1" fontAlgn="ctr">
                        <a:lnSpc>
                          <a:spcPct val="150000"/>
                        </a:lnSpc>
                      </a:pPr>
                      <a:r>
                        <a:rPr lang="fa-IR" sz="2400" b="1" i="0" u="none" strike="noStrike" dirty="0">
                          <a:solidFill>
                            <a:srgbClr val="000000"/>
                          </a:solidFill>
                          <a:latin typeface="B Mitra"/>
                        </a:rPr>
                        <a:t>برون‌گراها</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lnSpc>
                          <a:spcPct val="150000"/>
                        </a:lnSpc>
                      </a:pPr>
                      <a:r>
                        <a:rPr lang="fa-IR" sz="2400" b="1" i="0" u="none" strike="noStrike">
                          <a:solidFill>
                            <a:srgbClr val="000000"/>
                          </a:solidFill>
                          <a:latin typeface="B Mitra"/>
                        </a:rPr>
                        <a:t>دورن‌گراها</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0933">
                <a:tc>
                  <a:txBody>
                    <a:bodyPr/>
                    <a:lstStyle/>
                    <a:p>
                      <a:pPr algn="r" rtl="1" fontAlgn="ctr">
                        <a:lnSpc>
                          <a:spcPct val="150000"/>
                        </a:lnSpc>
                      </a:pPr>
                      <a:r>
                        <a:rPr lang="fa-IR" sz="2400" b="1" i="0" u="none" strike="noStrike">
                          <a:solidFill>
                            <a:srgbClr val="000000"/>
                          </a:solidFill>
                          <a:latin typeface="B Mitra"/>
                        </a:rPr>
                        <a:t>بسرعت موضوع را عوض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هر بار فقط روي يك پروژه كار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دوست دارند در كنار ديگران باشند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دوست دارند وقت خود را در تنهايي بگذارنند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اغلب وسط صحنه را اشغال مي‌كنند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از نظر قرار گرفتن در كانون توجه پرهيز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اول عمل مي‌كنند و بعد درباره آن مي‌انديشند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a:solidFill>
                            <a:srgbClr val="000000"/>
                          </a:solidFill>
                          <a:latin typeface="B Mitra"/>
                        </a:rPr>
                        <a:t>محتاط‌تر و مرددتر هستند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33">
                <a:tc>
                  <a:txBody>
                    <a:bodyPr/>
                    <a:lstStyle/>
                    <a:p>
                      <a:pPr algn="r" rtl="1" fontAlgn="ctr">
                        <a:lnSpc>
                          <a:spcPct val="150000"/>
                        </a:lnSpc>
                      </a:pPr>
                      <a:r>
                        <a:rPr lang="fa-IR" sz="2400" b="1" i="0" u="none" strike="noStrike">
                          <a:solidFill>
                            <a:srgbClr val="000000"/>
                          </a:solidFill>
                          <a:latin typeface="B Mitra"/>
                        </a:rPr>
                        <a:t>توي حرف مي‌دوند و جملات ديگران را تمام مي‌ كنند</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lnSpc>
                          <a:spcPct val="150000"/>
                        </a:lnSpc>
                      </a:pPr>
                      <a:r>
                        <a:rPr lang="fa-IR" sz="2400" b="1" i="0" u="none" strike="noStrike" dirty="0">
                          <a:solidFill>
                            <a:srgbClr val="000000"/>
                          </a:solidFill>
                          <a:latin typeface="B Mitra"/>
                        </a:rPr>
                        <a:t>گفتگوها را بدون مقدمه آغاز مي‌كنند</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5072"/>
          </a:xfrm>
        </p:spPr>
        <p:txBody>
          <a:bodyPr>
            <a:normAutofit/>
          </a:bodyPr>
          <a:lstStyle/>
          <a:p>
            <a:r>
              <a:rPr lang="ar-SA" sz="3600" dirty="0" smtClean="0">
                <a:solidFill>
                  <a:srgbClr val="7030A0"/>
                </a:solidFill>
              </a:rPr>
              <a:t>اصول حاکم بر مدل</a:t>
            </a:r>
            <a:r>
              <a:rPr lang="fa-IR" sz="3600" dirty="0" smtClean="0">
                <a:solidFill>
                  <a:srgbClr val="7030A0"/>
                </a:solidFill>
              </a:rPr>
              <a:t>‌</a:t>
            </a:r>
            <a:r>
              <a:rPr lang="ar-SA" sz="3600" dirty="0" smtClean="0">
                <a:solidFill>
                  <a:srgbClr val="7030A0"/>
                </a:solidFill>
              </a:rPr>
              <a:t>های ذهنی</a:t>
            </a:r>
            <a:endParaRPr lang="en-US" sz="3600" dirty="0">
              <a:solidFill>
                <a:srgbClr val="7030A0"/>
              </a:solidFill>
            </a:endParaRPr>
          </a:p>
        </p:txBody>
      </p:sp>
      <p:sp>
        <p:nvSpPr>
          <p:cNvPr id="3" name="Content Placeholder 2"/>
          <p:cNvSpPr>
            <a:spLocks noGrp="1"/>
          </p:cNvSpPr>
          <p:nvPr>
            <p:ph idx="1"/>
          </p:nvPr>
        </p:nvSpPr>
        <p:spPr>
          <a:xfrm>
            <a:off x="838200" y="1303859"/>
            <a:ext cx="10515600" cy="4351338"/>
          </a:xfrm>
        </p:spPr>
        <p:txBody>
          <a:bodyPr>
            <a:noAutofit/>
          </a:bodyPr>
          <a:lstStyle/>
          <a:p>
            <a:pPr lvl="0" algn="just" rtl="1"/>
            <a:r>
              <a:rPr lang="ar-SA" sz="2400" b="1" dirty="0" smtClean="0"/>
              <a:t>1. هیچ مدل ذهنی برتر و تحمیلی نداریم.</a:t>
            </a:r>
            <a:endParaRPr lang="en-US" sz="2400" b="1" dirty="0" smtClean="0"/>
          </a:p>
          <a:p>
            <a:pPr lvl="0" algn="just" rtl="1"/>
            <a:r>
              <a:rPr lang="ar-SA" sz="2400" b="1" dirty="0" smtClean="0"/>
              <a:t>2. مدل ذهنی خودمان را نباید به دیگران تحمیل کنیم و اساسا"چنین کاری بی فایده است.حتی اگر مدل ذهنی امان به تصور خودمان بهترین باشد،نمی توان آن را به دیگری تزریق کرد.</a:t>
            </a:r>
            <a:endParaRPr lang="en-US" sz="2400" b="1" dirty="0" smtClean="0"/>
          </a:p>
          <a:p>
            <a:pPr lvl="0" algn="just" rtl="1"/>
            <a:r>
              <a:rPr lang="ar-SA" sz="2400" b="1" dirty="0" smtClean="0"/>
              <a:t>3. بهترین و موثرترین راه برای هر فرد آن است که خود مدل ذهنی خود را بسازد حتی اگر مدل ذهنی او پس از بارها آزمایش و تکرار اشتباه باشد.</a:t>
            </a:r>
            <a:endParaRPr lang="en-US" sz="2400" b="1" dirty="0" smtClean="0"/>
          </a:p>
          <a:p>
            <a:pPr lvl="0" algn="just" rtl="1"/>
            <a:r>
              <a:rPr lang="ar-SA" sz="2400" b="1" dirty="0" smtClean="0"/>
              <a:t>4. هدف به دست آمدن توافق کلی بین همه کارکنان و هم شکلی بین آنان نیست.باید پذیرفت که مدل های ذهنی متعدد باید حق بروز و آزمایش داشته باشند و سازمان شرایطی را به وجود می</a:t>
            </a:r>
            <a:r>
              <a:rPr lang="fa-IR" sz="2400" b="1" dirty="0" smtClean="0"/>
              <a:t>‌</a:t>
            </a:r>
            <a:r>
              <a:rPr lang="ar-SA" sz="2400" b="1" dirty="0" smtClean="0"/>
              <a:t>آورد که کارکنان بتوانند مدل های ذهنی خود را در بوته آزمایش بگذارند.</a:t>
            </a:r>
            <a:endParaRPr lang="en-US" sz="2400" b="1" dirty="0" smtClean="0"/>
          </a:p>
          <a:p>
            <a:pPr lvl="0" algn="just" rtl="1"/>
            <a:r>
              <a:rPr lang="ar-SA" sz="2400" b="1" dirty="0" smtClean="0"/>
              <a:t>5. تدارک شرایط آزمایش مدل</a:t>
            </a:r>
            <a:r>
              <a:rPr lang="fa-IR" sz="2400" b="1" dirty="0" smtClean="0"/>
              <a:t>‌</a:t>
            </a:r>
            <a:r>
              <a:rPr lang="ar-SA" sz="2400" b="1" dirty="0" smtClean="0"/>
              <a:t>های ذهنی با تعهد به حقیقت و واقعیت امکان</a:t>
            </a:r>
            <a:r>
              <a:rPr lang="fa-IR" sz="2400" b="1" dirty="0" smtClean="0"/>
              <a:t>‌</a:t>
            </a:r>
            <a:r>
              <a:rPr lang="ar-SA" sz="2400" b="1" dirty="0" smtClean="0"/>
              <a:t>پذیر است و کسانی که صاحب مهارت</a:t>
            </a:r>
            <a:r>
              <a:rPr lang="fa-IR" sz="2400" b="1" dirty="0" smtClean="0"/>
              <a:t>‌</a:t>
            </a:r>
            <a:r>
              <a:rPr lang="ar-SA" sz="2400" b="1" dirty="0" smtClean="0"/>
              <a:t>های فردی بالایی هستند و می</a:t>
            </a:r>
            <a:r>
              <a:rPr lang="fa-IR" sz="2400" b="1" dirty="0" smtClean="0"/>
              <a:t>‌</a:t>
            </a:r>
            <a:r>
              <a:rPr lang="ar-SA" sz="2400" b="1" dirty="0" smtClean="0"/>
              <a:t>دانند هیچ گاه همه واقعیت نزد آنان نیست می</a:t>
            </a:r>
            <a:r>
              <a:rPr lang="fa-IR" sz="2400" b="1" dirty="0" smtClean="0"/>
              <a:t>‌</a:t>
            </a:r>
            <a:r>
              <a:rPr lang="ar-SA" sz="2400" b="1" dirty="0" smtClean="0"/>
              <a:t>توانند چنین شرایطی را فراهم کنند</a:t>
            </a:r>
            <a:endParaRPr lang="en-US" sz="24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5072"/>
          </a:xfrm>
        </p:spPr>
        <p:txBody>
          <a:bodyPr>
            <a:normAutofit/>
          </a:bodyPr>
          <a:lstStyle/>
          <a:p>
            <a:r>
              <a:rPr lang="ar-SA" sz="3600" dirty="0" smtClean="0">
                <a:solidFill>
                  <a:srgbClr val="7030A0"/>
                </a:solidFill>
              </a:rPr>
              <a:t>اصول حاکم بر مدل</a:t>
            </a:r>
            <a:r>
              <a:rPr lang="fa-IR" sz="3600" dirty="0" smtClean="0">
                <a:solidFill>
                  <a:srgbClr val="7030A0"/>
                </a:solidFill>
              </a:rPr>
              <a:t>‌</a:t>
            </a:r>
            <a:r>
              <a:rPr lang="ar-SA" sz="3600" dirty="0" smtClean="0">
                <a:solidFill>
                  <a:srgbClr val="7030A0"/>
                </a:solidFill>
              </a:rPr>
              <a:t>های ذهنی</a:t>
            </a:r>
            <a:endParaRPr lang="en-US" sz="3600" dirty="0">
              <a:solidFill>
                <a:srgbClr val="7030A0"/>
              </a:solidFill>
            </a:endParaRPr>
          </a:p>
        </p:txBody>
      </p:sp>
      <p:sp>
        <p:nvSpPr>
          <p:cNvPr id="3" name="Content Placeholder 2"/>
          <p:cNvSpPr>
            <a:spLocks noGrp="1"/>
          </p:cNvSpPr>
          <p:nvPr>
            <p:ph idx="1"/>
          </p:nvPr>
        </p:nvSpPr>
        <p:spPr>
          <a:xfrm>
            <a:off x="838200" y="1303859"/>
            <a:ext cx="10515600" cy="4351338"/>
          </a:xfrm>
        </p:spPr>
        <p:txBody>
          <a:bodyPr>
            <a:noAutofit/>
          </a:bodyPr>
          <a:lstStyle/>
          <a:p>
            <a:pPr lvl="0" algn="just" rtl="1"/>
            <a:r>
              <a:rPr lang="ar-SA" sz="2400" b="1" dirty="0" smtClean="0"/>
              <a:t>6. همه در سازمان باید به دنبال این باشند که سایرین را یاری دهند تا این مدل ذهنی مطلوب ساخته شود.</a:t>
            </a:r>
            <a:endParaRPr lang="en-US" sz="2400" b="1" dirty="0" smtClean="0"/>
          </a:p>
          <a:p>
            <a:pPr lvl="0" algn="just" rtl="1"/>
            <a:r>
              <a:rPr lang="ar-SA" sz="2400" b="1" dirty="0" smtClean="0"/>
              <a:t>7. نباید از ساخت مدل ذهنی این انتظار را داشته باشیم که همه بعد از اتمام یک جلسه به توافق برسند بلکه باید به دنبال این باشیم تمام افراد مدل ذهنی خود را بیان کنند و در نزد ما عزیز و محترم باشند و ما قبول کنیم که به هر حال هسته هایی از حقیقت نزد هر کس هست و به همین دلیل شایسته احترام است.</a:t>
            </a:r>
            <a:endParaRPr lang="en-US" sz="2400" b="1" dirty="0" smtClean="0"/>
          </a:p>
          <a:p>
            <a:pPr lvl="0" algn="just" rtl="1"/>
            <a:r>
              <a:rPr lang="ar-SA" sz="2400" b="1" dirty="0" smtClean="0"/>
              <a:t>8. اگر توافقی بین ما حاصل نشد باید بگوییم به این دلیل من با شما همراه و هم جهت نیستم.این راه خیلی بهتر از آن است که بخواهیم دیگران را با اکراه و اجبار با خودمان همراه کنیم.</a:t>
            </a:r>
            <a:endParaRPr lang="en-US" sz="2400" b="1" dirty="0" smtClean="0"/>
          </a:p>
          <a:p>
            <a:pPr lvl="0" algn="just" rtl="1"/>
            <a:r>
              <a:rPr lang="ar-SA" sz="2400" b="1" dirty="0" smtClean="0"/>
              <a:t>9. هیچ چیز تلخ تر از آن نیست که کسی خود را محق بداند ولی شانس آن را نداشته باشد که نظر خود را بیان کند.</a:t>
            </a:r>
            <a:endParaRPr lang="en-US" sz="2400" b="1" dirty="0" smtClean="0"/>
          </a:p>
          <a:p>
            <a:pPr lvl="0" algn="just" rtl="1"/>
            <a:r>
              <a:rPr lang="ar-SA" sz="2400" b="1" dirty="0" smtClean="0"/>
              <a:t>10. فرایند فراگیری فرایندی باز است که همه احساس کنند می توانند حرف خود را بزنند و این شانس را داشته باشند که اندیشه های آنها عملی شود و هر کس می تواند در طی این فرایند تام و تمام به فعالیت بپردازند</a:t>
            </a:r>
            <a:endParaRPr lang="en-US" sz="2400" b="1" dirty="0" smtClean="0"/>
          </a:p>
          <a:p>
            <a:pPr algn="just"/>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7030A0"/>
                </a:solidFill>
              </a:rPr>
              <a:t>راست مغزی و چپ مغزی</a:t>
            </a:r>
            <a:endParaRPr lang="ar-SA" dirty="0">
              <a:solidFill>
                <a:srgbClr val="7030A0"/>
              </a:solidFill>
            </a:endParaRPr>
          </a:p>
        </p:txBody>
      </p:sp>
      <p:pic>
        <p:nvPicPr>
          <p:cNvPr id="1026" name="Picture 2" descr="http://sphotos-b.xx.fbcdn.net/hphotos-ash3/s480x480/539035_4037032617846_96680776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895" y="2146188"/>
            <a:ext cx="6003010" cy="371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59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defRPr/>
            </a:pPr>
            <a:r>
              <a:rPr lang="fa-IR" dirty="0" smtClean="0">
                <a:cs typeface="B Jadid" pitchFamily="2" charset="-78"/>
              </a:rPr>
              <a:t>آيا چپ مغز هستيد؟</a:t>
            </a:r>
            <a:endParaRPr lang="en-US" dirty="0" smtClean="0">
              <a:cs typeface="B Jadid" pitchFamily="2" charset="-78"/>
            </a:endParaRPr>
          </a:p>
        </p:txBody>
      </p:sp>
      <p:sp>
        <p:nvSpPr>
          <p:cNvPr id="177155" name="Rectangle 3"/>
          <p:cNvSpPr>
            <a:spLocks noGrp="1" noChangeArrowheads="1"/>
          </p:cNvSpPr>
          <p:nvPr>
            <p:ph type="body" idx="4294967295"/>
          </p:nvPr>
        </p:nvSpPr>
        <p:spPr>
          <a:xfrm>
            <a:off x="304800" y="1676400"/>
            <a:ext cx="11555663" cy="4343400"/>
          </a:xfrm>
        </p:spPr>
        <p:txBody>
          <a:bodyPr/>
          <a:lstStyle/>
          <a:p>
            <a:pPr indent="22225" algn="r" rtl="1" eaLnBrk="1" hangingPunct="1">
              <a:lnSpc>
                <a:spcPct val="90000"/>
              </a:lnSpc>
              <a:defRPr/>
            </a:pPr>
            <a:r>
              <a:rPr lang="fa-IR" b="1" dirty="0" smtClean="0">
                <a:cs typeface="B Compset" pitchFamily="2" charset="-78"/>
              </a:rPr>
              <a:t> </a:t>
            </a:r>
            <a:r>
              <a:rPr lang="ar-SA" b="1" dirty="0" smtClean="0">
                <a:cs typeface="B Compset" pitchFamily="2" charset="-78"/>
              </a:rPr>
              <a:t>در حاليكه </a:t>
            </a:r>
            <a:r>
              <a:rPr lang="fa-IR" b="1" dirty="0" smtClean="0">
                <a:cs typeface="B Compset" pitchFamily="2" charset="-78"/>
              </a:rPr>
              <a:t>روی صندلی</a:t>
            </a:r>
            <a:r>
              <a:rPr lang="ar-SA" b="1" dirty="0" smtClean="0">
                <a:cs typeface="B Compset" pitchFamily="2" charset="-78"/>
              </a:rPr>
              <a:t> نشسته</a:t>
            </a:r>
            <a:r>
              <a:rPr lang="fa-IR" b="1" dirty="0" smtClean="0">
                <a:cs typeface="B Compset" pitchFamily="2" charset="-78"/>
              </a:rPr>
              <a:t>‌</a:t>
            </a:r>
            <a:r>
              <a:rPr lang="ar-SA" b="1" dirty="0" smtClean="0">
                <a:cs typeface="B Compset" pitchFamily="2" charset="-78"/>
              </a:rPr>
              <a:t>ايد ، </a:t>
            </a:r>
            <a:r>
              <a:rPr lang="ar-SA" b="1" u="sng" dirty="0" smtClean="0">
                <a:solidFill>
                  <a:srgbClr val="FF0000"/>
                </a:solidFill>
                <a:effectLst>
                  <a:outerShdw blurRad="38100" dist="38100" dir="2700000" algn="tl">
                    <a:srgbClr val="000000">
                      <a:alpha val="43137"/>
                    </a:srgbClr>
                  </a:outerShdw>
                </a:effectLst>
                <a:cs typeface="B Compset" pitchFamily="2" charset="-78"/>
              </a:rPr>
              <a:t>پاى راستتان </a:t>
            </a:r>
            <a:r>
              <a:rPr lang="ar-SA" b="1" dirty="0" smtClean="0">
                <a:cs typeface="B Compset" pitchFamily="2" charset="-78"/>
              </a:rPr>
              <a:t>را روى زمين قرار دهيد و آنرا </a:t>
            </a:r>
            <a:r>
              <a:rPr lang="ar-SA" b="1" dirty="0" smtClean="0">
                <a:solidFill>
                  <a:srgbClr val="FF0000"/>
                </a:solidFill>
                <a:effectLst>
                  <a:outerShdw blurRad="38100" dist="38100" dir="2700000" algn="tl">
                    <a:srgbClr val="000000">
                      <a:alpha val="43137"/>
                    </a:srgbClr>
                  </a:outerShdw>
                </a:effectLst>
                <a:cs typeface="B Compset" pitchFamily="2" charset="-78"/>
              </a:rPr>
              <a:t>در جهت </a:t>
            </a:r>
            <a:r>
              <a:rPr lang="fa-IR" b="1" dirty="0" smtClean="0">
                <a:solidFill>
                  <a:srgbClr val="FF0000"/>
                </a:solidFill>
                <a:effectLst>
                  <a:outerShdw blurRad="38100" dist="38100" dir="2700000" algn="tl">
                    <a:srgbClr val="000000">
                      <a:alpha val="43137"/>
                    </a:srgbClr>
                  </a:outerShdw>
                </a:effectLst>
                <a:cs typeface="B Compset" pitchFamily="2" charset="-78"/>
              </a:rPr>
              <a:t>عقربه‌هاي ساعت</a:t>
            </a:r>
            <a:r>
              <a:rPr lang="ar-SA" b="1" dirty="0" smtClean="0">
                <a:cs typeface="B Compset" pitchFamily="2" charset="-78"/>
              </a:rPr>
              <a:t>، دايره</a:t>
            </a:r>
            <a:r>
              <a:rPr lang="fa-IR" b="1" dirty="0" smtClean="0">
                <a:cs typeface="B Compset" pitchFamily="2" charset="-78"/>
              </a:rPr>
              <a:t>‌</a:t>
            </a:r>
            <a:r>
              <a:rPr lang="ar-SA" b="1" dirty="0" smtClean="0">
                <a:cs typeface="B Compset" pitchFamily="2" charset="-78"/>
              </a:rPr>
              <a:t>وار بچرخانيد.</a:t>
            </a:r>
            <a:endParaRPr lang="fa-IR" b="1" dirty="0" smtClean="0">
              <a:cs typeface="B Compset" pitchFamily="2" charset="-78"/>
            </a:endParaRPr>
          </a:p>
          <a:p>
            <a:pPr indent="22225" algn="r" rtl="1" eaLnBrk="1" hangingPunct="1">
              <a:lnSpc>
                <a:spcPct val="90000"/>
              </a:lnSpc>
              <a:defRPr/>
            </a:pPr>
            <a:endParaRPr lang="fa-IR" b="1" dirty="0" smtClean="0">
              <a:cs typeface="B Compset" pitchFamily="2" charset="-78"/>
            </a:endParaRPr>
          </a:p>
          <a:p>
            <a:pPr indent="22225" algn="r" rtl="1" eaLnBrk="1" hangingPunct="1">
              <a:lnSpc>
                <a:spcPct val="90000"/>
              </a:lnSpc>
              <a:defRPr/>
            </a:pPr>
            <a:r>
              <a:rPr lang="ar-SA" b="1" dirty="0" smtClean="0">
                <a:cs typeface="B Compset" pitchFamily="2" charset="-78"/>
              </a:rPr>
              <a:t>حالا در حين اين كار، عدد </a:t>
            </a:r>
            <a:r>
              <a:rPr lang="fa-IR" b="1" dirty="0" smtClean="0">
                <a:solidFill>
                  <a:srgbClr val="FF3300"/>
                </a:solidFill>
                <a:effectLst>
                  <a:outerShdw blurRad="38100" dist="38100" dir="2700000" algn="tl">
                    <a:srgbClr val="C0C0C0"/>
                  </a:outerShdw>
                </a:effectLst>
                <a:cs typeface="B Compset" pitchFamily="2" charset="-78"/>
              </a:rPr>
              <a:t>(</a:t>
            </a:r>
            <a:r>
              <a:rPr lang="en-US" b="1" dirty="0" smtClean="0">
                <a:solidFill>
                  <a:srgbClr val="FF3300"/>
                </a:solidFill>
                <a:effectLst>
                  <a:outerShdw blurRad="38100" dist="38100" dir="2700000" algn="tl">
                    <a:srgbClr val="C0C0C0"/>
                  </a:outerShdw>
                </a:effectLst>
                <a:cs typeface="B Compset" pitchFamily="2" charset="-78"/>
              </a:rPr>
              <a:t>6</a:t>
            </a:r>
            <a:r>
              <a:rPr lang="fa-IR" b="1" dirty="0" smtClean="0">
                <a:solidFill>
                  <a:srgbClr val="FF3300"/>
                </a:solidFill>
                <a:effectLst>
                  <a:outerShdw blurRad="38100" dist="38100" dir="2700000" algn="tl">
                    <a:srgbClr val="C0C0C0"/>
                  </a:outerShdw>
                </a:effectLst>
                <a:cs typeface="B Compset" pitchFamily="2" charset="-78"/>
              </a:rPr>
              <a:t>)</a:t>
            </a:r>
            <a:r>
              <a:rPr lang="fa-IR" b="1" dirty="0" smtClean="0">
                <a:solidFill>
                  <a:srgbClr val="FF3300"/>
                </a:solidFill>
                <a:cs typeface="B Compset" pitchFamily="2" charset="-78"/>
              </a:rPr>
              <a:t> </a:t>
            </a:r>
            <a:r>
              <a:rPr lang="ar-SA" b="1" dirty="0" smtClean="0">
                <a:cs typeface="B Compset" pitchFamily="2" charset="-78"/>
              </a:rPr>
              <a:t> را با </a:t>
            </a:r>
            <a:r>
              <a:rPr lang="ar-SA" b="1" u="sng" dirty="0" smtClean="0">
                <a:solidFill>
                  <a:srgbClr val="FF0000"/>
                </a:solidFill>
                <a:effectLst>
                  <a:outerShdw blurRad="38100" dist="38100" dir="2700000" algn="tl">
                    <a:srgbClr val="000000">
                      <a:alpha val="43137"/>
                    </a:srgbClr>
                  </a:outerShdw>
                </a:effectLst>
                <a:cs typeface="B Compset" pitchFamily="2" charset="-78"/>
              </a:rPr>
              <a:t>دست راستتان </a:t>
            </a:r>
            <a:r>
              <a:rPr lang="ar-SA" b="1" dirty="0" smtClean="0">
                <a:cs typeface="B Compset" pitchFamily="2" charset="-78"/>
              </a:rPr>
              <a:t>در هوا بكشيد.</a:t>
            </a:r>
            <a:endParaRPr lang="fa-IR" b="1" dirty="0" smtClean="0">
              <a:cs typeface="B Compset" pitchFamily="2" charset="-78"/>
            </a:endParaRPr>
          </a:p>
          <a:p>
            <a:pPr indent="22225" algn="r" rtl="1" eaLnBrk="1" hangingPunct="1">
              <a:lnSpc>
                <a:spcPct val="90000"/>
              </a:lnSpc>
              <a:buNone/>
              <a:defRPr/>
            </a:pPr>
            <a:endParaRPr lang="fa-IR" b="1" dirty="0" smtClean="0">
              <a:cs typeface="B Compset" pitchFamily="2" charset="-78"/>
            </a:endParaRPr>
          </a:p>
        </p:txBody>
      </p:sp>
    </p:spTree>
    <p:extLst>
      <p:ext uri="{BB962C8B-B14F-4D97-AF65-F5344CB8AC3E}">
        <p14:creationId xmlns:p14="http://schemas.microsoft.com/office/powerpoint/2010/main" val="16815110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defRPr/>
            </a:pPr>
            <a:r>
              <a:rPr lang="fa-IR" dirty="0" smtClean="0">
                <a:cs typeface="B Jadid" pitchFamily="2" charset="-78"/>
              </a:rPr>
              <a:t>آيا چپ مغز هستيد؟</a:t>
            </a:r>
            <a:endParaRPr lang="en-US" dirty="0" smtClean="0">
              <a:cs typeface="B Jadid" pitchFamily="2" charset="-78"/>
            </a:endParaRPr>
          </a:p>
        </p:txBody>
      </p:sp>
      <p:sp>
        <p:nvSpPr>
          <p:cNvPr id="177155" name="Rectangle 3"/>
          <p:cNvSpPr>
            <a:spLocks noGrp="1" noChangeArrowheads="1"/>
          </p:cNvSpPr>
          <p:nvPr>
            <p:ph type="body" idx="4294967295"/>
          </p:nvPr>
        </p:nvSpPr>
        <p:spPr>
          <a:xfrm>
            <a:off x="304800" y="1676400"/>
            <a:ext cx="11887200" cy="4343400"/>
          </a:xfrm>
        </p:spPr>
        <p:txBody>
          <a:bodyPr>
            <a:normAutofit/>
          </a:bodyPr>
          <a:lstStyle/>
          <a:p>
            <a:pPr indent="22225" algn="r" rtl="1" eaLnBrk="1" hangingPunct="1">
              <a:lnSpc>
                <a:spcPct val="150000"/>
              </a:lnSpc>
              <a:defRPr/>
            </a:pPr>
            <a:endParaRPr lang="fa-IR" sz="3200" b="1" dirty="0" smtClean="0">
              <a:solidFill>
                <a:srgbClr val="7030A0"/>
              </a:solidFill>
              <a:cs typeface="B Compset" pitchFamily="2" charset="-78"/>
            </a:endParaRPr>
          </a:p>
          <a:p>
            <a:pPr indent="22225" algn="ctr" rtl="1" eaLnBrk="1" hangingPunct="1">
              <a:lnSpc>
                <a:spcPct val="150000"/>
              </a:lnSpc>
              <a:buFontTx/>
              <a:buNone/>
              <a:defRPr/>
            </a:pPr>
            <a:r>
              <a:rPr lang="ar-SA" sz="3200" b="1" dirty="0" smtClean="0">
                <a:solidFill>
                  <a:srgbClr val="7030A0"/>
                </a:solidFill>
                <a:cs typeface="B Compset" pitchFamily="2" charset="-78"/>
              </a:rPr>
              <a:t>در صورتي</a:t>
            </a:r>
            <a:r>
              <a:rPr lang="fa-IR" sz="3200" b="1" dirty="0" smtClean="0">
                <a:solidFill>
                  <a:srgbClr val="7030A0"/>
                </a:solidFill>
                <a:cs typeface="B Compset" pitchFamily="2" charset="-78"/>
              </a:rPr>
              <a:t> </a:t>
            </a:r>
            <a:r>
              <a:rPr lang="ar-SA" sz="3200" b="1" dirty="0" smtClean="0">
                <a:solidFill>
                  <a:srgbClr val="7030A0"/>
                </a:solidFill>
                <a:cs typeface="B Compset" pitchFamily="2" charset="-78"/>
              </a:rPr>
              <a:t>كه شما چپ مغز باشيد،</a:t>
            </a:r>
            <a:endParaRPr lang="fa-IR" sz="3200" b="1" dirty="0" smtClean="0">
              <a:solidFill>
                <a:srgbClr val="7030A0"/>
              </a:solidFill>
              <a:cs typeface="B Compset" pitchFamily="2" charset="-78"/>
            </a:endParaRPr>
          </a:p>
          <a:p>
            <a:pPr indent="22225" algn="ctr" rtl="1" eaLnBrk="1" hangingPunct="1">
              <a:lnSpc>
                <a:spcPct val="150000"/>
              </a:lnSpc>
              <a:buFontTx/>
              <a:buNone/>
              <a:defRPr/>
            </a:pPr>
            <a:r>
              <a:rPr lang="ar-SA" sz="3200" b="1" dirty="0" smtClean="0">
                <a:solidFill>
                  <a:srgbClr val="7030A0"/>
                </a:solidFill>
                <a:cs typeface="B Compset" pitchFamily="2" charset="-78"/>
              </a:rPr>
              <a:t>جهت چرخش پاى شما </a:t>
            </a:r>
            <a:r>
              <a:rPr lang="fa-IR" sz="3200" b="1" dirty="0" smtClean="0">
                <a:solidFill>
                  <a:srgbClr val="7030A0"/>
                </a:solidFill>
                <a:cs typeface="B Compset" pitchFamily="2" charset="-78"/>
              </a:rPr>
              <a:t>ناخودآگاه </a:t>
            </a:r>
            <a:r>
              <a:rPr lang="ar-SA" sz="3200" b="1" dirty="0" smtClean="0">
                <a:solidFill>
                  <a:srgbClr val="7030A0"/>
                </a:solidFill>
                <a:cs typeface="B Compset" pitchFamily="2" charset="-78"/>
              </a:rPr>
              <a:t>تغيير خواهد كرد</a:t>
            </a:r>
            <a:r>
              <a:rPr lang="fa-IR" sz="3200" b="1" dirty="0" smtClean="0">
                <a:solidFill>
                  <a:srgbClr val="7030A0"/>
                </a:solidFill>
                <a:cs typeface="B Compset" pitchFamily="2" charset="-78"/>
              </a:rPr>
              <a:t>.</a:t>
            </a:r>
            <a:r>
              <a:rPr lang="ar-SA" sz="3200" b="1" dirty="0" smtClean="0">
                <a:solidFill>
                  <a:srgbClr val="7030A0"/>
                </a:solidFill>
                <a:cs typeface="B Compset" pitchFamily="2" charset="-78"/>
              </a:rPr>
              <a:t/>
            </a:r>
            <a:br>
              <a:rPr lang="ar-SA" sz="3200" b="1" dirty="0" smtClean="0">
                <a:solidFill>
                  <a:srgbClr val="7030A0"/>
                </a:solidFill>
                <a:cs typeface="B Compset" pitchFamily="2" charset="-78"/>
              </a:rPr>
            </a:br>
            <a:endParaRPr lang="en-US" sz="3200" b="1" dirty="0" smtClean="0">
              <a:solidFill>
                <a:srgbClr val="7030A0"/>
              </a:solidFill>
              <a:cs typeface="B Compset" pitchFamily="2" charset="-78"/>
            </a:endParaRPr>
          </a:p>
        </p:txBody>
      </p:sp>
    </p:spTree>
    <p:extLst>
      <p:ext uri="{BB962C8B-B14F-4D97-AF65-F5344CB8AC3E}">
        <p14:creationId xmlns:p14="http://schemas.microsoft.com/office/powerpoint/2010/main" val="9552515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ts val="600"/>
              </a:spcBef>
              <a:buClr>
                <a:schemeClr val="tx2"/>
              </a:buClr>
              <a:buSzPct val="73000"/>
              <a:buFont typeface="Wingdings 2" pitchFamily="18" charset="2"/>
              <a:buChar char=""/>
              <a:defRPr sz="2600">
                <a:solidFill>
                  <a:schemeClr val="tx1"/>
                </a:solidFill>
                <a:latin typeface="Calibri" pitchFamily="34" charset="0"/>
                <a:cs typeface="B Mitra" pitchFamily="2" charset="-78"/>
              </a:defRPr>
            </a:lvl1pPr>
            <a:lvl2pPr marL="742950" indent="-285750" algn="l" eaLnBrk="0" hangingPunct="0">
              <a:spcBef>
                <a:spcPts val="500"/>
              </a:spcBef>
              <a:buClr>
                <a:srgbClr val="F9B639"/>
              </a:buClr>
              <a:buSzPct val="80000"/>
              <a:buFont typeface="Wingdings 2" pitchFamily="18" charset="2"/>
              <a:buChar char=""/>
              <a:defRPr sz="2300">
                <a:solidFill>
                  <a:srgbClr val="6C6C6C"/>
                </a:solidFill>
                <a:latin typeface="Calibri" pitchFamily="34" charset="0"/>
                <a:cs typeface="B Mitra" pitchFamily="2" charset="-78"/>
              </a:defRPr>
            </a:lvl2pPr>
            <a:lvl3pPr marL="1143000" indent="-228600" algn="l" eaLnBrk="0" hangingPunct="0">
              <a:spcBef>
                <a:spcPts val="400"/>
              </a:spcBef>
              <a:buClr>
                <a:srgbClr val="F9B639"/>
              </a:buClr>
              <a:buSzPct val="60000"/>
              <a:buFont typeface="Wingdings" pitchFamily="2" charset="2"/>
              <a:buChar char=""/>
              <a:defRPr sz="2000">
                <a:solidFill>
                  <a:schemeClr val="tx1"/>
                </a:solidFill>
                <a:latin typeface="Calibri" pitchFamily="34" charset="0"/>
                <a:cs typeface="B Mitra" pitchFamily="2" charset="-78"/>
              </a:defRPr>
            </a:lvl3pPr>
            <a:lvl4pPr marL="1600200" indent="-228600" algn="l" eaLnBrk="0" hangingPunct="0">
              <a:spcBef>
                <a:spcPct val="20000"/>
              </a:spcBef>
              <a:buClr>
                <a:srgbClr val="F9B639"/>
              </a:buClr>
              <a:buSzPct val="80000"/>
              <a:buFont typeface="Wingdings 2" pitchFamily="18" charset="2"/>
              <a:buChar char=""/>
              <a:defRPr sz="2000">
                <a:solidFill>
                  <a:srgbClr val="6C6C6C"/>
                </a:solidFill>
                <a:latin typeface="Calibri" pitchFamily="34" charset="0"/>
                <a:cs typeface="B Mitra" pitchFamily="2" charset="-78"/>
              </a:defRPr>
            </a:lvl4pPr>
            <a:lvl5pPr marL="2057400" indent="-228600" algn="l" eaLnBrk="0" hangingPunct="0">
              <a:spcBef>
                <a:spcPts val="400"/>
              </a:spcBef>
              <a:buClr>
                <a:srgbClr val="F9B639"/>
              </a:buClr>
              <a:buSzPct val="70000"/>
              <a:buFont typeface="Wingdings" pitchFamily="2" charset="2"/>
              <a:buChar char=""/>
              <a:defRPr sz="2000">
                <a:solidFill>
                  <a:schemeClr val="tx1"/>
                </a:solidFill>
                <a:latin typeface="Calibri" pitchFamily="34" charset="0"/>
                <a:cs typeface="B Mitra" pitchFamily="2" charset="-78"/>
              </a:defRPr>
            </a:lvl5pPr>
            <a:lvl6pPr marL="25146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6pPr>
            <a:lvl7pPr marL="29718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7pPr>
            <a:lvl8pPr marL="34290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8pPr>
            <a:lvl9pPr marL="38862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9pPr>
          </a:lstStyle>
          <a:p>
            <a:pPr algn="r" eaLnBrk="1" hangingPunct="1">
              <a:spcBef>
                <a:spcPct val="0"/>
              </a:spcBef>
              <a:buClrTx/>
              <a:buSzTx/>
              <a:buFontTx/>
              <a:buNone/>
            </a:pPr>
            <a:r>
              <a:rPr lang="en-US" altLang="en-US" sz="1100" smtClean="0">
                <a:solidFill>
                  <a:schemeClr val="tx2"/>
                </a:solidFill>
                <a:latin typeface="Arial" pitchFamily="34" charset="0"/>
                <a:cs typeface="Arial" pitchFamily="34" charset="0"/>
              </a:rPr>
              <a:t> </a:t>
            </a:r>
            <a:r>
              <a:rPr lang="fa-IR" altLang="en-US" sz="1100" smtClean="0">
                <a:solidFill>
                  <a:schemeClr val="tx2"/>
                </a:solidFill>
                <a:latin typeface="Arial" pitchFamily="34" charset="0"/>
                <a:cs typeface="Arial" pitchFamily="34" charset="0"/>
              </a:rPr>
              <a:t> از 91</a:t>
            </a:r>
            <a:fld id="{160C28C8-A514-4B25-B1E3-A4695A21A985}" type="slidenum">
              <a:rPr lang="en-US" altLang="en-US" sz="1600" smtClean="0">
                <a:solidFill>
                  <a:schemeClr val="tx2"/>
                </a:solidFill>
                <a:latin typeface="Arial" pitchFamily="34" charset="0"/>
                <a:cs typeface="Arial" pitchFamily="34" charset="0"/>
              </a:rPr>
              <a:pPr algn="r" eaLnBrk="1" hangingPunct="1">
                <a:spcBef>
                  <a:spcPct val="0"/>
                </a:spcBef>
                <a:buClrTx/>
                <a:buSzTx/>
                <a:buFontTx/>
                <a:buNone/>
              </a:pPr>
              <a:t>3</a:t>
            </a:fld>
            <a:endParaRPr lang="en-US" altLang="en-US" sz="1600" smtClean="0">
              <a:solidFill>
                <a:schemeClr val="tx2"/>
              </a:solidFill>
              <a:latin typeface="Arial" pitchFamily="34" charset="0"/>
              <a:cs typeface="Arial" pitchFamily="34" charset="0"/>
            </a:endParaRPr>
          </a:p>
        </p:txBody>
      </p:sp>
      <p:sp>
        <p:nvSpPr>
          <p:cNvPr id="7172" name="Rectangle 2"/>
          <p:cNvSpPr txBox="1">
            <a:spLocks noChangeArrowheads="1"/>
          </p:cNvSpPr>
          <p:nvPr/>
        </p:nvSpPr>
        <p:spPr bwMode="auto">
          <a:xfrm>
            <a:off x="143934" y="2058989"/>
            <a:ext cx="108013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rtl="1">
              <a:lnSpc>
                <a:spcPct val="140000"/>
              </a:lnSpc>
              <a:spcBef>
                <a:spcPts val="600"/>
              </a:spcBef>
              <a:buClr>
                <a:schemeClr val="tx2"/>
              </a:buClr>
              <a:buSzPct val="73000"/>
              <a:buFont typeface="Wingdings 2" pitchFamily="18" charset="2"/>
              <a:buChar char=""/>
              <a:defRPr/>
            </a:pPr>
            <a:r>
              <a:rPr lang="fa-IR" altLang="en-US" sz="3600" b="1" dirty="0" smtClean="0">
                <a:solidFill>
                  <a:srgbClr val="008000"/>
                </a:solidFill>
                <a:latin typeface="BernhardFashion BT"/>
                <a:cs typeface="+mj-cs"/>
              </a:rPr>
              <a:t>آيا كار بدون نقص كاركنان مي‌تواند تضميني براي موفقيت سازمان باشد؟</a:t>
            </a:r>
            <a:endParaRPr lang="en-US" altLang="en-US" sz="3600" b="1" dirty="0" smtClean="0">
              <a:solidFill>
                <a:srgbClr val="008000"/>
              </a:solidFill>
              <a:latin typeface="BernhardFashion BT"/>
              <a:cs typeface="+mj-cs"/>
            </a:endParaRPr>
          </a:p>
        </p:txBody>
      </p:sp>
    </p:spTree>
    <p:extLst>
      <p:ext uri="{BB962C8B-B14F-4D97-AF65-F5344CB8AC3E}">
        <p14:creationId xmlns:p14="http://schemas.microsoft.com/office/powerpoint/2010/main" val="1317438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rtl="1" eaLnBrk="1" hangingPunct="1">
              <a:defRPr/>
            </a:pPr>
            <a:r>
              <a:rPr lang="fa-IR" sz="3600" smtClean="0">
                <a:cs typeface="B Jadid" pitchFamily="2" charset="-78"/>
              </a:rPr>
              <a:t>آيا راست مغز هستيد؟</a:t>
            </a:r>
            <a:endParaRPr lang="en-US" sz="3600" smtClean="0">
              <a:cs typeface="B Jadid" pitchFamily="2" charset="-78"/>
            </a:endParaRPr>
          </a:p>
        </p:txBody>
      </p:sp>
      <p:sp>
        <p:nvSpPr>
          <p:cNvPr id="177155" name="Rectangle 3"/>
          <p:cNvSpPr>
            <a:spLocks noGrp="1" noChangeArrowheads="1"/>
          </p:cNvSpPr>
          <p:nvPr>
            <p:ph type="body" idx="4294967295"/>
          </p:nvPr>
        </p:nvSpPr>
        <p:spPr>
          <a:xfrm>
            <a:off x="497304" y="1676400"/>
            <a:ext cx="11149263" cy="4343400"/>
          </a:xfrm>
        </p:spPr>
        <p:txBody>
          <a:bodyPr/>
          <a:lstStyle/>
          <a:p>
            <a:pPr indent="22225" algn="r" rtl="1" eaLnBrk="1" hangingPunct="1">
              <a:lnSpc>
                <a:spcPct val="150000"/>
              </a:lnSpc>
              <a:buNone/>
              <a:defRPr/>
            </a:pPr>
            <a:r>
              <a:rPr lang="fa-IR" sz="3600" b="1" dirty="0" smtClean="0">
                <a:cs typeface="B Compset" pitchFamily="2" charset="-78"/>
              </a:rPr>
              <a:t> </a:t>
            </a:r>
            <a:r>
              <a:rPr lang="ar-SA" sz="3600" b="1" dirty="0" smtClean="0">
                <a:cs typeface="B Compset" pitchFamily="2" charset="-78"/>
              </a:rPr>
              <a:t>در حالي</a:t>
            </a:r>
            <a:r>
              <a:rPr lang="fa-IR" sz="3600" b="1" dirty="0" smtClean="0">
                <a:cs typeface="B Compset" pitchFamily="2" charset="-78"/>
              </a:rPr>
              <a:t>‌</a:t>
            </a:r>
            <a:r>
              <a:rPr lang="ar-SA" sz="3600" b="1" dirty="0" smtClean="0">
                <a:cs typeface="B Compset" pitchFamily="2" charset="-78"/>
              </a:rPr>
              <a:t>كه </a:t>
            </a:r>
            <a:r>
              <a:rPr lang="fa-IR" sz="3600" b="1" dirty="0" smtClean="0">
                <a:cs typeface="B Compset" pitchFamily="2" charset="-78"/>
              </a:rPr>
              <a:t>روی صندلی</a:t>
            </a:r>
            <a:r>
              <a:rPr lang="ar-SA" sz="3600" b="1" dirty="0" smtClean="0">
                <a:cs typeface="B Compset" pitchFamily="2" charset="-78"/>
              </a:rPr>
              <a:t> نشسته</a:t>
            </a:r>
            <a:r>
              <a:rPr lang="fa-IR" sz="3600" b="1" dirty="0" smtClean="0">
                <a:cs typeface="B Compset" pitchFamily="2" charset="-78"/>
              </a:rPr>
              <a:t>‌</a:t>
            </a:r>
            <a:r>
              <a:rPr lang="ar-SA" sz="3600" b="1" dirty="0" smtClean="0">
                <a:cs typeface="B Compset" pitchFamily="2" charset="-78"/>
              </a:rPr>
              <a:t>ايد، </a:t>
            </a:r>
            <a:r>
              <a:rPr lang="ar-SA" sz="3600" b="1" u="sng" dirty="0" smtClean="0">
                <a:solidFill>
                  <a:srgbClr val="FF0000"/>
                </a:solidFill>
                <a:effectLst>
                  <a:outerShdw blurRad="38100" dist="38100" dir="2700000" algn="tl">
                    <a:srgbClr val="000000">
                      <a:alpha val="43137"/>
                    </a:srgbClr>
                  </a:outerShdw>
                </a:effectLst>
                <a:cs typeface="B Compset" pitchFamily="2" charset="-78"/>
              </a:rPr>
              <a:t>پاى </a:t>
            </a:r>
            <a:r>
              <a:rPr lang="fa-IR" sz="3600" b="1" u="sng" dirty="0" smtClean="0">
                <a:solidFill>
                  <a:srgbClr val="FF0000"/>
                </a:solidFill>
                <a:effectLst>
                  <a:outerShdw blurRad="38100" dist="38100" dir="2700000" algn="tl">
                    <a:srgbClr val="000000">
                      <a:alpha val="43137"/>
                    </a:srgbClr>
                  </a:outerShdw>
                </a:effectLst>
                <a:cs typeface="B Compset" pitchFamily="2" charset="-78"/>
              </a:rPr>
              <a:t>چپ</a:t>
            </a:r>
            <a:r>
              <a:rPr lang="ar-SA" sz="3600" b="1" u="sng" dirty="0" smtClean="0">
                <a:solidFill>
                  <a:srgbClr val="FF0000"/>
                </a:solidFill>
                <a:effectLst>
                  <a:outerShdw blurRad="38100" dist="38100" dir="2700000" algn="tl">
                    <a:srgbClr val="000000">
                      <a:alpha val="43137"/>
                    </a:srgbClr>
                  </a:outerShdw>
                </a:effectLst>
                <a:cs typeface="B Compset" pitchFamily="2" charset="-78"/>
              </a:rPr>
              <a:t>تان </a:t>
            </a:r>
            <a:r>
              <a:rPr lang="ar-SA" sz="3600" b="1" dirty="0" smtClean="0">
                <a:cs typeface="B Compset" pitchFamily="2" charset="-78"/>
              </a:rPr>
              <a:t>را روى زمين قرار دهيد و آنرا </a:t>
            </a:r>
            <a:r>
              <a:rPr lang="ar-SA" sz="3600" b="1" dirty="0" smtClean="0">
                <a:solidFill>
                  <a:srgbClr val="FF0000"/>
                </a:solidFill>
                <a:effectLst>
                  <a:outerShdw blurRad="38100" dist="38100" dir="2700000" algn="tl">
                    <a:srgbClr val="000000">
                      <a:alpha val="43137"/>
                    </a:srgbClr>
                  </a:outerShdw>
                </a:effectLst>
                <a:cs typeface="B Compset" pitchFamily="2" charset="-78"/>
              </a:rPr>
              <a:t>در </a:t>
            </a:r>
            <a:r>
              <a:rPr lang="fa-IR" sz="3600" b="1" dirty="0" smtClean="0">
                <a:solidFill>
                  <a:srgbClr val="FF0000"/>
                </a:solidFill>
                <a:effectLst>
                  <a:outerShdw blurRad="38100" dist="38100" dir="2700000" algn="tl">
                    <a:srgbClr val="000000">
                      <a:alpha val="43137"/>
                    </a:srgbClr>
                  </a:outerShdw>
                </a:effectLst>
                <a:cs typeface="B Compset" pitchFamily="2" charset="-78"/>
              </a:rPr>
              <a:t>خلاف </a:t>
            </a:r>
            <a:r>
              <a:rPr lang="ar-SA" sz="3600" b="1" dirty="0" smtClean="0">
                <a:solidFill>
                  <a:srgbClr val="FF0000"/>
                </a:solidFill>
                <a:effectLst>
                  <a:outerShdw blurRad="38100" dist="38100" dir="2700000" algn="tl">
                    <a:srgbClr val="000000">
                      <a:alpha val="43137"/>
                    </a:srgbClr>
                  </a:outerShdw>
                </a:effectLst>
                <a:cs typeface="B Compset" pitchFamily="2" charset="-78"/>
              </a:rPr>
              <a:t>جهت </a:t>
            </a:r>
            <a:r>
              <a:rPr lang="fa-IR" sz="3600" b="1" dirty="0" smtClean="0">
                <a:solidFill>
                  <a:srgbClr val="FF0000"/>
                </a:solidFill>
                <a:effectLst>
                  <a:outerShdw blurRad="38100" dist="38100" dir="2700000" algn="tl">
                    <a:srgbClr val="000000">
                      <a:alpha val="43137"/>
                    </a:srgbClr>
                  </a:outerShdw>
                </a:effectLst>
                <a:cs typeface="B Compset" pitchFamily="2" charset="-78"/>
              </a:rPr>
              <a:t>عقربه‌هاي ساعت</a:t>
            </a:r>
            <a:r>
              <a:rPr lang="ar-SA" sz="3600" b="1" dirty="0" smtClean="0">
                <a:cs typeface="B Compset" pitchFamily="2" charset="-78"/>
              </a:rPr>
              <a:t>، دايره وار بچرخانيد.</a:t>
            </a:r>
            <a:endParaRPr lang="fa-IR" sz="3600" b="1" dirty="0" smtClean="0">
              <a:cs typeface="B Compset" pitchFamily="2" charset="-78"/>
            </a:endParaRPr>
          </a:p>
          <a:p>
            <a:pPr indent="22225" algn="r" rtl="1" eaLnBrk="1" hangingPunct="1">
              <a:lnSpc>
                <a:spcPct val="150000"/>
              </a:lnSpc>
              <a:buNone/>
              <a:defRPr/>
            </a:pPr>
            <a:endParaRPr lang="fa-IR" sz="3600" b="1" dirty="0" smtClean="0">
              <a:cs typeface="B Compset" pitchFamily="2" charset="-78"/>
            </a:endParaRPr>
          </a:p>
          <a:p>
            <a:pPr indent="22225" algn="r" rtl="1" eaLnBrk="1" hangingPunct="1">
              <a:lnSpc>
                <a:spcPct val="150000"/>
              </a:lnSpc>
              <a:buNone/>
              <a:defRPr/>
            </a:pPr>
            <a:r>
              <a:rPr lang="ar-SA" sz="3600" b="1" dirty="0" smtClean="0">
                <a:cs typeface="B Compset" pitchFamily="2" charset="-78"/>
              </a:rPr>
              <a:t>حالا در حين اين كار، عدد </a:t>
            </a:r>
            <a:r>
              <a:rPr lang="fa-IR" sz="3600" b="1" dirty="0" smtClean="0">
                <a:solidFill>
                  <a:srgbClr val="FF3300"/>
                </a:solidFill>
                <a:effectLst>
                  <a:outerShdw blurRad="38100" dist="38100" dir="2700000" algn="tl">
                    <a:srgbClr val="C0C0C0"/>
                  </a:outerShdw>
                </a:effectLst>
                <a:cs typeface="B Compset" pitchFamily="2" charset="-78"/>
              </a:rPr>
              <a:t>(</a:t>
            </a:r>
            <a:r>
              <a:rPr lang="en-US" sz="3600" b="1" dirty="0" smtClean="0">
                <a:solidFill>
                  <a:srgbClr val="FF3300"/>
                </a:solidFill>
                <a:effectLst>
                  <a:outerShdw blurRad="38100" dist="38100" dir="2700000" algn="tl">
                    <a:srgbClr val="C0C0C0"/>
                  </a:outerShdw>
                </a:effectLst>
                <a:cs typeface="B Compset" pitchFamily="2" charset="-78"/>
              </a:rPr>
              <a:t>9</a:t>
            </a:r>
            <a:r>
              <a:rPr lang="fa-IR" sz="3600" b="1" dirty="0" smtClean="0">
                <a:solidFill>
                  <a:srgbClr val="FF3300"/>
                </a:solidFill>
                <a:effectLst>
                  <a:outerShdw blurRad="38100" dist="38100" dir="2700000" algn="tl">
                    <a:srgbClr val="C0C0C0"/>
                  </a:outerShdw>
                </a:effectLst>
                <a:cs typeface="B Compset" pitchFamily="2" charset="-78"/>
              </a:rPr>
              <a:t>)</a:t>
            </a:r>
            <a:r>
              <a:rPr lang="fa-IR" sz="3600" b="1" dirty="0" smtClean="0">
                <a:solidFill>
                  <a:srgbClr val="FF3300"/>
                </a:solidFill>
                <a:cs typeface="B Compset" pitchFamily="2" charset="-78"/>
              </a:rPr>
              <a:t> </a:t>
            </a:r>
            <a:r>
              <a:rPr lang="ar-SA" sz="3600" b="1" dirty="0" smtClean="0">
                <a:cs typeface="B Compset" pitchFamily="2" charset="-78"/>
              </a:rPr>
              <a:t> را با </a:t>
            </a:r>
            <a:r>
              <a:rPr lang="ar-SA" sz="3600" b="1" u="sng" dirty="0" smtClean="0">
                <a:solidFill>
                  <a:srgbClr val="FF0000"/>
                </a:solidFill>
                <a:effectLst>
                  <a:outerShdw blurRad="38100" dist="38100" dir="2700000" algn="tl">
                    <a:srgbClr val="000000">
                      <a:alpha val="43137"/>
                    </a:srgbClr>
                  </a:outerShdw>
                </a:effectLst>
                <a:cs typeface="B Compset" pitchFamily="2" charset="-78"/>
              </a:rPr>
              <a:t>دست </a:t>
            </a:r>
            <a:r>
              <a:rPr lang="fa-IR" sz="3600" b="1" u="sng" dirty="0" smtClean="0">
                <a:solidFill>
                  <a:srgbClr val="FF0000"/>
                </a:solidFill>
                <a:effectLst>
                  <a:outerShdw blurRad="38100" dist="38100" dir="2700000" algn="tl">
                    <a:srgbClr val="000000">
                      <a:alpha val="43137"/>
                    </a:srgbClr>
                  </a:outerShdw>
                </a:effectLst>
                <a:cs typeface="B Compset" pitchFamily="2" charset="-78"/>
              </a:rPr>
              <a:t>چپ</a:t>
            </a:r>
            <a:r>
              <a:rPr lang="ar-SA" sz="3600" b="1" u="sng" dirty="0" smtClean="0">
                <a:solidFill>
                  <a:srgbClr val="FF0000"/>
                </a:solidFill>
                <a:effectLst>
                  <a:outerShdw blurRad="38100" dist="38100" dir="2700000" algn="tl">
                    <a:srgbClr val="000000">
                      <a:alpha val="43137"/>
                    </a:srgbClr>
                  </a:outerShdw>
                </a:effectLst>
                <a:cs typeface="B Compset" pitchFamily="2" charset="-78"/>
              </a:rPr>
              <a:t>تان </a:t>
            </a:r>
            <a:r>
              <a:rPr lang="ar-SA" sz="3600" b="1" dirty="0" smtClean="0">
                <a:cs typeface="B Compset" pitchFamily="2" charset="-78"/>
              </a:rPr>
              <a:t>در هوا بكشيد.</a:t>
            </a:r>
            <a:endParaRPr lang="fa-IR" sz="3600" b="1" dirty="0" smtClean="0">
              <a:cs typeface="B Compset" pitchFamily="2" charset="-78"/>
            </a:endParaRPr>
          </a:p>
          <a:p>
            <a:pPr indent="22225" algn="r" rtl="1" eaLnBrk="1" hangingPunct="1">
              <a:lnSpc>
                <a:spcPct val="150000"/>
              </a:lnSpc>
              <a:buNone/>
              <a:defRPr/>
            </a:pPr>
            <a:endParaRPr lang="fa-IR" sz="3600" b="1" dirty="0" smtClean="0">
              <a:cs typeface="B Compset" pitchFamily="2" charset="-78"/>
            </a:endParaRPr>
          </a:p>
        </p:txBody>
      </p:sp>
    </p:spTree>
    <p:extLst>
      <p:ext uri="{BB962C8B-B14F-4D97-AF65-F5344CB8AC3E}">
        <p14:creationId xmlns:p14="http://schemas.microsoft.com/office/powerpoint/2010/main" val="31677190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rtl="1" eaLnBrk="1" hangingPunct="1">
              <a:defRPr/>
            </a:pPr>
            <a:r>
              <a:rPr lang="fa-IR" sz="3600" smtClean="0">
                <a:cs typeface="B Jadid" pitchFamily="2" charset="-78"/>
              </a:rPr>
              <a:t>آيا راست مغز هستيد؟</a:t>
            </a:r>
            <a:endParaRPr lang="en-US" sz="3600" smtClean="0">
              <a:cs typeface="B Jadid" pitchFamily="2" charset="-78"/>
            </a:endParaRPr>
          </a:p>
        </p:txBody>
      </p:sp>
      <p:sp>
        <p:nvSpPr>
          <p:cNvPr id="177155" name="Rectangle 3"/>
          <p:cNvSpPr>
            <a:spLocks noGrp="1" noChangeArrowheads="1"/>
          </p:cNvSpPr>
          <p:nvPr>
            <p:ph type="body" idx="4294967295"/>
          </p:nvPr>
        </p:nvSpPr>
        <p:spPr>
          <a:xfrm>
            <a:off x="304800" y="1676400"/>
            <a:ext cx="11887200" cy="4343400"/>
          </a:xfrm>
        </p:spPr>
        <p:txBody>
          <a:bodyPr/>
          <a:lstStyle/>
          <a:p>
            <a:pPr indent="22225" algn="r" rtl="1" eaLnBrk="1" hangingPunct="1">
              <a:lnSpc>
                <a:spcPct val="90000"/>
              </a:lnSpc>
              <a:defRPr/>
            </a:pPr>
            <a:endParaRPr lang="fa-IR" sz="3600" b="1" dirty="0" smtClean="0">
              <a:solidFill>
                <a:srgbClr val="7030A0"/>
              </a:solidFill>
              <a:cs typeface="B Compset" pitchFamily="2" charset="-78"/>
            </a:endParaRPr>
          </a:p>
          <a:p>
            <a:pPr indent="22225" algn="ctr" rtl="1" eaLnBrk="1" hangingPunct="1">
              <a:lnSpc>
                <a:spcPct val="90000"/>
              </a:lnSpc>
              <a:buFontTx/>
              <a:buNone/>
              <a:defRPr/>
            </a:pPr>
            <a:r>
              <a:rPr lang="ar-SA" sz="3600" b="1" dirty="0" smtClean="0">
                <a:solidFill>
                  <a:srgbClr val="7030A0"/>
                </a:solidFill>
                <a:cs typeface="B Compset" pitchFamily="2" charset="-78"/>
              </a:rPr>
              <a:t>در صورتي</a:t>
            </a:r>
            <a:r>
              <a:rPr lang="fa-IR" sz="3600" b="1" dirty="0" smtClean="0">
                <a:solidFill>
                  <a:srgbClr val="7030A0"/>
                </a:solidFill>
                <a:cs typeface="B Compset" pitchFamily="2" charset="-78"/>
              </a:rPr>
              <a:t> </a:t>
            </a:r>
            <a:r>
              <a:rPr lang="ar-SA" sz="3600" b="1" dirty="0" smtClean="0">
                <a:solidFill>
                  <a:srgbClr val="7030A0"/>
                </a:solidFill>
                <a:cs typeface="B Compset" pitchFamily="2" charset="-78"/>
              </a:rPr>
              <a:t>كه شما </a:t>
            </a:r>
            <a:r>
              <a:rPr lang="fa-IR" sz="3600" b="1" dirty="0" smtClean="0">
                <a:solidFill>
                  <a:srgbClr val="7030A0"/>
                </a:solidFill>
                <a:cs typeface="B Compset" pitchFamily="2" charset="-78"/>
              </a:rPr>
              <a:t>راست</a:t>
            </a:r>
            <a:r>
              <a:rPr lang="ar-SA" sz="3600" b="1" dirty="0" smtClean="0">
                <a:solidFill>
                  <a:srgbClr val="7030A0"/>
                </a:solidFill>
                <a:cs typeface="B Compset" pitchFamily="2" charset="-78"/>
              </a:rPr>
              <a:t> مغز باشيد،</a:t>
            </a:r>
            <a:endParaRPr lang="fa-IR" sz="3600" b="1" dirty="0" smtClean="0">
              <a:solidFill>
                <a:srgbClr val="7030A0"/>
              </a:solidFill>
              <a:cs typeface="B Compset" pitchFamily="2" charset="-78"/>
            </a:endParaRPr>
          </a:p>
          <a:p>
            <a:pPr indent="22225" algn="ctr" rtl="1" eaLnBrk="1" hangingPunct="1">
              <a:lnSpc>
                <a:spcPct val="90000"/>
              </a:lnSpc>
              <a:buFontTx/>
              <a:buNone/>
              <a:defRPr/>
            </a:pPr>
            <a:r>
              <a:rPr lang="ar-SA" sz="3600" b="1" dirty="0" smtClean="0">
                <a:solidFill>
                  <a:srgbClr val="7030A0"/>
                </a:solidFill>
                <a:cs typeface="B Compset" pitchFamily="2" charset="-78"/>
              </a:rPr>
              <a:t>جهت چرخش پاى شما </a:t>
            </a:r>
            <a:r>
              <a:rPr lang="fa-IR" sz="3600" b="1" dirty="0" smtClean="0">
                <a:solidFill>
                  <a:srgbClr val="7030A0"/>
                </a:solidFill>
                <a:cs typeface="B Compset" pitchFamily="2" charset="-78"/>
              </a:rPr>
              <a:t>ناخودآگاه </a:t>
            </a:r>
            <a:r>
              <a:rPr lang="ar-SA" sz="3600" b="1" dirty="0" smtClean="0">
                <a:solidFill>
                  <a:srgbClr val="7030A0"/>
                </a:solidFill>
                <a:cs typeface="B Compset" pitchFamily="2" charset="-78"/>
              </a:rPr>
              <a:t>تغيير خواهد كرد</a:t>
            </a:r>
            <a:r>
              <a:rPr lang="fa-IR" sz="3600" b="1" dirty="0" smtClean="0">
                <a:solidFill>
                  <a:srgbClr val="7030A0"/>
                </a:solidFill>
                <a:cs typeface="B Compset" pitchFamily="2" charset="-78"/>
              </a:rPr>
              <a:t>.</a:t>
            </a:r>
            <a:r>
              <a:rPr lang="ar-SA" sz="3600" b="1" dirty="0" smtClean="0">
                <a:solidFill>
                  <a:srgbClr val="7030A0"/>
                </a:solidFill>
                <a:cs typeface="B Compset" pitchFamily="2" charset="-78"/>
              </a:rPr>
              <a:t/>
            </a:r>
            <a:br>
              <a:rPr lang="ar-SA" sz="3600" b="1" dirty="0" smtClean="0">
                <a:solidFill>
                  <a:srgbClr val="7030A0"/>
                </a:solidFill>
                <a:cs typeface="B Compset" pitchFamily="2" charset="-78"/>
              </a:rPr>
            </a:br>
            <a:endParaRPr lang="en-US" sz="3600" b="1" dirty="0" smtClean="0">
              <a:solidFill>
                <a:srgbClr val="7030A0"/>
              </a:solidFill>
              <a:cs typeface="B Compset" pitchFamily="2" charset="-78"/>
            </a:endParaRPr>
          </a:p>
        </p:txBody>
      </p:sp>
    </p:spTree>
    <p:extLst>
      <p:ext uri="{BB962C8B-B14F-4D97-AF65-F5344CB8AC3E}">
        <p14:creationId xmlns:p14="http://schemas.microsoft.com/office/powerpoint/2010/main" val="2637481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569" y="5185988"/>
            <a:ext cx="8706643" cy="1143000"/>
          </a:xfrm>
        </p:spPr>
        <p:txBody>
          <a:bodyPr/>
          <a:lstStyle/>
          <a:p>
            <a:r>
              <a:rPr lang="en-US" dirty="0" smtClean="0"/>
              <a:t>Roger Sperry</a:t>
            </a:r>
            <a:r>
              <a:rPr lang="fa-IR" dirty="0" smtClean="0"/>
              <a:t> </a:t>
            </a:r>
            <a:r>
              <a:rPr lang="en-US" dirty="0" smtClean="0"/>
              <a:t> </a:t>
            </a:r>
            <a:r>
              <a:rPr lang="en-US" sz="1800" dirty="0" smtClean="0"/>
              <a:t>(Noble, 1981)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947231"/>
              </p:ext>
            </p:extLst>
          </p:nvPr>
        </p:nvGraphicFramePr>
        <p:xfrm>
          <a:off x="2707037" y="577322"/>
          <a:ext cx="8937356" cy="4145280"/>
        </p:xfrm>
        <a:graphic>
          <a:graphicData uri="http://schemas.openxmlformats.org/drawingml/2006/table">
            <a:tbl>
              <a:tblPr firstRow="1" bandRow="1">
                <a:tableStyleId>{5C22544A-7EE6-4342-B048-85BDC9FD1C3A}</a:tableStyleId>
              </a:tblPr>
              <a:tblGrid>
                <a:gridCol w="4158712"/>
                <a:gridCol w="4778644"/>
              </a:tblGrid>
              <a:tr h="411480">
                <a:tc>
                  <a:txBody>
                    <a:bodyPr/>
                    <a:lstStyle/>
                    <a:p>
                      <a:pPr algn="ctr" rtl="1"/>
                      <a:r>
                        <a:rPr lang="fa-IR" sz="2800" dirty="0" smtClean="0">
                          <a:cs typeface="B Lotus" pitchFamily="2" charset="-78"/>
                        </a:rPr>
                        <a:t>نیمکره چپ</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نیمکره</a:t>
                      </a:r>
                      <a:r>
                        <a:rPr lang="fa-IR" sz="2800" baseline="0" dirty="0" smtClean="0">
                          <a:cs typeface="B Lotus" pitchFamily="2" charset="-78"/>
                        </a:rPr>
                        <a:t> راست</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ریاضیات، منطق</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کل نگر</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تحلیلی</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تشخیص</a:t>
                      </a:r>
                      <a:r>
                        <a:rPr lang="fa-IR" sz="2800" baseline="0" dirty="0" smtClean="0">
                          <a:cs typeface="B Lotus" pitchFamily="2" charset="-78"/>
                        </a:rPr>
                        <a:t> الگو</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عملکرد زنجیره‌ای</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عملکرد هم‌زمان</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جمله‌</a:t>
                      </a:r>
                      <a:r>
                        <a:rPr lang="fa-IR" sz="2800" baseline="0" dirty="0" smtClean="0">
                          <a:cs typeface="B Lotus" pitchFamily="2" charset="-78"/>
                        </a:rPr>
                        <a:t>سازی و درک متن</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درک</a:t>
                      </a:r>
                      <a:r>
                        <a:rPr lang="fa-IR" sz="2800" baseline="0" dirty="0" smtClean="0">
                          <a:cs typeface="B Lotus" pitchFamily="2" charset="-78"/>
                        </a:rPr>
                        <a:t> مطلب و محتوا</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درک</a:t>
                      </a:r>
                      <a:r>
                        <a:rPr lang="fa-IR" sz="2800" baseline="0" dirty="0" smtClean="0">
                          <a:cs typeface="B Lotus" pitchFamily="2" charset="-78"/>
                        </a:rPr>
                        <a:t> کلمات</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درک علائم غیر کلامی</a:t>
                      </a:r>
                      <a:endParaRPr lang="en-US" sz="2800" dirty="0">
                        <a:cs typeface="B Lotus" pitchFamily="2" charset="-78"/>
                      </a:endParaRPr>
                    </a:p>
                  </a:txBody>
                  <a:tcPr marL="121920" marR="121920"/>
                </a:tc>
              </a:tr>
              <a:tr h="411480">
                <a:tc>
                  <a:txBody>
                    <a:bodyPr/>
                    <a:lstStyle/>
                    <a:p>
                      <a:pPr algn="ctr" rtl="1"/>
                      <a:r>
                        <a:rPr lang="fa-IR" sz="2800" dirty="0" smtClean="0">
                          <a:cs typeface="B Lotus" pitchFamily="2" charset="-78"/>
                        </a:rPr>
                        <a:t>توجه</a:t>
                      </a:r>
                      <a:r>
                        <a:rPr lang="fa-IR" sz="2800" baseline="0" dirty="0" smtClean="0">
                          <a:cs typeface="B Lotus" pitchFamily="2" charset="-78"/>
                        </a:rPr>
                        <a:t> به جزییات</a:t>
                      </a:r>
                      <a:endParaRPr lang="en-US" sz="2800" dirty="0">
                        <a:cs typeface="B Lotus" pitchFamily="2" charset="-78"/>
                      </a:endParaRPr>
                    </a:p>
                  </a:txBody>
                  <a:tcPr marL="121920" marR="121920"/>
                </a:tc>
                <a:tc>
                  <a:txBody>
                    <a:bodyPr/>
                    <a:lstStyle/>
                    <a:p>
                      <a:pPr algn="ctr" rtl="1"/>
                      <a:r>
                        <a:rPr lang="fa-IR" sz="2800" dirty="0" smtClean="0">
                          <a:cs typeface="B Lotus" pitchFamily="2" charset="-78"/>
                        </a:rPr>
                        <a:t> درک موقعیت‌های فضایی و تصویر بزرگ</a:t>
                      </a:r>
                      <a:endParaRPr lang="en-US" sz="2800" dirty="0">
                        <a:cs typeface="B Lotus" pitchFamily="2" charset="-78"/>
                      </a:endParaRPr>
                    </a:p>
                  </a:txBody>
                  <a:tcPr marL="121920" marR="121920"/>
                </a:tc>
              </a:tr>
              <a:tr h="411480">
                <a:tc>
                  <a:txBody>
                    <a:bodyPr/>
                    <a:lstStyle/>
                    <a:p>
                      <a:pPr algn="ctr" rtl="1"/>
                      <a:r>
                        <a:rPr lang="fa-IR" sz="2800" b="1" dirty="0" smtClean="0">
                          <a:solidFill>
                            <a:srgbClr val="7030A0"/>
                          </a:solidFill>
                          <a:cs typeface="B Lotus" pitchFamily="2" charset="-78"/>
                        </a:rPr>
                        <a:t>تحلیل ایده</a:t>
                      </a:r>
                      <a:endParaRPr lang="en-US" sz="2800" b="1" dirty="0">
                        <a:solidFill>
                          <a:srgbClr val="7030A0"/>
                        </a:solidFill>
                        <a:cs typeface="B Lotus" pitchFamily="2" charset="-78"/>
                      </a:endParaRPr>
                    </a:p>
                  </a:txBody>
                  <a:tcPr marL="121920" marR="121920"/>
                </a:tc>
                <a:tc>
                  <a:txBody>
                    <a:bodyPr/>
                    <a:lstStyle/>
                    <a:p>
                      <a:pPr algn="ctr" rtl="1"/>
                      <a:r>
                        <a:rPr lang="fa-IR" sz="2800" b="1" dirty="0" smtClean="0">
                          <a:solidFill>
                            <a:srgbClr val="7030A0"/>
                          </a:solidFill>
                          <a:cs typeface="B Lotus" pitchFamily="2" charset="-78"/>
                        </a:rPr>
                        <a:t>ایجاد ایده</a:t>
                      </a:r>
                      <a:endParaRPr lang="en-US" sz="2800" b="1" dirty="0">
                        <a:solidFill>
                          <a:srgbClr val="7030A0"/>
                        </a:solidFill>
                        <a:cs typeface="B Lotus" pitchFamily="2" charset="-78"/>
                      </a:endParaRPr>
                    </a:p>
                  </a:txBody>
                  <a:tcPr marL="121920" marR="121920"/>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51" y="3750941"/>
            <a:ext cx="2298995" cy="25001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428901"/>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ویژگی‌ها</a:t>
            </a:r>
            <a:endParaRPr lang="en-US" dirty="0"/>
          </a:p>
        </p:txBody>
      </p:sp>
      <p:sp>
        <p:nvSpPr>
          <p:cNvPr id="3" name="Content Placeholder 2"/>
          <p:cNvSpPr>
            <a:spLocks noGrp="1"/>
          </p:cNvSpPr>
          <p:nvPr>
            <p:ph idx="1"/>
          </p:nvPr>
        </p:nvSpPr>
        <p:spPr/>
        <p:txBody>
          <a:bodyPr/>
          <a:lstStyle/>
          <a:p>
            <a:pPr algn="r" rtl="1"/>
            <a:r>
              <a:rPr lang="fa-IR" dirty="0" smtClean="0"/>
              <a:t>ب برون‌گرا </a:t>
            </a:r>
            <a:r>
              <a:rPr lang="en-US" dirty="0" smtClean="0"/>
              <a:t>I</a:t>
            </a:r>
          </a:p>
          <a:p>
            <a:pPr algn="r" rtl="1"/>
            <a:r>
              <a:rPr lang="fa-IR" dirty="0" smtClean="0"/>
              <a:t>د درون‌گرا </a:t>
            </a:r>
            <a:r>
              <a:rPr lang="en-US" dirty="0" smtClean="0"/>
              <a:t>E</a:t>
            </a:r>
          </a:p>
          <a:p>
            <a:pPr algn="r" rtl="1"/>
            <a:r>
              <a:rPr lang="fa-IR" dirty="0" smtClean="0"/>
              <a:t>ش- شهودی- </a:t>
            </a:r>
            <a:r>
              <a:rPr lang="en-US" dirty="0" smtClean="0"/>
              <a:t>N</a:t>
            </a:r>
            <a:endParaRPr lang="fa-IR" dirty="0" smtClean="0"/>
          </a:p>
          <a:p>
            <a:pPr algn="r" rtl="1"/>
            <a:r>
              <a:rPr lang="fa-IR" dirty="0" smtClean="0"/>
              <a:t>ح- حسی- </a:t>
            </a:r>
            <a:r>
              <a:rPr lang="en-US" dirty="0" smtClean="0"/>
              <a:t>S</a:t>
            </a:r>
          </a:p>
          <a:p>
            <a:pPr algn="r" rtl="1"/>
            <a:r>
              <a:rPr lang="fa-IR" dirty="0" smtClean="0"/>
              <a:t>ا – احساسی-</a:t>
            </a:r>
            <a:r>
              <a:rPr lang="en-US" dirty="0" smtClean="0"/>
              <a:t>F</a:t>
            </a:r>
          </a:p>
          <a:p>
            <a:pPr algn="r" rtl="1"/>
            <a:r>
              <a:rPr lang="fa-IR" dirty="0" smtClean="0"/>
              <a:t>م- منطقی- </a:t>
            </a:r>
            <a:r>
              <a:rPr lang="en-US" dirty="0" smtClean="0"/>
              <a:t>T</a:t>
            </a:r>
          </a:p>
          <a:p>
            <a:pPr algn="r" rtl="1"/>
            <a:r>
              <a:rPr lang="fa-IR" dirty="0" smtClean="0"/>
              <a:t>ر – دریافت‌گرا- </a:t>
            </a:r>
            <a:r>
              <a:rPr lang="en-US" dirty="0" smtClean="0"/>
              <a:t>P</a:t>
            </a:r>
          </a:p>
          <a:p>
            <a:pPr algn="r" rtl="1"/>
            <a:r>
              <a:rPr lang="fa-IR" dirty="0" smtClean="0"/>
              <a:t>ق- قضاوتی - </a:t>
            </a:r>
            <a:r>
              <a:rPr lang="en-US" dirty="0" smtClean="0"/>
              <a:t>J</a:t>
            </a:r>
          </a:p>
          <a:p>
            <a:pPr algn="r" rtl="1"/>
            <a:endParaRPr lang="en-US" dirty="0"/>
          </a:p>
        </p:txBody>
      </p:sp>
    </p:spTree>
    <p:extLst>
      <p:ext uri="{BB962C8B-B14F-4D97-AF65-F5344CB8AC3E}">
        <p14:creationId xmlns:p14="http://schemas.microsoft.com/office/powerpoint/2010/main" val="3671633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20" y="105818"/>
            <a:ext cx="11504908" cy="521979"/>
          </a:xfrm>
        </p:spPr>
        <p:txBody>
          <a:bodyPr>
            <a:normAutofit fontScale="90000"/>
          </a:bodyPr>
          <a:lstStyle/>
          <a:p>
            <a:r>
              <a:rPr lang="en-US" dirty="0" smtClean="0">
                <a:solidFill>
                  <a:srgbClr val="7030A0"/>
                </a:solidFill>
                <a:cs typeface="B Titr" pitchFamily="2" charset="-78"/>
              </a:rPr>
              <a:t/>
            </a:r>
            <a:br>
              <a:rPr lang="en-US" dirty="0" smtClean="0">
                <a:solidFill>
                  <a:srgbClr val="7030A0"/>
                </a:solidFill>
                <a:cs typeface="B Titr" pitchFamily="2" charset="-78"/>
              </a:rPr>
            </a:br>
            <a:r>
              <a:rPr lang="fa-IR" dirty="0" smtClean="0">
                <a:solidFill>
                  <a:srgbClr val="7030A0"/>
                </a:solidFill>
                <a:cs typeface="B Titr" pitchFamily="2" charset="-78"/>
              </a:rPr>
              <a:t>خلق وخوها:طبع چهارگانه بشری</a:t>
            </a:r>
            <a:endParaRPr lang="en-US" dirty="0">
              <a:solidFill>
                <a:srgbClr val="7030A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728607"/>
              </p:ext>
            </p:extLst>
          </p:nvPr>
        </p:nvGraphicFramePr>
        <p:xfrm>
          <a:off x="232013" y="996287"/>
          <a:ext cx="10890912" cy="5067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55760" y="3877328"/>
            <a:ext cx="1311303" cy="954107"/>
          </a:xfrm>
          <a:prstGeom prst="rect">
            <a:avLst/>
          </a:prstGeom>
          <a:noFill/>
        </p:spPr>
        <p:txBody>
          <a:bodyPr wrap="square" rtlCol="0">
            <a:spAutoFit/>
          </a:bodyPr>
          <a:lstStyle/>
          <a:p>
            <a:r>
              <a:rPr lang="fa-IR" sz="2800" b="1" dirty="0" smtClean="0">
                <a:solidFill>
                  <a:schemeClr val="bg1"/>
                </a:solidFill>
              </a:rPr>
              <a:t>شهود</a:t>
            </a:r>
          </a:p>
          <a:p>
            <a:r>
              <a:rPr lang="fa-IR" sz="2800" b="1" i="1" dirty="0" smtClean="0"/>
              <a:t>احساس</a:t>
            </a:r>
            <a:endParaRPr lang="en-US" sz="2800" b="1" i="1" dirty="0"/>
          </a:p>
        </p:txBody>
      </p:sp>
      <p:sp>
        <p:nvSpPr>
          <p:cNvPr id="3" name="TextBox 2"/>
          <p:cNvSpPr txBox="1"/>
          <p:nvPr/>
        </p:nvSpPr>
        <p:spPr>
          <a:xfrm>
            <a:off x="8720918" y="1241946"/>
            <a:ext cx="1569493" cy="769441"/>
          </a:xfrm>
          <a:prstGeom prst="rect">
            <a:avLst/>
          </a:prstGeom>
          <a:noFill/>
        </p:spPr>
        <p:txBody>
          <a:bodyPr wrap="square" rtlCol="0">
            <a:spAutoFit/>
          </a:bodyPr>
          <a:lstStyle/>
          <a:p>
            <a:r>
              <a:rPr lang="en-US" sz="4400" b="1" dirty="0" smtClean="0">
                <a:solidFill>
                  <a:srgbClr val="7030A0"/>
                </a:solidFill>
              </a:rPr>
              <a:t>SJ</a:t>
            </a:r>
            <a:endParaRPr lang="en-US" sz="4400" b="1" dirty="0">
              <a:solidFill>
                <a:srgbClr val="7030A0"/>
              </a:solidFill>
            </a:endParaRPr>
          </a:p>
        </p:txBody>
      </p:sp>
      <p:sp>
        <p:nvSpPr>
          <p:cNvPr id="6" name="TextBox 5"/>
          <p:cNvSpPr txBox="1"/>
          <p:nvPr/>
        </p:nvSpPr>
        <p:spPr>
          <a:xfrm>
            <a:off x="8886966" y="2404281"/>
            <a:ext cx="1569493" cy="769441"/>
          </a:xfrm>
          <a:prstGeom prst="rect">
            <a:avLst/>
          </a:prstGeom>
          <a:noFill/>
        </p:spPr>
        <p:txBody>
          <a:bodyPr wrap="square" rtlCol="0">
            <a:spAutoFit/>
          </a:bodyPr>
          <a:lstStyle/>
          <a:p>
            <a:r>
              <a:rPr lang="en-US" sz="4400" b="1" dirty="0" smtClean="0">
                <a:solidFill>
                  <a:srgbClr val="7030A0"/>
                </a:solidFill>
              </a:rPr>
              <a:t>SP</a:t>
            </a:r>
            <a:endParaRPr lang="en-US" sz="4400" b="1" dirty="0">
              <a:solidFill>
                <a:srgbClr val="7030A0"/>
              </a:solidFill>
            </a:endParaRPr>
          </a:p>
        </p:txBody>
      </p:sp>
      <p:sp>
        <p:nvSpPr>
          <p:cNvPr id="7" name="TextBox 6"/>
          <p:cNvSpPr txBox="1"/>
          <p:nvPr/>
        </p:nvSpPr>
        <p:spPr>
          <a:xfrm>
            <a:off x="9337343" y="3871121"/>
            <a:ext cx="1569493" cy="769441"/>
          </a:xfrm>
          <a:prstGeom prst="rect">
            <a:avLst/>
          </a:prstGeom>
          <a:noFill/>
        </p:spPr>
        <p:txBody>
          <a:bodyPr wrap="square" rtlCol="0">
            <a:spAutoFit/>
          </a:bodyPr>
          <a:lstStyle/>
          <a:p>
            <a:r>
              <a:rPr lang="en-US" sz="4400" b="1" dirty="0" smtClean="0">
                <a:solidFill>
                  <a:srgbClr val="7030A0"/>
                </a:solidFill>
              </a:rPr>
              <a:t>NF</a:t>
            </a:r>
            <a:endParaRPr lang="en-US" sz="4400" b="1" dirty="0">
              <a:solidFill>
                <a:srgbClr val="7030A0"/>
              </a:solidFill>
            </a:endParaRPr>
          </a:p>
        </p:txBody>
      </p:sp>
      <p:sp>
        <p:nvSpPr>
          <p:cNvPr id="8" name="TextBox 7"/>
          <p:cNvSpPr txBox="1"/>
          <p:nvPr/>
        </p:nvSpPr>
        <p:spPr>
          <a:xfrm>
            <a:off x="9337343" y="4983707"/>
            <a:ext cx="1569493" cy="769441"/>
          </a:xfrm>
          <a:prstGeom prst="rect">
            <a:avLst/>
          </a:prstGeom>
          <a:noFill/>
        </p:spPr>
        <p:txBody>
          <a:bodyPr wrap="square" rtlCol="0">
            <a:spAutoFit/>
          </a:bodyPr>
          <a:lstStyle/>
          <a:p>
            <a:r>
              <a:rPr lang="en-US" sz="4400" b="1" dirty="0" smtClean="0">
                <a:solidFill>
                  <a:srgbClr val="7030A0"/>
                </a:solidFill>
              </a:rPr>
              <a:t>NT</a:t>
            </a:r>
            <a:endParaRPr lang="en-US" sz="4400" b="1" dirty="0">
              <a:solidFill>
                <a:srgbClr val="7030A0"/>
              </a:solidFill>
            </a:endParaRPr>
          </a:p>
        </p:txBody>
      </p:sp>
    </p:spTree>
    <p:extLst>
      <p:ext uri="{BB962C8B-B14F-4D97-AF65-F5344CB8AC3E}">
        <p14:creationId xmlns:p14="http://schemas.microsoft.com/office/powerpoint/2010/main" val="212245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29" y="173979"/>
            <a:ext cx="10515600" cy="1325563"/>
          </a:xfrm>
        </p:spPr>
        <p:txBody>
          <a:bodyPr>
            <a:normAutofit/>
          </a:bodyPr>
          <a:lstStyle/>
          <a:p>
            <a:pPr lvl="0" algn="ctr"/>
            <a:r>
              <a:rPr lang="en-US" b="1" dirty="0">
                <a:cs typeface="B Titr" pitchFamily="2" charset="-78"/>
              </a:rPr>
              <a:t>Traditionalist</a:t>
            </a:r>
            <a:br>
              <a:rPr lang="en-US" b="1" dirty="0">
                <a:cs typeface="B Titr" pitchFamily="2" charset="-78"/>
              </a:rPr>
            </a:br>
            <a:r>
              <a:rPr lang="fa-IR" b="1" dirty="0" smtClean="0">
                <a:cs typeface="B Titr" pitchFamily="2" charset="-78"/>
              </a:rPr>
              <a:t>سنت گرا</a:t>
            </a:r>
            <a:endParaRPr lang="en-US" b="1" dirty="0">
              <a:cs typeface="B Titr" pitchFamily="2" charset="-78"/>
            </a:endParaRPr>
          </a:p>
        </p:txBody>
      </p:sp>
      <p:sp>
        <p:nvSpPr>
          <p:cNvPr id="3" name="Content Placeholder 2"/>
          <p:cNvSpPr>
            <a:spLocks noGrp="1"/>
          </p:cNvSpPr>
          <p:nvPr>
            <p:ph idx="1"/>
          </p:nvPr>
        </p:nvSpPr>
        <p:spPr>
          <a:xfrm>
            <a:off x="383583" y="1386507"/>
            <a:ext cx="10515600" cy="4351338"/>
          </a:xfrm>
        </p:spPr>
        <p:txBody>
          <a:bodyPr>
            <a:noAutofit/>
          </a:bodyPr>
          <a:lstStyle/>
          <a:p>
            <a:pPr algn="r" rtl="1"/>
            <a:r>
              <a:rPr lang="fa-IR" sz="3200" dirty="0" smtClean="0">
                <a:cs typeface="B Roya" pitchFamily="2" charset="-78"/>
              </a:rPr>
              <a:t>مسوولیت‌پذیرترین گروه</a:t>
            </a:r>
          </a:p>
          <a:p>
            <a:pPr algn="r" rtl="1"/>
            <a:r>
              <a:rPr lang="fa-IR" sz="3200" dirty="0" smtClean="0">
                <a:cs typeface="B Roya" pitchFamily="2" charset="-78"/>
              </a:rPr>
              <a:t>چهل درصد از جمعیت</a:t>
            </a:r>
          </a:p>
          <a:p>
            <a:pPr algn="r" rtl="1"/>
            <a:r>
              <a:rPr lang="fa-IR" sz="3200" dirty="0" smtClean="0">
                <a:cs typeface="B Roya" pitchFamily="2" charset="-78"/>
              </a:rPr>
              <a:t>ارزش برای ساختار و سلسله مراتب و سازماندهی (بیشترین تعداد مدیران)</a:t>
            </a:r>
          </a:p>
          <a:p>
            <a:pPr algn="r" rtl="1"/>
            <a:r>
              <a:rPr lang="fa-IR" sz="3200" dirty="0" smtClean="0">
                <a:cs typeface="B Roya" pitchFamily="2" charset="-78"/>
              </a:rPr>
              <a:t>قابل اعتماد</a:t>
            </a:r>
          </a:p>
          <a:p>
            <a:pPr algn="r" rtl="1"/>
            <a:r>
              <a:rPr lang="fa-IR" sz="3200" dirty="0" smtClean="0">
                <a:cs typeface="B Roya" pitchFamily="2" charset="-78"/>
              </a:rPr>
              <a:t>پایبندی به ارزش‌های خانوادگی</a:t>
            </a:r>
          </a:p>
          <a:p>
            <a:pPr algn="r" rtl="1"/>
            <a:r>
              <a:rPr lang="fa-IR" sz="3200" dirty="0" smtClean="0">
                <a:cs typeface="B Roya" pitchFamily="2" charset="-78"/>
              </a:rPr>
              <a:t>اعتماد به اقتدار</a:t>
            </a:r>
          </a:p>
          <a:p>
            <a:pPr algn="r" rtl="1"/>
            <a:r>
              <a:rPr lang="fa-IR" sz="3200" dirty="0" smtClean="0">
                <a:cs typeface="B Roya" pitchFamily="2" charset="-78"/>
              </a:rPr>
              <a:t>اهمیت به قواعد وقوانین و پیروی از آنها</a:t>
            </a:r>
          </a:p>
          <a:p>
            <a:pPr algn="r" rtl="1"/>
            <a:r>
              <a:rPr lang="fa-IR" sz="3200" dirty="0" smtClean="0">
                <a:cs typeface="B Roya" pitchFamily="2" charset="-78"/>
              </a:rPr>
              <a:t>محتاط، دقیق، عمل‌گرا، واقع‌بین و یادگیری از طریق تجربیات واقعی زندگی</a:t>
            </a:r>
            <a:endParaRPr lang="en-US" sz="3200" dirty="0">
              <a:cs typeface="B Roya" pitchFamily="2" charset="-78"/>
            </a:endParaRPr>
          </a:p>
        </p:txBody>
      </p:sp>
      <p:sp>
        <p:nvSpPr>
          <p:cNvPr id="4" name="Rounded Rectangle 3"/>
          <p:cNvSpPr/>
          <p:nvPr/>
        </p:nvSpPr>
        <p:spPr>
          <a:xfrm>
            <a:off x="556218" y="3124200"/>
            <a:ext cx="1991935" cy="187153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108000" b="-10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913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2082"/>
          </a:xfrm>
        </p:spPr>
        <p:txBody>
          <a:bodyPr>
            <a:normAutofit/>
          </a:bodyPr>
          <a:lstStyle/>
          <a:p>
            <a:pPr algn="ctr"/>
            <a:r>
              <a:rPr lang="fa-IR" sz="3600" b="1" dirty="0" smtClean="0">
                <a:cs typeface="B Titr" pitchFamily="2" charset="-78"/>
              </a:rPr>
              <a:t>چهار تیپ سنت‌گرا</a:t>
            </a:r>
            <a:endParaRPr lang="en-US" sz="3600" b="1" dirty="0">
              <a:cs typeface="B Titr" pitchFamily="2" charset="-78"/>
            </a:endParaRPr>
          </a:p>
        </p:txBody>
      </p:sp>
      <p:sp>
        <p:nvSpPr>
          <p:cNvPr id="3" name="Content Placeholder 2"/>
          <p:cNvSpPr>
            <a:spLocks noGrp="1"/>
          </p:cNvSpPr>
          <p:nvPr>
            <p:ph idx="1"/>
          </p:nvPr>
        </p:nvSpPr>
        <p:spPr/>
        <p:txBody>
          <a:bodyPr>
            <a:noAutofit/>
          </a:bodyPr>
          <a:lstStyle/>
          <a:p>
            <a:pPr algn="just" rtl="1">
              <a:lnSpc>
                <a:spcPct val="150000"/>
              </a:lnSpc>
            </a:pPr>
            <a:r>
              <a:rPr lang="fa-IR" sz="2800" b="1" dirty="0" smtClean="0">
                <a:solidFill>
                  <a:srgbClr val="FF0000"/>
                </a:solidFill>
                <a:cs typeface="B Roya" pitchFamily="2" charset="-78"/>
              </a:rPr>
              <a:t>ب ح م ق </a:t>
            </a:r>
            <a:r>
              <a:rPr lang="fa-IR" sz="2800" dirty="0" smtClean="0">
                <a:cs typeface="B Roya" pitchFamily="2" charset="-78"/>
              </a:rPr>
              <a:t>ها:عمل‌گرا، واقع‌بین و منطقی هستند و گرم و خوش‌صحبتند مهارت در سازماندهی</a:t>
            </a:r>
          </a:p>
          <a:p>
            <a:pPr algn="just" rtl="1">
              <a:lnSpc>
                <a:spcPct val="150000"/>
              </a:lnSpc>
            </a:pPr>
            <a:r>
              <a:rPr lang="fa-IR" sz="2800" b="1" dirty="0" smtClean="0">
                <a:solidFill>
                  <a:srgbClr val="FF0000"/>
                </a:solidFill>
                <a:cs typeface="B Roya" pitchFamily="2" charset="-78"/>
              </a:rPr>
              <a:t>د ح م ق </a:t>
            </a:r>
            <a:r>
              <a:rPr lang="fa-IR" sz="2800" dirty="0" smtClean="0">
                <a:cs typeface="B Roya" pitchFamily="2" charset="-78"/>
              </a:rPr>
              <a:t>ها: دقیق، حفظ نظام‌ها و رویه‌ها، تودار، قابل اعتماد و ثابت قدم</a:t>
            </a:r>
          </a:p>
          <a:p>
            <a:pPr algn="just" rtl="1">
              <a:lnSpc>
                <a:spcPct val="150000"/>
              </a:lnSpc>
            </a:pPr>
            <a:r>
              <a:rPr lang="fa-IR" sz="2800" b="1" dirty="0" smtClean="0">
                <a:solidFill>
                  <a:srgbClr val="FF0000"/>
                </a:solidFill>
                <a:cs typeface="B Roya" pitchFamily="2" charset="-78"/>
              </a:rPr>
              <a:t>ب ح ا ق </a:t>
            </a:r>
            <a:r>
              <a:rPr lang="fa-IR" sz="2800" dirty="0" smtClean="0">
                <a:cs typeface="B Roya" pitchFamily="2" charset="-78"/>
              </a:rPr>
              <a:t>ها: معاشرتی، اجتماعی و پرحرفند. حساس و دلسوز حامی دیگران</a:t>
            </a:r>
          </a:p>
          <a:p>
            <a:pPr algn="just" rtl="1">
              <a:lnSpc>
                <a:spcPct val="150000"/>
              </a:lnSpc>
            </a:pPr>
            <a:r>
              <a:rPr lang="fa-IR" sz="2800" b="1" dirty="0" smtClean="0">
                <a:solidFill>
                  <a:srgbClr val="FF0000"/>
                </a:solidFill>
                <a:cs typeface="B Roya" pitchFamily="2" charset="-78"/>
              </a:rPr>
              <a:t>د ح ا ق </a:t>
            </a:r>
            <a:r>
              <a:rPr lang="fa-IR" sz="2800" dirty="0" smtClean="0">
                <a:cs typeface="B Roya" pitchFamily="2" charset="-78"/>
              </a:rPr>
              <a:t>ها: آرام و مهربان و متفکرند. محتاط در مقابل تغییرات</a:t>
            </a:r>
            <a:endParaRPr lang="en-US" sz="2800" dirty="0">
              <a:cs typeface="B Roya" pitchFamily="2" charset="-78"/>
            </a:endParaRPr>
          </a:p>
        </p:txBody>
      </p:sp>
    </p:spTree>
    <p:extLst>
      <p:ext uri="{BB962C8B-B14F-4D97-AF65-F5344CB8AC3E}">
        <p14:creationId xmlns:p14="http://schemas.microsoft.com/office/powerpoint/2010/main" val="23425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327"/>
            <a:ext cx="10515600" cy="1325563"/>
          </a:xfrm>
        </p:spPr>
        <p:txBody>
          <a:bodyPr>
            <a:normAutofit/>
          </a:bodyPr>
          <a:lstStyle/>
          <a:p>
            <a:pPr lvl="0" algn="ctr"/>
            <a:r>
              <a:rPr lang="en-US" b="1" dirty="0" err="1" smtClean="0">
                <a:cs typeface="B Titr" pitchFamily="2" charset="-78"/>
              </a:rPr>
              <a:t>Experiencer</a:t>
            </a:r>
            <a:r>
              <a:rPr lang="fa-IR" b="1" dirty="0" smtClean="0">
                <a:cs typeface="B Titr" pitchFamily="2" charset="-78"/>
              </a:rPr>
              <a:t> تجربه‌گرا- </a:t>
            </a:r>
            <a:endParaRPr lang="en-US" b="1" dirty="0">
              <a:cs typeface="B Titr" pitchFamily="2" charset="-78"/>
            </a:endParaRPr>
          </a:p>
        </p:txBody>
      </p:sp>
      <p:sp>
        <p:nvSpPr>
          <p:cNvPr id="3" name="Content Placeholder 2"/>
          <p:cNvSpPr>
            <a:spLocks noGrp="1"/>
          </p:cNvSpPr>
          <p:nvPr>
            <p:ph idx="1"/>
          </p:nvPr>
        </p:nvSpPr>
        <p:spPr>
          <a:xfrm>
            <a:off x="590227" y="1092039"/>
            <a:ext cx="10515600" cy="4351338"/>
          </a:xfrm>
        </p:spPr>
        <p:txBody>
          <a:bodyPr>
            <a:noAutofit/>
          </a:bodyPr>
          <a:lstStyle/>
          <a:p>
            <a:pPr algn="r" rtl="1"/>
            <a:r>
              <a:rPr lang="fa-IR" dirty="0" smtClean="0">
                <a:cs typeface="B Roya" pitchFamily="2" charset="-78"/>
              </a:rPr>
              <a:t>روحیه آزادانه</a:t>
            </a:r>
          </a:p>
          <a:p>
            <a:pPr algn="r" rtl="1"/>
            <a:r>
              <a:rPr lang="fa-IR" dirty="0" smtClean="0">
                <a:cs typeface="B Roya" pitchFamily="2" charset="-78"/>
              </a:rPr>
              <a:t>سی درصد جمعیت</a:t>
            </a:r>
          </a:p>
          <a:p>
            <a:pPr algn="r" rtl="1"/>
            <a:r>
              <a:rPr lang="fa-IR" dirty="0" smtClean="0">
                <a:cs typeface="B Roya" pitchFamily="2" charset="-78"/>
              </a:rPr>
              <a:t>آزادی عمل در زندگی</a:t>
            </a:r>
          </a:p>
          <a:p>
            <a:pPr algn="r" rtl="1"/>
            <a:r>
              <a:rPr lang="fa-IR" dirty="0" smtClean="0">
                <a:cs typeface="B Roya" pitchFamily="2" charset="-78"/>
              </a:rPr>
              <a:t>کننده کارند نه برنامه ریز</a:t>
            </a:r>
          </a:p>
          <a:p>
            <a:pPr algn="r" rtl="1"/>
            <a:r>
              <a:rPr lang="fa-IR" dirty="0" smtClean="0">
                <a:cs typeface="B Roya" pitchFamily="2" charset="-78"/>
              </a:rPr>
              <a:t>تجربه‌گراها بازیگوش و شیفته تفریح و خوش گذرانی </a:t>
            </a:r>
          </a:p>
          <a:p>
            <a:pPr algn="r" rtl="1"/>
            <a:r>
              <a:rPr lang="fa-IR" dirty="0" smtClean="0">
                <a:cs typeface="B Roya" pitchFamily="2" charset="-78"/>
              </a:rPr>
              <a:t>لذت بردن از حال و عدم توجه به آینده</a:t>
            </a:r>
          </a:p>
          <a:p>
            <a:pPr algn="r" rtl="1"/>
            <a:r>
              <a:rPr lang="fa-IR" dirty="0" smtClean="0">
                <a:cs typeface="B Roya" pitchFamily="2" charset="-78"/>
              </a:rPr>
              <a:t>عمل گرا هستند و مسائل را در کوتاه مدت حل می کنند</a:t>
            </a:r>
          </a:p>
          <a:p>
            <a:pPr algn="r" rtl="1"/>
            <a:r>
              <a:rPr lang="fa-IR" dirty="0" smtClean="0">
                <a:cs typeface="B Roya" pitchFamily="2" charset="-78"/>
              </a:rPr>
              <a:t>انعطاف پذیرند و تمایلی به سلسله مراتب ندارند و قوانین و مقرارات بی طاقتشان میکند.</a:t>
            </a:r>
          </a:p>
          <a:p>
            <a:pPr algn="r" rtl="1"/>
            <a:r>
              <a:rPr lang="fa-IR" dirty="0" smtClean="0">
                <a:cs typeface="B Roya" pitchFamily="2" charset="-78"/>
              </a:rPr>
              <a:t>نگرش آسان گیردارند و دچار تنش روحی نمی شوند و عجله ندارند</a:t>
            </a:r>
          </a:p>
          <a:p>
            <a:pPr algn="r" rtl="1"/>
            <a:r>
              <a:rPr lang="fa-IR" dirty="0" smtClean="0">
                <a:cs typeface="B Roya" pitchFamily="2" charset="-78"/>
              </a:rPr>
              <a:t>راحت و غیررسمی هستند</a:t>
            </a:r>
          </a:p>
          <a:p>
            <a:endParaRPr lang="en-US" dirty="0">
              <a:cs typeface="B Roya" pitchFamily="2" charset="-78"/>
            </a:endParaRPr>
          </a:p>
        </p:txBody>
      </p:sp>
      <p:sp>
        <p:nvSpPr>
          <p:cNvPr id="4" name="Rounded Rectangle 3"/>
          <p:cNvSpPr/>
          <p:nvPr/>
        </p:nvSpPr>
        <p:spPr>
          <a:xfrm>
            <a:off x="712922" y="1774556"/>
            <a:ext cx="2032000" cy="171913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93000" b="-9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9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cs typeface="B Titr" pitchFamily="2" charset="-78"/>
              </a:rPr>
              <a:t>Experiencer</a:t>
            </a:r>
            <a:br>
              <a:rPr lang="en-US" b="1" dirty="0">
                <a:cs typeface="B Titr" pitchFamily="2" charset="-78"/>
              </a:rPr>
            </a:br>
            <a:r>
              <a:rPr lang="fa-IR" b="1" dirty="0">
                <a:cs typeface="B Titr" pitchFamily="2" charset="-78"/>
              </a:rPr>
              <a:t>تجربه گرا</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3200" b="1" dirty="0" smtClean="0">
                <a:cs typeface="B Roya" pitchFamily="2" charset="-78"/>
              </a:rPr>
              <a:t>تجربه گراها از آنجا که تفریح و سرگرمی را به مکالمه و گفتگو ترجیح می دهند،تصور بیشتر آنها از اوقات خوش ،نه نشستن دور هم و حرف زدن درباره معنای زندگی،بلکه بیرون رفتن و لذت بردن از آن است.</a:t>
            </a:r>
          </a:p>
          <a:p>
            <a:pPr algn="just" rtl="1">
              <a:lnSpc>
                <a:spcPct val="150000"/>
              </a:lnSpc>
            </a:pPr>
            <a:r>
              <a:rPr lang="fa-IR" sz="3200" b="1" dirty="0" smtClean="0">
                <a:cs typeface="B Roya" pitchFamily="2" charset="-78"/>
              </a:rPr>
              <a:t>در میان چهار گروه بیشترین توجه را به بدن خود دارند و نسبت به آن هوشیارند و کارهای جسمی را سریع تر از دیگران انجام می دهند.</a:t>
            </a:r>
            <a:endParaRPr lang="en-US" sz="3200" b="1" dirty="0">
              <a:cs typeface="B Roya" pitchFamily="2" charset="-78"/>
            </a:endParaRPr>
          </a:p>
        </p:txBody>
      </p:sp>
    </p:spTree>
    <p:extLst>
      <p:ext uri="{BB962C8B-B14F-4D97-AF65-F5344CB8AC3E}">
        <p14:creationId xmlns:p14="http://schemas.microsoft.com/office/powerpoint/2010/main" val="3266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چهار تیپ تجربه‌گرا</a:t>
            </a:r>
            <a:endParaRPr lang="en-US" sz="3600" b="1"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b="1" dirty="0" smtClean="0">
                <a:solidFill>
                  <a:srgbClr val="FF0000"/>
                </a:solidFill>
                <a:cs typeface="B Roya" pitchFamily="2" charset="-78"/>
              </a:rPr>
              <a:t>ب ح م ر </a:t>
            </a:r>
            <a:r>
              <a:rPr lang="fa-IR" dirty="0" smtClean="0">
                <a:cs typeface="B Roya" pitchFamily="2" charset="-78"/>
              </a:rPr>
              <a:t>ها:فعال،تابع امیال آنی و بازیگوشند.معاشرتی،پرحرف،واقع گرا و تیزبین و عمل گراو انعطاف پذیر</a:t>
            </a:r>
          </a:p>
          <a:p>
            <a:pPr algn="r" rtl="1"/>
            <a:r>
              <a:rPr lang="fa-IR" b="1" dirty="0" smtClean="0">
                <a:solidFill>
                  <a:srgbClr val="FF0000"/>
                </a:solidFill>
                <a:cs typeface="B Roya" pitchFamily="2" charset="-78"/>
              </a:rPr>
              <a:t>د ح م ر </a:t>
            </a:r>
            <a:r>
              <a:rPr lang="fa-IR" dirty="0" smtClean="0">
                <a:cs typeface="B Roya" pitchFamily="2" charset="-78"/>
              </a:rPr>
              <a:t>ها:مستقل،کنجکاوومنطقی هستند.مهارت در استفاده از ابزارها</a:t>
            </a:r>
          </a:p>
          <a:p>
            <a:pPr algn="just" rtl="1"/>
            <a:r>
              <a:rPr lang="fa-IR" b="1" dirty="0" smtClean="0">
                <a:solidFill>
                  <a:srgbClr val="FF0000"/>
                </a:solidFill>
                <a:cs typeface="B Roya" pitchFamily="2" charset="-78"/>
              </a:rPr>
              <a:t>ب ح ا ر </a:t>
            </a:r>
            <a:r>
              <a:rPr lang="fa-IR" dirty="0" smtClean="0">
                <a:cs typeface="B Roya" pitchFamily="2" charset="-78"/>
              </a:rPr>
              <a:t>ها:با محبت و گشاده رو،فعال و مشتاق،واقع بین و عملگرا،با محبت و خود انگیخته و آسان گیر</a:t>
            </a:r>
          </a:p>
          <a:p>
            <a:pPr algn="just" rtl="1"/>
            <a:r>
              <a:rPr lang="fa-IR" b="1" dirty="0" smtClean="0">
                <a:solidFill>
                  <a:srgbClr val="FF0000"/>
                </a:solidFill>
                <a:cs typeface="B Roya" pitchFamily="2" charset="-78"/>
              </a:rPr>
              <a:t>د ح ا ر </a:t>
            </a:r>
            <a:r>
              <a:rPr lang="fa-IR" dirty="0" smtClean="0">
                <a:cs typeface="B Roya" pitchFamily="2" charset="-78"/>
              </a:rPr>
              <a:t>ها:آرام و متواضع و دلسوزند. از خود گذشته و وفادار و آماده کمک و عمل گرا و تیز بین</a:t>
            </a:r>
          </a:p>
          <a:p>
            <a:pPr algn="just"/>
            <a:endParaRPr lang="en-US" dirty="0">
              <a:cs typeface="B Roya" pitchFamily="2" charset="-78"/>
            </a:endParaRPr>
          </a:p>
        </p:txBody>
      </p:sp>
    </p:spTree>
    <p:extLst>
      <p:ext uri="{BB962C8B-B14F-4D97-AF65-F5344CB8AC3E}">
        <p14:creationId xmlns:p14="http://schemas.microsoft.com/office/powerpoint/2010/main" val="85370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ts val="600"/>
              </a:spcBef>
              <a:buClr>
                <a:schemeClr val="tx2"/>
              </a:buClr>
              <a:buSzPct val="73000"/>
              <a:buFont typeface="Wingdings 2" pitchFamily="18" charset="2"/>
              <a:buChar char=""/>
              <a:defRPr sz="2600">
                <a:solidFill>
                  <a:schemeClr val="tx1"/>
                </a:solidFill>
                <a:latin typeface="Calibri" pitchFamily="34" charset="0"/>
                <a:cs typeface="B Mitra" pitchFamily="2" charset="-78"/>
              </a:defRPr>
            </a:lvl1pPr>
            <a:lvl2pPr marL="742950" indent="-285750" algn="l" eaLnBrk="0" hangingPunct="0">
              <a:spcBef>
                <a:spcPts val="500"/>
              </a:spcBef>
              <a:buClr>
                <a:srgbClr val="F9B639"/>
              </a:buClr>
              <a:buSzPct val="80000"/>
              <a:buFont typeface="Wingdings 2" pitchFamily="18" charset="2"/>
              <a:buChar char=""/>
              <a:defRPr sz="2300">
                <a:solidFill>
                  <a:srgbClr val="6C6C6C"/>
                </a:solidFill>
                <a:latin typeface="Calibri" pitchFamily="34" charset="0"/>
                <a:cs typeface="B Mitra" pitchFamily="2" charset="-78"/>
              </a:defRPr>
            </a:lvl2pPr>
            <a:lvl3pPr marL="1143000" indent="-228600" algn="l" eaLnBrk="0" hangingPunct="0">
              <a:spcBef>
                <a:spcPts val="400"/>
              </a:spcBef>
              <a:buClr>
                <a:srgbClr val="F9B639"/>
              </a:buClr>
              <a:buSzPct val="60000"/>
              <a:buFont typeface="Wingdings" pitchFamily="2" charset="2"/>
              <a:buChar char=""/>
              <a:defRPr sz="2000">
                <a:solidFill>
                  <a:schemeClr val="tx1"/>
                </a:solidFill>
                <a:latin typeface="Calibri" pitchFamily="34" charset="0"/>
                <a:cs typeface="B Mitra" pitchFamily="2" charset="-78"/>
              </a:defRPr>
            </a:lvl3pPr>
            <a:lvl4pPr marL="1600200" indent="-228600" algn="l" eaLnBrk="0" hangingPunct="0">
              <a:spcBef>
                <a:spcPct val="20000"/>
              </a:spcBef>
              <a:buClr>
                <a:srgbClr val="F9B639"/>
              </a:buClr>
              <a:buSzPct val="80000"/>
              <a:buFont typeface="Wingdings 2" pitchFamily="18" charset="2"/>
              <a:buChar char=""/>
              <a:defRPr sz="2000">
                <a:solidFill>
                  <a:srgbClr val="6C6C6C"/>
                </a:solidFill>
                <a:latin typeface="Calibri" pitchFamily="34" charset="0"/>
                <a:cs typeface="B Mitra" pitchFamily="2" charset="-78"/>
              </a:defRPr>
            </a:lvl4pPr>
            <a:lvl5pPr marL="2057400" indent="-228600" algn="l" eaLnBrk="0" hangingPunct="0">
              <a:spcBef>
                <a:spcPts val="400"/>
              </a:spcBef>
              <a:buClr>
                <a:srgbClr val="F9B639"/>
              </a:buClr>
              <a:buSzPct val="70000"/>
              <a:buFont typeface="Wingdings" pitchFamily="2" charset="2"/>
              <a:buChar char=""/>
              <a:defRPr sz="2000">
                <a:solidFill>
                  <a:schemeClr val="tx1"/>
                </a:solidFill>
                <a:latin typeface="Calibri" pitchFamily="34" charset="0"/>
                <a:cs typeface="B Mitra" pitchFamily="2" charset="-78"/>
              </a:defRPr>
            </a:lvl5pPr>
            <a:lvl6pPr marL="25146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6pPr>
            <a:lvl7pPr marL="29718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7pPr>
            <a:lvl8pPr marL="34290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8pPr>
            <a:lvl9pPr marL="3886200" indent="-228600" eaLnBrk="0" fontAlgn="base" hangingPunct="0">
              <a:spcBef>
                <a:spcPts val="400"/>
              </a:spcBef>
              <a:spcAft>
                <a:spcPct val="0"/>
              </a:spcAft>
              <a:buClr>
                <a:srgbClr val="F9B639"/>
              </a:buClr>
              <a:buSzPct val="70000"/>
              <a:buFont typeface="Wingdings" pitchFamily="2" charset="2"/>
              <a:buChar char=""/>
              <a:defRPr sz="2000">
                <a:solidFill>
                  <a:schemeClr val="tx1"/>
                </a:solidFill>
                <a:latin typeface="Calibri" pitchFamily="34" charset="0"/>
                <a:cs typeface="B Mitra" pitchFamily="2" charset="-78"/>
              </a:defRPr>
            </a:lvl9pPr>
          </a:lstStyle>
          <a:p>
            <a:pPr algn="r" eaLnBrk="1" hangingPunct="1">
              <a:spcBef>
                <a:spcPct val="0"/>
              </a:spcBef>
              <a:buClrTx/>
              <a:buSzTx/>
              <a:buFontTx/>
              <a:buNone/>
            </a:pPr>
            <a:r>
              <a:rPr lang="en-US" altLang="en-US" sz="1100" smtClean="0">
                <a:solidFill>
                  <a:schemeClr val="tx2"/>
                </a:solidFill>
                <a:latin typeface="Arial" pitchFamily="34" charset="0"/>
                <a:cs typeface="Arial" pitchFamily="34" charset="0"/>
              </a:rPr>
              <a:t> </a:t>
            </a:r>
            <a:r>
              <a:rPr lang="fa-IR" altLang="en-US" sz="1100" smtClean="0">
                <a:solidFill>
                  <a:schemeClr val="tx2"/>
                </a:solidFill>
                <a:latin typeface="Arial" pitchFamily="34" charset="0"/>
                <a:cs typeface="Arial" pitchFamily="34" charset="0"/>
              </a:rPr>
              <a:t> از 91</a:t>
            </a:r>
            <a:fld id="{B1A50F20-48EE-4195-9FEA-45719A951600}" type="slidenum">
              <a:rPr lang="en-US" altLang="en-US" sz="1600" smtClean="0">
                <a:solidFill>
                  <a:schemeClr val="tx2"/>
                </a:solidFill>
                <a:latin typeface="Arial" pitchFamily="34" charset="0"/>
                <a:cs typeface="Arial" pitchFamily="34" charset="0"/>
              </a:rPr>
              <a:pPr algn="r" eaLnBrk="1" hangingPunct="1">
                <a:spcBef>
                  <a:spcPct val="0"/>
                </a:spcBef>
                <a:buClrTx/>
                <a:buSzTx/>
                <a:buFontTx/>
                <a:buNone/>
              </a:pPr>
              <a:t>4</a:t>
            </a:fld>
            <a:endParaRPr lang="en-US" altLang="en-US" sz="1600" smtClean="0">
              <a:solidFill>
                <a:schemeClr val="tx2"/>
              </a:solidFill>
              <a:latin typeface="Arial" pitchFamily="34" charset="0"/>
              <a:cs typeface="Arial" pitchFamily="34" charset="0"/>
            </a:endParaRPr>
          </a:p>
        </p:txBody>
      </p:sp>
      <p:pic>
        <p:nvPicPr>
          <p:cNvPr id="8195" name="Picture 4" descr="BSC presentati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7172" name="Rectangle 2"/>
          <p:cNvSpPr txBox="1">
            <a:spLocks noChangeArrowheads="1"/>
          </p:cNvSpPr>
          <p:nvPr/>
        </p:nvSpPr>
        <p:spPr bwMode="auto">
          <a:xfrm>
            <a:off x="814917" y="333376"/>
            <a:ext cx="1094528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rtl="1">
              <a:lnSpc>
                <a:spcPct val="140000"/>
              </a:lnSpc>
              <a:spcBef>
                <a:spcPts val="600"/>
              </a:spcBef>
              <a:buClr>
                <a:schemeClr val="tx2"/>
              </a:buClr>
              <a:buSzPct val="73000"/>
              <a:buFont typeface="Wingdings 2" pitchFamily="18" charset="2"/>
              <a:buChar char=""/>
              <a:defRPr/>
            </a:pPr>
            <a:r>
              <a:rPr lang="fa-IR" altLang="en-US" sz="3600" b="1" dirty="0" smtClean="0">
                <a:solidFill>
                  <a:srgbClr val="008000"/>
                </a:solidFill>
                <a:latin typeface="BernhardFashion BT"/>
                <a:cs typeface="+mj-cs"/>
              </a:rPr>
              <a:t>آيا كار بدون نقص كاركنان مي‌تواند تضميني براي موفقيت سازمان باشد؟</a:t>
            </a:r>
            <a:endParaRPr lang="en-US" altLang="en-US" sz="3600" b="1" dirty="0" smtClean="0">
              <a:solidFill>
                <a:srgbClr val="008000"/>
              </a:solidFill>
              <a:latin typeface="BernhardFashion BT"/>
              <a:cs typeface="+mj-cs"/>
            </a:endParaRPr>
          </a:p>
        </p:txBody>
      </p:sp>
    </p:spTree>
    <p:extLst>
      <p:ext uri="{BB962C8B-B14F-4D97-AF65-F5344CB8AC3E}">
        <p14:creationId xmlns:p14="http://schemas.microsoft.com/office/powerpoint/2010/main" val="2634120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1219200"/>
            <a:ext cx="9366325" cy="1143000"/>
          </a:xfrm>
        </p:spPr>
        <p:txBody>
          <a:bodyPr>
            <a:normAutofit fontScale="90000"/>
          </a:bodyPr>
          <a:lstStyle/>
          <a:p>
            <a:pPr lvl="0" algn="ctr"/>
            <a:r>
              <a:rPr lang="en-US" b="1" dirty="0">
                <a:cs typeface="B Titr" pitchFamily="2" charset="-78"/>
              </a:rPr>
              <a:t>Conceptualizer</a:t>
            </a:r>
            <a:r>
              <a:rPr lang="fa-IR" b="1" dirty="0">
                <a:cs typeface="B Titr" pitchFamily="2" charset="-78"/>
              </a:rPr>
              <a:t> </a:t>
            </a:r>
            <a:r>
              <a:rPr lang="fa-IR" b="1" dirty="0" smtClean="0">
                <a:cs typeface="B Titr" pitchFamily="2" charset="-78"/>
              </a:rPr>
              <a:t/>
            </a:r>
            <a:br>
              <a:rPr lang="fa-IR" b="1" dirty="0" smtClean="0">
                <a:cs typeface="B Titr" pitchFamily="2" charset="-78"/>
              </a:rPr>
            </a:br>
            <a:r>
              <a:rPr lang="fa-IR" b="1" dirty="0" smtClean="0">
                <a:cs typeface="B Titr" pitchFamily="2" charset="-78"/>
              </a:rPr>
              <a:t>مفهوم پرداز </a:t>
            </a:r>
            <a:r>
              <a:rPr lang="en-US" b="1" dirty="0">
                <a:cs typeface="B Titr" pitchFamily="2" charset="-78"/>
              </a:rPr>
              <a:t/>
            </a:r>
            <a:br>
              <a:rPr lang="en-US" b="1" dirty="0">
                <a:cs typeface="B Titr" pitchFamily="2" charset="-78"/>
              </a:rPr>
            </a:br>
            <a:endParaRPr lang="en-US" b="1" dirty="0">
              <a:cs typeface="B Titr"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Roya" pitchFamily="2" charset="-78"/>
              </a:rPr>
              <a:t>توجه به تصویر عمومی</a:t>
            </a:r>
          </a:p>
          <a:p>
            <a:r>
              <a:rPr lang="fa-IR" dirty="0" smtClean="0">
                <a:cs typeface="B Roya" pitchFamily="2" charset="-78"/>
              </a:rPr>
              <a:t>توجه به آینده</a:t>
            </a:r>
          </a:p>
          <a:p>
            <a:r>
              <a:rPr lang="fa-IR" dirty="0" smtClean="0">
                <a:cs typeface="B Roya" pitchFamily="2" charset="-78"/>
              </a:rPr>
              <a:t>مسقل‌ترین گروه</a:t>
            </a:r>
          </a:p>
          <a:p>
            <a:r>
              <a:rPr lang="fa-IR" dirty="0" smtClean="0">
                <a:cs typeface="B Roya" pitchFamily="2" charset="-78"/>
              </a:rPr>
              <a:t>پانزده درصد</a:t>
            </a:r>
          </a:p>
          <a:p>
            <a:r>
              <a:rPr lang="fa-IR" dirty="0" smtClean="0">
                <a:cs typeface="B Roya" pitchFamily="2" charset="-78"/>
              </a:rPr>
              <a:t>توانایی و تمایل به بی نظیر بودن در هر کاری</a:t>
            </a:r>
          </a:p>
          <a:p>
            <a:r>
              <a:rPr lang="fa-IR" dirty="0" smtClean="0">
                <a:cs typeface="B Roya" pitchFamily="2" charset="-78"/>
              </a:rPr>
              <a:t>تعیین استانداردهای بالا برای خود و دیگران(کمال گرا)</a:t>
            </a:r>
          </a:p>
          <a:p>
            <a:r>
              <a:rPr lang="fa-IR" dirty="0" smtClean="0">
                <a:cs typeface="B Roya" pitchFamily="2" charset="-78"/>
              </a:rPr>
              <a:t>در جستجوی دانش</a:t>
            </a:r>
          </a:p>
          <a:p>
            <a:r>
              <a:rPr lang="fa-IR" dirty="0" smtClean="0">
                <a:cs typeface="B Roya" pitchFamily="2" charset="-78"/>
              </a:rPr>
              <a:t>در جهان اندیشه های انتزاعی و مفاهیم نظری</a:t>
            </a:r>
          </a:p>
          <a:p>
            <a:r>
              <a:rPr lang="fa-IR" dirty="0" smtClean="0">
                <a:cs typeface="B Roya" pitchFamily="2" charset="-78"/>
              </a:rPr>
              <a:t>متفکرانی نو آور و شیوه ابتکاری</a:t>
            </a:r>
          </a:p>
        </p:txBody>
      </p:sp>
      <p:sp>
        <p:nvSpPr>
          <p:cNvPr id="4" name="Rounded Rectangle 3"/>
          <p:cNvSpPr/>
          <p:nvPr/>
        </p:nvSpPr>
        <p:spPr>
          <a:xfrm>
            <a:off x="9179694" y="3235271"/>
            <a:ext cx="2315209" cy="194773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108000" b="-10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2776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cs typeface="B Titr" pitchFamily="2" charset="-78"/>
              </a:rPr>
              <a:t>Conceptualizer</a:t>
            </a:r>
            <a:r>
              <a:rPr lang="fa-IR" b="1" dirty="0">
                <a:cs typeface="B Titr" pitchFamily="2" charset="-78"/>
              </a:rPr>
              <a:t> </a:t>
            </a:r>
            <a:br>
              <a:rPr lang="fa-IR" b="1" dirty="0">
                <a:cs typeface="B Titr" pitchFamily="2" charset="-78"/>
              </a:rPr>
            </a:br>
            <a:r>
              <a:rPr lang="fa-IR" b="1" dirty="0" smtClean="0">
                <a:cs typeface="B Titr" pitchFamily="2" charset="-78"/>
              </a:rPr>
              <a:t>مفهوم پرداز </a:t>
            </a:r>
            <a:r>
              <a:rPr lang="en-US" b="1" dirty="0">
                <a:cs typeface="B Titr" pitchFamily="2" charset="-78"/>
              </a:rPr>
              <a:t/>
            </a:r>
            <a:br>
              <a:rPr lang="en-US" b="1" dirty="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Roya" pitchFamily="2" charset="-78"/>
              </a:rPr>
              <a:t>استفاده از کلمات پیچیده</a:t>
            </a:r>
          </a:p>
          <a:p>
            <a:pPr algn="r" rtl="1"/>
            <a:r>
              <a:rPr lang="fa-IR" dirty="0">
                <a:cs typeface="B Roya" pitchFamily="2" charset="-78"/>
              </a:rPr>
              <a:t>تفکر استراتژیک و نگاه بی طرف</a:t>
            </a:r>
          </a:p>
          <a:p>
            <a:pPr algn="r" rtl="1"/>
            <a:r>
              <a:rPr lang="fa-IR" dirty="0">
                <a:cs typeface="B Roya" pitchFamily="2" charset="-78"/>
              </a:rPr>
              <a:t>از مسائل پیچیده لذت می برند</a:t>
            </a:r>
          </a:p>
          <a:p>
            <a:pPr algn="r" rtl="1"/>
            <a:r>
              <a:rPr lang="fa-IR" dirty="0">
                <a:cs typeface="B Roya" pitchFamily="2" charset="-78"/>
              </a:rPr>
              <a:t>بیش از گروهای دیگر قدرت را می فهمند و مهارت زیادی در کسب و اعمال قدرت دارند</a:t>
            </a:r>
            <a:endParaRPr lang="en-US" dirty="0">
              <a:cs typeface="B Roya" pitchFamily="2" charset="-78"/>
            </a:endParaRPr>
          </a:p>
          <a:p>
            <a:endParaRPr lang="fa-IR" dirty="0" smtClean="0">
              <a:cs typeface="B Roya" pitchFamily="2" charset="-78"/>
            </a:endParaRPr>
          </a:p>
          <a:p>
            <a:endParaRPr lang="en-US" dirty="0">
              <a:cs typeface="B Roya" pitchFamily="2" charset="-78"/>
            </a:endParaRPr>
          </a:p>
        </p:txBody>
      </p:sp>
    </p:spTree>
    <p:extLst>
      <p:ext uri="{BB962C8B-B14F-4D97-AF65-F5344CB8AC3E}">
        <p14:creationId xmlns:p14="http://schemas.microsoft.com/office/powerpoint/2010/main" val="3211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چهار تیپ مفهوم پرداز</a:t>
            </a:r>
            <a:endParaRPr lang="en-US" sz="3600" b="1" dirty="0">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b="1" dirty="0" smtClean="0">
                <a:solidFill>
                  <a:srgbClr val="FF0000"/>
                </a:solidFill>
                <a:cs typeface="B Roya" pitchFamily="2" charset="-78"/>
              </a:rPr>
              <a:t>ب ش م ق </a:t>
            </a:r>
            <a:r>
              <a:rPr lang="fa-IR" dirty="0" smtClean="0">
                <a:cs typeface="B Roya" pitchFamily="2" charset="-78"/>
              </a:rPr>
              <a:t>ها:رهبران مادر زادند،استراتژیک و منظم و محکم و متهد</a:t>
            </a:r>
          </a:p>
          <a:p>
            <a:pPr algn="just" rtl="1">
              <a:lnSpc>
                <a:spcPct val="150000"/>
              </a:lnSpc>
            </a:pPr>
            <a:r>
              <a:rPr lang="fa-IR" b="1" dirty="0" smtClean="0">
                <a:solidFill>
                  <a:srgbClr val="FF0000"/>
                </a:solidFill>
                <a:cs typeface="B Roya" pitchFamily="2" charset="-78"/>
              </a:rPr>
              <a:t>د ش م ق </a:t>
            </a:r>
            <a:r>
              <a:rPr lang="fa-IR" dirty="0" smtClean="0">
                <a:cs typeface="B Roya" pitchFamily="2" charset="-78"/>
              </a:rPr>
              <a:t>ها:استراتژیک خلاق،ژرف بین و پیچیده و کمال گرایان بشدت مستقل و با اراده </a:t>
            </a:r>
          </a:p>
          <a:p>
            <a:pPr algn="just" rtl="1">
              <a:lnSpc>
                <a:spcPct val="150000"/>
              </a:lnSpc>
            </a:pPr>
            <a:r>
              <a:rPr lang="fa-IR" b="1" dirty="0" smtClean="0">
                <a:solidFill>
                  <a:srgbClr val="FF0000"/>
                </a:solidFill>
                <a:cs typeface="B Roya" pitchFamily="2" charset="-78"/>
              </a:rPr>
              <a:t>ب ش م ر </a:t>
            </a:r>
            <a:r>
              <a:rPr lang="fa-IR" dirty="0" smtClean="0">
                <a:cs typeface="B Roya" pitchFamily="2" charset="-78"/>
              </a:rPr>
              <a:t>ها:پر شور ترغیب کننده و پر جذبه و کار آفرین و سیاستمداری مادر زاد</a:t>
            </a:r>
          </a:p>
          <a:p>
            <a:pPr algn="just" rtl="1">
              <a:lnSpc>
                <a:spcPct val="150000"/>
              </a:lnSpc>
            </a:pPr>
            <a:r>
              <a:rPr lang="fa-IR" b="1" dirty="0" smtClean="0">
                <a:solidFill>
                  <a:srgbClr val="FF0000"/>
                </a:solidFill>
                <a:cs typeface="B Roya" pitchFamily="2" charset="-78"/>
              </a:rPr>
              <a:t>د ش م ر </a:t>
            </a:r>
            <a:r>
              <a:rPr lang="fa-IR" dirty="0" smtClean="0">
                <a:cs typeface="B Roya" pitchFamily="2" charset="-78"/>
              </a:rPr>
              <a:t>ها:آدمهایی بسیار پیچیده،مستقل و خلاق و شیفته انتزاعی ترین و پیچیده‌ترین چالش‌ها</a:t>
            </a:r>
          </a:p>
          <a:p>
            <a:pPr algn="just" rtl="1">
              <a:lnSpc>
                <a:spcPct val="150000"/>
              </a:lnSpc>
            </a:pPr>
            <a:endParaRPr lang="en-US" dirty="0">
              <a:cs typeface="B Roya" pitchFamily="2" charset="-78"/>
            </a:endParaRPr>
          </a:p>
        </p:txBody>
      </p:sp>
    </p:spTree>
    <p:extLst>
      <p:ext uri="{BB962C8B-B14F-4D97-AF65-F5344CB8AC3E}">
        <p14:creationId xmlns:p14="http://schemas.microsoft.com/office/powerpoint/2010/main" val="336693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b="1" dirty="0" smtClean="0">
                <a:cs typeface="B Titr" pitchFamily="2" charset="-78"/>
              </a:rPr>
              <a:t>Idealists</a:t>
            </a:r>
            <a:r>
              <a:rPr lang="fa-IR" dirty="0" smtClean="0">
                <a:cs typeface="B Titr" pitchFamily="2" charset="-78"/>
              </a:rPr>
              <a:t/>
            </a:r>
            <a:br>
              <a:rPr lang="fa-IR" dirty="0" smtClean="0">
                <a:cs typeface="B Titr" pitchFamily="2" charset="-78"/>
              </a:rPr>
            </a:br>
            <a:r>
              <a:rPr lang="fa-IR" dirty="0" smtClean="0">
                <a:cs typeface="B Titr" pitchFamily="2" charset="-78"/>
              </a:rPr>
              <a:t>آرمان‌گراها</a:t>
            </a:r>
            <a:r>
              <a:rPr lang="en-US" dirty="0">
                <a:cs typeface="B Titr" pitchFamily="2" charset="-78"/>
              </a:rPr>
              <a:t/>
            </a:r>
            <a:br>
              <a:rPr lang="en-US" dirty="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normAutofit lnSpcReduction="10000"/>
          </a:bodyPr>
          <a:lstStyle/>
          <a:p>
            <a:pPr algn="just"/>
            <a:r>
              <a:rPr lang="fa-IR" dirty="0" smtClean="0">
                <a:cs typeface="B Roya" pitchFamily="2" charset="-78"/>
              </a:rPr>
              <a:t>تصمیم گیری بر اساس ارزشهای خود</a:t>
            </a:r>
          </a:p>
          <a:p>
            <a:pPr algn="just"/>
            <a:r>
              <a:rPr lang="fa-IR" dirty="0" smtClean="0">
                <a:cs typeface="B Roya" pitchFamily="2" charset="-78"/>
              </a:rPr>
              <a:t>پانزده درصد از جمعیت</a:t>
            </a:r>
          </a:p>
          <a:p>
            <a:pPr algn="just"/>
            <a:r>
              <a:rPr lang="fa-IR" dirty="0" smtClean="0">
                <a:cs typeface="B Roya" pitchFamily="2" charset="-78"/>
              </a:rPr>
              <a:t>زندگی نوعی سفر خودشناسی است،جستجوی ابدی و بی پایان معنا</a:t>
            </a:r>
          </a:p>
          <a:p>
            <a:pPr algn="just"/>
            <a:r>
              <a:rPr lang="fa-IR" dirty="0" smtClean="0">
                <a:cs typeface="B Roya" pitchFamily="2" charset="-78"/>
              </a:rPr>
              <a:t>شرافت شخصی و صداقت داشتن نسبت به باورهای خود،نه امری اختیاری بلکه جزو هدف‌های ارزشمند زندگی است</a:t>
            </a:r>
          </a:p>
          <a:p>
            <a:pPr algn="just"/>
            <a:r>
              <a:rPr lang="fa-IR" dirty="0" smtClean="0">
                <a:cs typeface="B Roya" pitchFamily="2" charset="-78"/>
              </a:rPr>
              <a:t>نسبت به احساسات دیگران به شدت حساسند</a:t>
            </a:r>
          </a:p>
          <a:p>
            <a:pPr algn="just"/>
            <a:r>
              <a:rPr lang="fa-IR" dirty="0" smtClean="0">
                <a:cs typeface="B Roya" pitchFamily="2" charset="-78"/>
              </a:rPr>
              <a:t>استعداد و جاذبه زیادی در برقراری ارتباط دارد</a:t>
            </a:r>
          </a:p>
          <a:p>
            <a:pPr algn="just"/>
            <a:r>
              <a:rPr lang="fa-IR" dirty="0" smtClean="0">
                <a:cs typeface="B Roya" pitchFamily="2" charset="-78"/>
              </a:rPr>
              <a:t>طرفدار گفتگوهای بی ریا و صادقانه هستند</a:t>
            </a:r>
          </a:p>
          <a:p>
            <a:pPr algn="just"/>
            <a:r>
              <a:rPr lang="fa-IR" dirty="0" smtClean="0">
                <a:cs typeface="B Roya" pitchFamily="2" charset="-78"/>
              </a:rPr>
              <a:t>وقتی گفتگو درباره امور شخصی باشد،بیشتر درگیر می شوند</a:t>
            </a:r>
          </a:p>
          <a:p>
            <a:pPr algn="just"/>
            <a:endParaRPr lang="en-US" dirty="0">
              <a:cs typeface="B Roya" pitchFamily="2" charset="-78"/>
            </a:endParaRPr>
          </a:p>
        </p:txBody>
      </p:sp>
      <p:sp>
        <p:nvSpPr>
          <p:cNvPr id="4" name="Rounded Rectangle 3"/>
          <p:cNvSpPr/>
          <p:nvPr/>
        </p:nvSpPr>
        <p:spPr>
          <a:xfrm>
            <a:off x="9290373" y="4170335"/>
            <a:ext cx="2032000" cy="179533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t="-108000" b="-10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39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چهار تیپ آرمانگرا</a:t>
            </a:r>
            <a:endParaRPr lang="en-US" dirty="0">
              <a:cs typeface="B Titr" pitchFamily="2" charset="-78"/>
            </a:endParaRPr>
          </a:p>
        </p:txBody>
      </p:sp>
      <p:sp>
        <p:nvSpPr>
          <p:cNvPr id="3" name="Content Placeholder 2"/>
          <p:cNvSpPr>
            <a:spLocks noGrp="1"/>
          </p:cNvSpPr>
          <p:nvPr>
            <p:ph idx="1"/>
          </p:nvPr>
        </p:nvSpPr>
        <p:spPr>
          <a:xfrm>
            <a:off x="838200" y="1830791"/>
            <a:ext cx="10515600" cy="4351338"/>
          </a:xfrm>
        </p:spPr>
        <p:txBody>
          <a:bodyPr/>
          <a:lstStyle/>
          <a:p>
            <a:pPr algn="just" rtl="1">
              <a:lnSpc>
                <a:spcPct val="150000"/>
              </a:lnSpc>
            </a:pPr>
            <a:r>
              <a:rPr lang="fa-IR" b="1" dirty="0" smtClean="0">
                <a:solidFill>
                  <a:srgbClr val="FF0000"/>
                </a:solidFill>
                <a:cs typeface="B Roya" pitchFamily="2" charset="-78"/>
              </a:rPr>
              <a:t>ب ش ا ق </a:t>
            </a:r>
            <a:r>
              <a:rPr lang="fa-IR" dirty="0" smtClean="0">
                <a:cs typeface="B Roya" pitchFamily="2" charset="-78"/>
              </a:rPr>
              <a:t>ها:پر شور و سر زنده اند و در روابط عمومی مهارت زیادی دارند</a:t>
            </a:r>
          </a:p>
          <a:p>
            <a:pPr algn="just" rtl="1">
              <a:lnSpc>
                <a:spcPct val="150000"/>
              </a:lnSpc>
            </a:pPr>
            <a:r>
              <a:rPr lang="fa-IR" b="1" dirty="0" smtClean="0">
                <a:solidFill>
                  <a:srgbClr val="FF0000"/>
                </a:solidFill>
                <a:cs typeface="B Roya" pitchFamily="2" charset="-78"/>
              </a:rPr>
              <a:t>د ش ا ق </a:t>
            </a:r>
            <a:r>
              <a:rPr lang="fa-IR" dirty="0" smtClean="0">
                <a:cs typeface="B Roya" pitchFamily="2" charset="-78"/>
              </a:rPr>
              <a:t>ها:خلاق نو آور پیچیده تودار و انگیزه زیاد برای رشیدن به هدف</a:t>
            </a:r>
          </a:p>
          <a:p>
            <a:pPr algn="just" rtl="1">
              <a:lnSpc>
                <a:spcPct val="150000"/>
              </a:lnSpc>
            </a:pPr>
            <a:r>
              <a:rPr lang="fa-IR" b="1" dirty="0" smtClean="0">
                <a:solidFill>
                  <a:srgbClr val="FF0000"/>
                </a:solidFill>
                <a:cs typeface="B Roya" pitchFamily="2" charset="-78"/>
              </a:rPr>
              <a:t>ب ش ا ر </a:t>
            </a:r>
            <a:r>
              <a:rPr lang="fa-IR" dirty="0" smtClean="0">
                <a:cs typeface="B Roya" pitchFamily="2" charset="-78"/>
              </a:rPr>
              <a:t>ها:با محبت ،خود انگیخته،خلاق بازیگوش و اهمیت زیاد به خانواده و دوستان</a:t>
            </a:r>
          </a:p>
          <a:p>
            <a:pPr algn="just" rtl="1">
              <a:lnSpc>
                <a:spcPct val="150000"/>
              </a:lnSpc>
            </a:pPr>
            <a:r>
              <a:rPr lang="fa-IR" b="1" dirty="0" smtClean="0">
                <a:solidFill>
                  <a:srgbClr val="FF0000"/>
                </a:solidFill>
                <a:cs typeface="B Roya" pitchFamily="2" charset="-78"/>
              </a:rPr>
              <a:t>د ش ا ر </a:t>
            </a:r>
            <a:r>
              <a:rPr lang="fa-IR" dirty="0" smtClean="0">
                <a:cs typeface="B Roya" pitchFamily="2" charset="-78"/>
              </a:rPr>
              <a:t>ها:از همه آرمانگراترند،ازارزشهای عمیق شخصی و دیدگاه یگانه خودبه جهان نیرو می گیرند</a:t>
            </a:r>
            <a:endParaRPr lang="en-US" dirty="0">
              <a:cs typeface="B Roya" pitchFamily="2" charset="-78"/>
            </a:endParaRPr>
          </a:p>
        </p:txBody>
      </p:sp>
    </p:spTree>
    <p:extLst>
      <p:ext uri="{BB962C8B-B14F-4D97-AF65-F5344CB8AC3E}">
        <p14:creationId xmlns:p14="http://schemas.microsoft.com/office/powerpoint/2010/main" val="4579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cs typeface="B Titr" pitchFamily="2" charset="-78"/>
              </a:rPr>
              <a:t>ارتباط سریع با دیگران</a:t>
            </a:r>
            <a:endParaRPr lang="en-US" sz="3600" dirty="0">
              <a:cs typeface="B Titr" pitchFamily="2" charset="-78"/>
            </a:endParaRPr>
          </a:p>
        </p:txBody>
      </p:sp>
      <p:sp>
        <p:nvSpPr>
          <p:cNvPr id="3" name="Content Placeholder 2"/>
          <p:cNvSpPr>
            <a:spLocks noGrp="1"/>
          </p:cNvSpPr>
          <p:nvPr>
            <p:ph idx="1"/>
          </p:nvPr>
        </p:nvSpPr>
        <p:spPr>
          <a:xfrm>
            <a:off x="838200" y="1830791"/>
            <a:ext cx="10515600" cy="4351338"/>
          </a:xfrm>
        </p:spPr>
        <p:txBody>
          <a:bodyPr>
            <a:normAutofit/>
          </a:bodyPr>
          <a:lstStyle/>
          <a:p>
            <a:pPr algn="r" rtl="1"/>
            <a:r>
              <a:rPr lang="fa-IR" b="1" dirty="0" smtClean="0">
                <a:cs typeface="B Roya" pitchFamily="2" charset="-78"/>
              </a:rPr>
              <a:t>قانون طلایی«با دیگران آن کن که دوست داری با تو بکنند»</a:t>
            </a:r>
          </a:p>
          <a:p>
            <a:pPr algn="r" rtl="1"/>
            <a:r>
              <a:rPr lang="fa-IR" b="1" dirty="0" smtClean="0">
                <a:cs typeface="B Roya" pitchFamily="2" charset="-78"/>
              </a:rPr>
              <a:t>بازنویسی«با دیگران آن کن که دوست می دارند با آنها کنند»</a:t>
            </a:r>
          </a:p>
          <a:p>
            <a:pPr algn="r" rtl="1"/>
            <a:r>
              <a:rPr lang="fa-IR" b="1" dirty="0" smtClean="0">
                <a:cs typeface="B Roya" pitchFamily="2" charset="-78"/>
              </a:rPr>
              <a:t>اغلب ما دوست داریم دور و برمان پر از آدمهای شبیه خودمان باشد</a:t>
            </a:r>
            <a:endParaRPr lang="en-US" b="1" dirty="0">
              <a:cs typeface="B Roya" pitchFamily="2" charset="-78"/>
            </a:endParaRPr>
          </a:p>
        </p:txBody>
      </p:sp>
    </p:spTree>
    <p:extLst>
      <p:ext uri="{BB962C8B-B14F-4D97-AF65-F5344CB8AC3E}">
        <p14:creationId xmlns:p14="http://schemas.microsoft.com/office/powerpoint/2010/main" val="2819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801" y="2362201"/>
            <a:ext cx="9447289" cy="367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772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برون‌گراها ممکن است فکر کنند درون گراها: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مرموز و خیلی تودار</a:t>
            </a:r>
          </a:p>
          <a:p>
            <a:r>
              <a:rPr lang="fa-IR" sz="2400" b="1" dirty="0" smtClean="0">
                <a:cs typeface="B Roya" pitchFamily="2" charset="-78"/>
              </a:rPr>
              <a:t>رسمی و خشک</a:t>
            </a:r>
          </a:p>
          <a:p>
            <a:r>
              <a:rPr lang="fa-IR" sz="2400" b="1" dirty="0" smtClean="0">
                <a:cs typeface="B Roya" pitchFamily="2" charset="-78"/>
              </a:rPr>
              <a:t>خوددار و خودبین</a:t>
            </a:r>
          </a:p>
          <a:p>
            <a:r>
              <a:rPr lang="fa-IR" sz="2400" b="1" dirty="0" smtClean="0">
                <a:cs typeface="B Roya" pitchFamily="2" charset="-78"/>
              </a:rPr>
              <a:t>کند و فاقد روحیه همکاری</a:t>
            </a:r>
          </a:p>
          <a:p>
            <a:r>
              <a:rPr lang="fa-IR" sz="2400" b="1" dirty="0" smtClean="0">
                <a:cs typeface="B Roya" pitchFamily="2" charset="-78"/>
              </a:rPr>
              <a:t>واز نظر اجتماعی ضعیف هستند</a:t>
            </a:r>
            <a:endParaRPr lang="en-US" sz="2400" b="1" dirty="0">
              <a:cs typeface="B Roya" pitchFamily="2" charset="-78"/>
            </a:endParaRPr>
          </a:p>
        </p:txBody>
      </p:sp>
    </p:spTree>
    <p:extLst>
      <p:ext uri="{BB962C8B-B14F-4D97-AF65-F5344CB8AC3E}">
        <p14:creationId xmlns:p14="http://schemas.microsoft.com/office/powerpoint/2010/main" val="38055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200" dirty="0" smtClean="0">
                <a:cs typeface="B Titr" pitchFamily="2" charset="-78"/>
              </a:rPr>
              <a:t>در حالی که درون گراها ممکن است فکر کنندبرون گراها: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خیلی پر حرف و آماده واکنش کلامی</a:t>
            </a:r>
          </a:p>
          <a:p>
            <a:r>
              <a:rPr lang="fa-IR" sz="2400" b="1" dirty="0" smtClean="0">
                <a:cs typeface="B Roya" pitchFamily="2" charset="-78"/>
              </a:rPr>
              <a:t>پررو و سمج</a:t>
            </a:r>
          </a:p>
          <a:p>
            <a:r>
              <a:rPr lang="fa-IR" sz="2400" b="1" dirty="0" smtClean="0">
                <a:cs typeface="B Roya" pitchFamily="2" charset="-78"/>
              </a:rPr>
              <a:t>سطحی </a:t>
            </a:r>
          </a:p>
          <a:p>
            <a:r>
              <a:rPr lang="fa-IR" sz="2400" b="1" dirty="0" smtClean="0">
                <a:cs typeface="B Roya" pitchFamily="2" charset="-78"/>
              </a:rPr>
              <a:t>بیش فعال و طاقت فرسا</a:t>
            </a:r>
          </a:p>
          <a:p>
            <a:r>
              <a:rPr lang="fa-IR" sz="2400" b="1" dirty="0" smtClean="0">
                <a:cs typeface="B Roya" pitchFamily="2" charset="-78"/>
              </a:rPr>
              <a:t>و گستاخ و رئیس ماب هستند</a:t>
            </a:r>
            <a:endParaRPr lang="en-US" sz="2400" b="1" dirty="0">
              <a:cs typeface="B Roya" pitchFamily="2" charset="-78"/>
            </a:endParaRPr>
          </a:p>
        </p:txBody>
      </p:sp>
    </p:spTree>
    <p:extLst>
      <p:ext uri="{BB962C8B-B14F-4D97-AF65-F5344CB8AC3E}">
        <p14:creationId xmlns:p14="http://schemas.microsoft.com/office/powerpoint/2010/main" val="550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itchFamily="2" charset="-78"/>
              </a:rPr>
              <a:t>حسی‌ها ممکن است فکر کنند شهودی‌ها:</a:t>
            </a:r>
            <a:endParaRPr lang="en-US" sz="36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دمدمی مزاج و بی‌نظم</a:t>
            </a:r>
          </a:p>
          <a:p>
            <a:r>
              <a:rPr lang="fa-IR" sz="2400" b="1" dirty="0" smtClean="0">
                <a:cs typeface="B Roya" pitchFamily="2" charset="-78"/>
              </a:rPr>
              <a:t>فاقد واقع بینی</a:t>
            </a:r>
          </a:p>
          <a:p>
            <a:r>
              <a:rPr lang="fa-IR" sz="2400" b="1" dirty="0" smtClean="0">
                <a:cs typeface="B Roya" pitchFamily="2" charset="-78"/>
              </a:rPr>
              <a:t>غیرعمل‌گرا</a:t>
            </a:r>
          </a:p>
          <a:p>
            <a:r>
              <a:rPr lang="fa-IR" sz="2400" b="1" dirty="0" smtClean="0">
                <a:cs typeface="B Roya" pitchFamily="2" charset="-78"/>
              </a:rPr>
              <a:t>خیالاتی</a:t>
            </a:r>
          </a:p>
          <a:p>
            <a:r>
              <a:rPr lang="fa-IR" sz="2400" b="1" dirty="0" smtClean="0">
                <a:cs typeface="B Roya" pitchFamily="2" charset="-78"/>
              </a:rPr>
              <a:t>و زیادی پیچیده و نظریه پرداز هستند</a:t>
            </a:r>
            <a:endParaRPr lang="en-US" sz="2400" b="1" dirty="0">
              <a:cs typeface="B Roya" pitchFamily="2" charset="-78"/>
            </a:endParaRPr>
          </a:p>
        </p:txBody>
      </p:sp>
    </p:spTree>
    <p:extLst>
      <p:ext uri="{BB962C8B-B14F-4D97-AF65-F5344CB8AC3E}">
        <p14:creationId xmlns:p14="http://schemas.microsoft.com/office/powerpoint/2010/main" val="16920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4382" y="160408"/>
            <a:ext cx="10515600" cy="1177073"/>
          </a:xfrm>
        </p:spPr>
        <p:txBody>
          <a:bodyPr/>
          <a:lstStyle/>
          <a:p>
            <a:pPr rtl="1"/>
            <a:r>
              <a:rPr lang="fa-IR" dirty="0" smtClean="0">
                <a:solidFill>
                  <a:srgbClr val="7030A0"/>
                </a:solidFill>
              </a:rPr>
              <a:t>چه چیز کارمند را به کارآفرین تبدیل می‌کند</a:t>
            </a:r>
            <a:endParaRPr lang="en-US" dirty="0">
              <a:solidFill>
                <a:srgbClr val="7030A0"/>
              </a:solidFill>
            </a:endParaRPr>
          </a:p>
        </p:txBody>
      </p:sp>
    </p:spTree>
    <p:extLst>
      <p:ext uri="{BB962C8B-B14F-4D97-AF65-F5344CB8AC3E}">
        <p14:creationId xmlns:p14="http://schemas.microsoft.com/office/powerpoint/2010/main" val="1065845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در حالی که شهودی‌ها ممکن است فکر کنند حسی‌ها: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فاقد تخیل و خلاقیت</a:t>
            </a:r>
          </a:p>
          <a:p>
            <a:r>
              <a:rPr lang="fa-IR" sz="2400" b="1" dirty="0" smtClean="0">
                <a:cs typeface="B Roya" pitchFamily="2" charset="-78"/>
              </a:rPr>
              <a:t>کسل کننده و مقاوم در برابر چیزهای جدید</a:t>
            </a:r>
          </a:p>
          <a:p>
            <a:r>
              <a:rPr lang="fa-IR" sz="2400" b="1" dirty="0" smtClean="0">
                <a:cs typeface="B Roya" pitchFamily="2" charset="-78"/>
              </a:rPr>
              <a:t>فاقد قدرت دید و آینده نگری</a:t>
            </a:r>
          </a:p>
          <a:p>
            <a:r>
              <a:rPr lang="fa-IR" sz="2400" b="1" dirty="0" smtClean="0">
                <a:cs typeface="B Roya" pitchFamily="2" charset="-78"/>
              </a:rPr>
              <a:t>و ساده انگارند</a:t>
            </a:r>
            <a:endParaRPr lang="en-US" sz="2400" b="1" dirty="0">
              <a:cs typeface="B Roya" pitchFamily="2" charset="-78"/>
            </a:endParaRPr>
          </a:p>
        </p:txBody>
      </p:sp>
    </p:spTree>
    <p:extLst>
      <p:ext uri="{BB962C8B-B14F-4D97-AF65-F5344CB8AC3E}">
        <p14:creationId xmlns:p14="http://schemas.microsoft.com/office/powerpoint/2010/main" val="17929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Titr" pitchFamily="2" charset="-78"/>
              </a:rPr>
              <a:t>متفکرها ممکن است فکر کنند احساسی‌ها:</a:t>
            </a:r>
            <a:endParaRPr lang="en-US"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غیر منطقی</a:t>
            </a:r>
          </a:p>
          <a:p>
            <a:r>
              <a:rPr lang="fa-IR" sz="2400" b="1" dirty="0" smtClean="0">
                <a:cs typeface="B Roya" pitchFamily="2" charset="-78"/>
              </a:rPr>
              <a:t>دارای هیجان بیش از حد</a:t>
            </a:r>
          </a:p>
          <a:p>
            <a:r>
              <a:rPr lang="fa-IR" sz="2400" b="1" dirty="0" smtClean="0">
                <a:cs typeface="B Roya" pitchFamily="2" charset="-78"/>
              </a:rPr>
              <a:t>ضعیف</a:t>
            </a:r>
          </a:p>
          <a:p>
            <a:r>
              <a:rPr lang="fa-IR" sz="2400" b="1" dirty="0" smtClean="0">
                <a:cs typeface="B Roya" pitchFamily="2" charset="-78"/>
              </a:rPr>
              <a:t>عصبی و نامعقول هستند</a:t>
            </a:r>
            <a:endParaRPr lang="en-US" sz="2400" b="1" dirty="0">
              <a:cs typeface="B Roya" pitchFamily="2" charset="-78"/>
            </a:endParaRPr>
          </a:p>
        </p:txBody>
      </p:sp>
    </p:spTree>
    <p:extLst>
      <p:ext uri="{BB962C8B-B14F-4D97-AF65-F5344CB8AC3E}">
        <p14:creationId xmlns:p14="http://schemas.microsoft.com/office/powerpoint/2010/main" val="43159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در حالی که احساسی‌ها ممکن است فکر کنند متفکرها: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سرد</a:t>
            </a:r>
          </a:p>
          <a:p>
            <a:r>
              <a:rPr lang="fa-IR" sz="2400" b="1" dirty="0" smtClean="0">
                <a:cs typeface="B Roya" pitchFamily="2" charset="-78"/>
              </a:rPr>
              <a:t>بی‌احساس</a:t>
            </a:r>
          </a:p>
          <a:p>
            <a:r>
              <a:rPr lang="fa-IR" sz="2400" b="1" dirty="0" smtClean="0">
                <a:cs typeface="B Roya" pitchFamily="2" charset="-78"/>
              </a:rPr>
              <a:t>بی‌محبت</a:t>
            </a:r>
          </a:p>
          <a:p>
            <a:r>
              <a:rPr lang="fa-IR" sz="2400" b="1" dirty="0" smtClean="0">
                <a:cs typeface="B Roya" pitchFamily="2" charset="-78"/>
              </a:rPr>
              <a:t>بی‌عاطفه</a:t>
            </a:r>
          </a:p>
          <a:p>
            <a:r>
              <a:rPr lang="fa-IR" sz="2400" b="1" dirty="0" smtClean="0">
                <a:cs typeface="B Roya" pitchFamily="2" charset="-78"/>
              </a:rPr>
              <a:t>و سنگ‌دل هستند</a:t>
            </a:r>
            <a:endParaRPr lang="en-US" sz="2400" b="1" dirty="0">
              <a:cs typeface="B Roya" pitchFamily="2" charset="-78"/>
            </a:endParaRPr>
          </a:p>
        </p:txBody>
      </p:sp>
    </p:spTree>
    <p:extLst>
      <p:ext uri="{BB962C8B-B14F-4D97-AF65-F5344CB8AC3E}">
        <p14:creationId xmlns:p14="http://schemas.microsoft.com/office/powerpoint/2010/main" val="111300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قضاوت گراها ممکن است فکر کنند دریافت گراها: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sz="2400" b="1" dirty="0" smtClean="0">
                <a:cs typeface="B Roya" pitchFamily="2" charset="-78"/>
              </a:rPr>
              <a:t>تنبل و غیر مولدند</a:t>
            </a:r>
          </a:p>
          <a:p>
            <a:r>
              <a:rPr lang="fa-IR" sz="2400" b="1" dirty="0" smtClean="0">
                <a:cs typeface="B Roya" pitchFamily="2" charset="-78"/>
              </a:rPr>
              <a:t>مرتب دیر می‌کنند</a:t>
            </a:r>
          </a:p>
          <a:p>
            <a:r>
              <a:rPr lang="fa-IR" sz="2400" b="1" dirty="0" smtClean="0">
                <a:cs typeface="B Roya" pitchFamily="2" charset="-78"/>
              </a:rPr>
              <a:t>به اندازه کافی جدی نیستند</a:t>
            </a:r>
          </a:p>
          <a:p>
            <a:r>
              <a:rPr lang="fa-IR" sz="2400" b="1" dirty="0" smtClean="0">
                <a:cs typeface="B Roya" pitchFamily="2" charset="-78"/>
              </a:rPr>
              <a:t>مسئولیت‌پذیر و قابل اعتماد نیستند</a:t>
            </a:r>
          </a:p>
          <a:p>
            <a:r>
              <a:rPr lang="fa-IR" sz="2400" b="1" dirty="0" smtClean="0">
                <a:cs typeface="B Roya" pitchFamily="2" charset="-78"/>
              </a:rPr>
              <a:t>تعلل می کنندو قادر به تصمیم‌گیری نیستند</a:t>
            </a:r>
            <a:endParaRPr lang="en-US" sz="2400" b="1" dirty="0">
              <a:cs typeface="B Roya" pitchFamily="2" charset="-78"/>
            </a:endParaRPr>
          </a:p>
        </p:txBody>
      </p:sp>
    </p:spTree>
    <p:extLst>
      <p:ext uri="{BB962C8B-B14F-4D97-AF65-F5344CB8AC3E}">
        <p14:creationId xmlns:p14="http://schemas.microsoft.com/office/powerpoint/2010/main" val="36320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itchFamily="2" charset="-78"/>
              </a:rPr>
              <a:t>در حالی که دریافت گراها ممکن است فکر کنند قضاوت‌گراها:</a:t>
            </a:r>
            <a:endParaRPr lang="en-US" sz="3200" dirty="0">
              <a:cs typeface="B Titr" pitchFamily="2" charset="-78"/>
            </a:endParaRPr>
          </a:p>
        </p:txBody>
      </p:sp>
      <p:sp>
        <p:nvSpPr>
          <p:cNvPr id="3" name="Content Placeholder 2"/>
          <p:cNvSpPr>
            <a:spLocks noGrp="1"/>
          </p:cNvSpPr>
          <p:nvPr>
            <p:ph idx="1"/>
          </p:nvPr>
        </p:nvSpPr>
        <p:spPr/>
        <p:txBody>
          <a:bodyPr>
            <a:normAutofit/>
          </a:bodyPr>
          <a:lstStyle/>
          <a:p>
            <a:r>
              <a:rPr lang="fa-IR" b="1" dirty="0" smtClean="0">
                <a:cs typeface="B Roya" pitchFamily="2" charset="-78"/>
              </a:rPr>
              <a:t>خشک و مقاوم</a:t>
            </a:r>
          </a:p>
          <a:p>
            <a:r>
              <a:rPr lang="fa-IR" b="1" dirty="0" smtClean="0">
                <a:cs typeface="B Roya" pitchFamily="2" charset="-78"/>
              </a:rPr>
              <a:t>انعطاف‌ناپذیر و کله‌شق</a:t>
            </a:r>
          </a:p>
          <a:p>
            <a:r>
              <a:rPr lang="fa-IR" b="1" dirty="0" smtClean="0">
                <a:cs typeface="B Roya" pitchFamily="2" charset="-78"/>
              </a:rPr>
              <a:t>سلطه‌گرند</a:t>
            </a:r>
          </a:p>
          <a:p>
            <a:r>
              <a:rPr lang="fa-IR" b="1" dirty="0" smtClean="0">
                <a:cs typeface="B Roya" pitchFamily="2" charset="-78"/>
              </a:rPr>
              <a:t>نگاهی سیاه و سفید به همه چیز دارند</a:t>
            </a:r>
          </a:p>
          <a:p>
            <a:r>
              <a:rPr lang="fa-IR" b="1" dirty="0" smtClean="0">
                <a:cs typeface="B Roya" pitchFamily="2" charset="-78"/>
              </a:rPr>
              <a:t>و در تصمیم‌گیری بیش از حد عجولند</a:t>
            </a:r>
            <a:endParaRPr lang="en-US" b="1" dirty="0">
              <a:cs typeface="B Roya" pitchFamily="2" charset="-78"/>
            </a:endParaRPr>
          </a:p>
        </p:txBody>
      </p:sp>
    </p:spTree>
    <p:extLst>
      <p:ext uri="{BB962C8B-B14F-4D97-AF65-F5344CB8AC3E}">
        <p14:creationId xmlns:p14="http://schemas.microsoft.com/office/powerpoint/2010/main" val="13355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879929" y="188232"/>
            <a:ext cx="8636000" cy="1144134"/>
          </a:xfrm>
        </p:spPr>
        <p:txBody>
          <a:bodyPr/>
          <a:lstStyle/>
          <a:p>
            <a:pPr>
              <a:defRPr/>
            </a:pPr>
            <a:r>
              <a:rPr lang="fa-IR" dirty="0" smtClean="0">
                <a:solidFill>
                  <a:schemeClr val="accent6">
                    <a:lumMod val="75000"/>
                  </a:schemeClr>
                </a:solidFill>
                <a:latin typeface="Arial" pitchFamily="34" charset="0"/>
              </a:rPr>
              <a:t>بنابراین ......</a:t>
            </a:r>
            <a:endParaRPr lang="en-GB" dirty="0" smtClean="0">
              <a:solidFill>
                <a:schemeClr val="accent6">
                  <a:lumMod val="75000"/>
                </a:schemeClr>
              </a:solidFill>
              <a:latin typeface="Arial" pitchFamily="34" charset="0"/>
            </a:endParaRPr>
          </a:p>
        </p:txBody>
      </p:sp>
      <p:sp>
        <p:nvSpPr>
          <p:cNvPr id="45059" name="Rectangle 3"/>
          <p:cNvSpPr>
            <a:spLocks noGrp="1"/>
          </p:cNvSpPr>
          <p:nvPr>
            <p:ph type="body" idx="4294967295"/>
          </p:nvPr>
        </p:nvSpPr>
        <p:spPr/>
        <p:txBody>
          <a:bodyPr/>
          <a:lstStyle/>
          <a:p>
            <a:pPr algn="r" rtl="1" eaLnBrk="1" hangingPunct="1">
              <a:defRPr/>
            </a:pPr>
            <a:r>
              <a:rPr lang="fa-IR" sz="3100" b="1" dirty="0" smtClean="0">
                <a:solidFill>
                  <a:schemeClr val="accent6">
                    <a:lumMod val="75000"/>
                  </a:schemeClr>
                </a:solidFill>
              </a:rPr>
              <a:t> به تفاوت‌ها، تشابهات، توانمندی‌ها و اختلافات دقت کنید</a:t>
            </a:r>
            <a:endParaRPr lang="en-US" sz="3100" b="1" dirty="0" smtClean="0">
              <a:solidFill>
                <a:schemeClr val="accent6">
                  <a:lumMod val="75000"/>
                </a:schemeClr>
              </a:solidFill>
            </a:endParaRPr>
          </a:p>
          <a:p>
            <a:pPr eaLnBrk="1" hangingPunct="1">
              <a:defRPr/>
            </a:pPr>
            <a:endParaRPr lang="en-GB" sz="3100" b="1" dirty="0" smtClean="0">
              <a:solidFill>
                <a:schemeClr val="accent6">
                  <a:lumMod val="75000"/>
                </a:schemeClr>
              </a:solidFill>
            </a:endParaRPr>
          </a:p>
          <a:p>
            <a:pPr eaLnBrk="1" hangingPunct="1">
              <a:buFont typeface="Arial" pitchFamily="34" charset="0"/>
              <a:buNone/>
              <a:defRPr/>
            </a:pPr>
            <a:endParaRPr lang="en-GB" sz="3100" b="1" dirty="0" smtClean="0">
              <a:solidFill>
                <a:schemeClr val="accent6">
                  <a:lumMod val="75000"/>
                </a:schemeClr>
              </a:solidFill>
            </a:endParaRPr>
          </a:p>
          <a:p>
            <a:pPr>
              <a:defRPr/>
            </a:pPr>
            <a:endParaRPr lang="en-GB" sz="3100" b="1" dirty="0" smtClean="0">
              <a:solidFill>
                <a:schemeClr val="accent6">
                  <a:lumMod val="75000"/>
                </a:schemeClr>
              </a:solidFill>
            </a:endParaRPr>
          </a:p>
        </p:txBody>
      </p:sp>
      <p:sp>
        <p:nvSpPr>
          <p:cNvPr id="14340" name="Text Box 4"/>
          <p:cNvSpPr txBox="1">
            <a:spLocks noChangeArrowheads="1"/>
          </p:cNvSpPr>
          <p:nvPr/>
        </p:nvSpPr>
        <p:spPr bwMode="auto">
          <a:xfrm>
            <a:off x="9021536" y="713241"/>
            <a:ext cx="2080381" cy="386914"/>
          </a:xfrm>
          <a:prstGeom prst="rect">
            <a:avLst/>
          </a:prstGeom>
          <a:noFill/>
          <a:ln w="9525">
            <a:noFill/>
            <a:miter lim="800000"/>
            <a:headEnd/>
            <a:tailEnd/>
          </a:ln>
        </p:spPr>
        <p:txBody>
          <a:bodyPr lIns="108852" tIns="54426" rIns="108852" bIns="54426">
            <a:spAutoFit/>
          </a:bodyPr>
          <a:lstStyle/>
          <a:p>
            <a:pPr>
              <a:spcBef>
                <a:spcPct val="50000"/>
              </a:spcBef>
            </a:pPr>
            <a:endParaRPr lang="en-GB"/>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25-autumn.jpg"/>
          <p:cNvPicPr>
            <a:picLocks noChangeAspect="1"/>
          </p:cNvPicPr>
          <p:nvPr/>
        </p:nvPicPr>
        <p:blipFill>
          <a:blip r:embed="rId3" cstate="print"/>
          <a:stretch>
            <a:fillRect/>
          </a:stretch>
        </p:blipFill>
        <p:spPr>
          <a:xfrm>
            <a:off x="-1" y="0"/>
            <a:ext cx="12192001" cy="6858000"/>
          </a:xfrm>
          <a:prstGeom prst="rect">
            <a:avLst/>
          </a:prstGeom>
        </p:spPr>
      </p:pic>
      <p:sp>
        <p:nvSpPr>
          <p:cNvPr id="5" name="Slide Number Placeholder 4"/>
          <p:cNvSpPr>
            <a:spLocks noGrp="1"/>
          </p:cNvSpPr>
          <p:nvPr>
            <p:ph type="sldNum" sz="quarter" idx="12"/>
          </p:nvPr>
        </p:nvSpPr>
        <p:spPr/>
        <p:txBody>
          <a:bodyPr/>
          <a:lstStyle/>
          <a:p>
            <a:fld id="{B87B44C3-18D5-4602-8ACC-32CD2D6FC7F5}" type="slidenum">
              <a:rPr lang="fa-IR" smtClean="0"/>
              <a:pPr/>
              <a:t>56</a:t>
            </a:fld>
            <a:endParaRPr lang="fa-IR"/>
          </a:p>
        </p:txBody>
      </p:sp>
      <p:sp>
        <p:nvSpPr>
          <p:cNvPr id="6" name="Rectangle 5"/>
          <p:cNvSpPr/>
          <p:nvPr/>
        </p:nvSpPr>
        <p:spPr>
          <a:xfrm>
            <a:off x="0" y="1643050"/>
            <a:ext cx="12192000" cy="1107996"/>
          </a:xfrm>
          <a:prstGeom prst="rect">
            <a:avLst/>
          </a:prstGeom>
          <a:noFill/>
        </p:spPr>
        <p:txBody>
          <a:bodyPr wrap="square" lIns="91440" tIns="45720" rIns="91440" bIns="45720">
            <a:spAutoFit/>
          </a:bodyPr>
          <a:lstStyle/>
          <a:p>
            <a:pPr algn="ctr"/>
            <a:r>
              <a:rPr lang="fa-IR"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abassom" pitchFamily="2" charset="-78"/>
              </a:rPr>
              <a:t>كارآفرين باشيد و موفق</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abassom"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9" y="197027"/>
            <a:ext cx="10515600" cy="1325563"/>
          </a:xfrm>
        </p:spPr>
        <p:txBody>
          <a:bodyPr/>
          <a:lstStyle/>
          <a:p>
            <a:r>
              <a:rPr lang="fa-IR" dirty="0" smtClean="0">
                <a:solidFill>
                  <a:srgbClr val="7030A0"/>
                </a:solidFill>
              </a:rPr>
              <a:t>لازمه موفقیت کارآفرینی سازمانی</a:t>
            </a:r>
            <a:endParaRPr lang="en-US" dirty="0">
              <a:solidFill>
                <a:srgbClr val="7030A0"/>
              </a:solidFill>
            </a:endParaRPr>
          </a:p>
        </p:txBody>
      </p:sp>
      <p:pic>
        <p:nvPicPr>
          <p:cNvPr id="3074" name="Picture 2" descr="Image result for â«Ú©Ø§Ø± ØªÛÙÛ Ø³Ø§Ø²ÙØ§ÙÛ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416" y="545910"/>
            <a:ext cx="4879216" cy="58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675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1" y="351477"/>
            <a:ext cx="10515600" cy="1325563"/>
          </a:xfrm>
        </p:spPr>
        <p:txBody>
          <a:bodyPr/>
          <a:lstStyle/>
          <a:p>
            <a:r>
              <a:rPr lang="fa-IR" dirty="0" smtClean="0">
                <a:solidFill>
                  <a:srgbClr val="7030A0"/>
                </a:solidFill>
              </a:rPr>
              <a:t>آیا خود را می‌شناسید؟</a:t>
            </a:r>
            <a:endParaRPr lang="en-US" dirty="0">
              <a:solidFill>
                <a:srgbClr val="7030A0"/>
              </a:solidFill>
            </a:endParaRPr>
          </a:p>
        </p:txBody>
      </p:sp>
      <p:sp>
        <p:nvSpPr>
          <p:cNvPr id="4" name="AutoShape 2" descr="Image result for â«Ú©Ø§Ø± ØªÛÙÛ Ø³Ø§Ø²ÙØ§ÙÛ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756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1143000"/>
          </a:xfrm>
        </p:spPr>
        <p:txBody>
          <a:bodyPr/>
          <a:lstStyle/>
          <a:p>
            <a:pPr eaLnBrk="1" fontAlgn="auto" hangingPunct="1">
              <a:spcAft>
                <a:spcPts val="0"/>
              </a:spcAft>
              <a:defRPr/>
            </a:pPr>
            <a:r>
              <a:rPr lang="ar-SA" dirty="0" smtClean="0">
                <a:solidFill>
                  <a:srgbClr val="7030A0"/>
                </a:solidFill>
              </a:rPr>
              <a:t>چشم‌انداز</a:t>
            </a:r>
            <a:r>
              <a:rPr lang="fa-IR" dirty="0" smtClean="0">
                <a:solidFill>
                  <a:srgbClr val="7030A0"/>
                </a:solidFill>
              </a:rPr>
              <a:t> شخصی خود را تعریف کنید</a:t>
            </a:r>
            <a:endParaRPr lang="en-US" dirty="0">
              <a:solidFill>
                <a:srgbClr val="7030A0"/>
              </a:solidFill>
            </a:endParaRPr>
          </a:p>
        </p:txBody>
      </p:sp>
      <p:pic>
        <p:nvPicPr>
          <p:cNvPr id="24579" name="Picture 3" descr="images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1" y="2429301"/>
            <a:ext cx="6949759" cy="346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39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1143000"/>
          </a:xfrm>
        </p:spPr>
        <p:txBody>
          <a:bodyPr/>
          <a:lstStyle/>
          <a:p>
            <a:pPr eaLnBrk="1" fontAlgn="auto" hangingPunct="1">
              <a:spcAft>
                <a:spcPts val="0"/>
              </a:spcAft>
              <a:defRPr/>
            </a:pPr>
            <a:r>
              <a:rPr lang="fa-IR" dirty="0" smtClean="0">
                <a:solidFill>
                  <a:srgbClr val="7030A0"/>
                </a:solidFill>
              </a:rPr>
              <a:t>آیا شما فرد مناسبی برای شغل خود هستید؟</a:t>
            </a:r>
            <a:endParaRPr lang="en-US" dirty="0">
              <a:solidFill>
                <a:srgbClr val="7030A0"/>
              </a:solidFill>
            </a:endParaRPr>
          </a:p>
        </p:txBody>
      </p:sp>
    </p:spTree>
    <p:extLst>
      <p:ext uri="{BB962C8B-B14F-4D97-AF65-F5344CB8AC3E}">
        <p14:creationId xmlns:p14="http://schemas.microsoft.com/office/powerpoint/2010/main" val="655392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7">
      <a:majorFont>
        <a:latin typeface="Trebuchet MS"/>
        <a:ea typeface=""/>
        <a:cs typeface="B Titr"/>
      </a:majorFont>
      <a:minorFont>
        <a:latin typeface="Trebuchet MS"/>
        <a:ea typeface=""/>
        <a:cs typeface="B Mitr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8480</TotalTime>
  <Words>2593</Words>
  <Application>Microsoft Office PowerPoint</Application>
  <PresentationFormat>Custom</PresentationFormat>
  <Paragraphs>380</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تفاوت کارآفرینی و کارمندی</vt:lpstr>
      <vt:lpstr>PowerPoint Presentation</vt:lpstr>
      <vt:lpstr>PowerPoint Presentation</vt:lpstr>
      <vt:lpstr>چه چیز کارمند را به کارآفرین تبدیل می‌کند</vt:lpstr>
      <vt:lpstr>لازمه موفقیت کارآفرینی سازمانی</vt:lpstr>
      <vt:lpstr>آیا خود را می‌شناسید؟</vt:lpstr>
      <vt:lpstr>چشم‌انداز شخصی خود را تعریف کنید</vt:lpstr>
      <vt:lpstr>آیا شما فرد مناسبی برای شغل خود هستید؟</vt:lpstr>
      <vt:lpstr>PowerPoint Presentation</vt:lpstr>
      <vt:lpstr>PowerPoint Presentation</vt:lpstr>
      <vt:lpstr>مدل ذهنی شما  چیست؟</vt:lpstr>
      <vt:lpstr>ابعاد شخصیت</vt:lpstr>
      <vt:lpstr>كليدهاي قضاوت‌گري و دريافت‌گري</vt:lpstr>
      <vt:lpstr>كليدهاي قضاوت‌گري و دريافت‌گري</vt:lpstr>
      <vt:lpstr>ابعاد شخصیت</vt:lpstr>
      <vt:lpstr>كليدهاي تفکر و احساس</vt:lpstr>
      <vt:lpstr>كليدهاي تفکر و احساس</vt:lpstr>
      <vt:lpstr>ابعاد شخصیت</vt:lpstr>
      <vt:lpstr>كليدهاي حس و شهود</vt:lpstr>
      <vt:lpstr>كليدهاي حس و شهود</vt:lpstr>
      <vt:lpstr>ابعاد شخصیت</vt:lpstr>
      <vt:lpstr>كليدهاي برون‌گرایی و درون‌گرایی</vt:lpstr>
      <vt:lpstr>كليدهاي برون‌گرایی و درون‌گرایی</vt:lpstr>
      <vt:lpstr>اصول حاکم بر مدل‌های ذهنی</vt:lpstr>
      <vt:lpstr>اصول حاکم بر مدل‌های ذهنی</vt:lpstr>
      <vt:lpstr>راست مغزی و چپ مغزی</vt:lpstr>
      <vt:lpstr>آيا چپ مغز هستيد؟</vt:lpstr>
      <vt:lpstr>آيا چپ مغز هستيد؟</vt:lpstr>
      <vt:lpstr>آيا راست مغز هستيد؟</vt:lpstr>
      <vt:lpstr>آيا راست مغز هستيد؟</vt:lpstr>
      <vt:lpstr>Roger Sperry  (Noble, 1981)</vt:lpstr>
      <vt:lpstr>ویژگی‌ها</vt:lpstr>
      <vt:lpstr> خلق وخوها:طبع چهارگانه بشری</vt:lpstr>
      <vt:lpstr>Traditionalist سنت گرا</vt:lpstr>
      <vt:lpstr>چهار تیپ سنت‌گرا</vt:lpstr>
      <vt:lpstr>Experiencer تجربه‌گرا- </vt:lpstr>
      <vt:lpstr>Experiencer تجربه گرا</vt:lpstr>
      <vt:lpstr>چهار تیپ تجربه‌گرا</vt:lpstr>
      <vt:lpstr>Conceptualizer  مفهوم پرداز  </vt:lpstr>
      <vt:lpstr>Conceptualizer  مفهوم پرداز  </vt:lpstr>
      <vt:lpstr>چهار تیپ مفهوم پرداز</vt:lpstr>
      <vt:lpstr>Idealists آرمان‌گراها </vt:lpstr>
      <vt:lpstr>چهار تیپ آرمانگرا</vt:lpstr>
      <vt:lpstr>ارتباط سریع با دیگران</vt:lpstr>
      <vt:lpstr>PowerPoint Presentation</vt:lpstr>
      <vt:lpstr>برون‌گراها ممکن است فکر کنند درون گراها:</vt:lpstr>
      <vt:lpstr>در حالی که درون گراها ممکن است فکر کنندبرون گراها:</vt:lpstr>
      <vt:lpstr>حسی‌ها ممکن است فکر کنند شهودی‌ها:</vt:lpstr>
      <vt:lpstr>در حالی که شهودی‌ها ممکن است فکر کنند حسی‌ها:</vt:lpstr>
      <vt:lpstr>متفکرها ممکن است فکر کنند احساسی‌ها:</vt:lpstr>
      <vt:lpstr>در حالی که احساسی‌ها ممکن است فکر کنند متفکرها:</vt:lpstr>
      <vt:lpstr>قضاوت گراها ممکن است فکر کنند دریافت گراها:</vt:lpstr>
      <vt:lpstr>در حالی که دریافت گراها ممکن است فکر کنند قضاوت‌گراها:</vt:lpstr>
      <vt:lpstr>بنابراین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 Sobhan</dc:creator>
  <cp:lastModifiedBy>ahmad aali</cp:lastModifiedBy>
  <cp:revision>70</cp:revision>
  <dcterms:created xsi:type="dcterms:W3CDTF">2017-07-21T17:38:26Z</dcterms:created>
  <dcterms:modified xsi:type="dcterms:W3CDTF">2019-07-20T04:44:30Z</dcterms:modified>
</cp:coreProperties>
</file>