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33"/>
  </p:notesMasterIdLst>
  <p:sldIdLst>
    <p:sldId id="258" r:id="rId2"/>
    <p:sldId id="470" r:id="rId3"/>
    <p:sldId id="472" r:id="rId4"/>
    <p:sldId id="471" r:id="rId5"/>
    <p:sldId id="478" r:id="rId6"/>
    <p:sldId id="480" r:id="rId7"/>
    <p:sldId id="481" r:id="rId8"/>
    <p:sldId id="482" r:id="rId9"/>
    <p:sldId id="483" r:id="rId10"/>
    <p:sldId id="484" r:id="rId11"/>
    <p:sldId id="485" r:id="rId12"/>
    <p:sldId id="486" r:id="rId13"/>
    <p:sldId id="487" r:id="rId14"/>
    <p:sldId id="488" r:id="rId15"/>
    <p:sldId id="489" r:id="rId16"/>
    <p:sldId id="490" r:id="rId17"/>
    <p:sldId id="491" r:id="rId18"/>
    <p:sldId id="492" r:id="rId19"/>
    <p:sldId id="479" r:id="rId20"/>
    <p:sldId id="493" r:id="rId21"/>
    <p:sldId id="494" r:id="rId22"/>
    <p:sldId id="496" r:id="rId23"/>
    <p:sldId id="497" r:id="rId24"/>
    <p:sldId id="533" r:id="rId25"/>
    <p:sldId id="498" r:id="rId26"/>
    <p:sldId id="534" r:id="rId27"/>
    <p:sldId id="500" r:id="rId28"/>
    <p:sldId id="501" r:id="rId29"/>
    <p:sldId id="503" r:id="rId30"/>
    <p:sldId id="473" r:id="rId31"/>
    <p:sldId id="474" r:id="rId32"/>
    <p:sldId id="383" r:id="rId33"/>
    <p:sldId id="384" r:id="rId34"/>
    <p:sldId id="386" r:id="rId35"/>
    <p:sldId id="387" r:id="rId36"/>
    <p:sldId id="388" r:id="rId37"/>
    <p:sldId id="410" r:id="rId38"/>
    <p:sldId id="413" r:id="rId39"/>
    <p:sldId id="414" r:id="rId40"/>
    <p:sldId id="415" r:id="rId41"/>
    <p:sldId id="416" r:id="rId42"/>
    <p:sldId id="417" r:id="rId43"/>
    <p:sldId id="418" r:id="rId44"/>
    <p:sldId id="419" r:id="rId45"/>
    <p:sldId id="420" r:id="rId46"/>
    <p:sldId id="421" r:id="rId47"/>
    <p:sldId id="423" r:id="rId48"/>
    <p:sldId id="452" r:id="rId49"/>
    <p:sldId id="458" r:id="rId50"/>
    <p:sldId id="424" r:id="rId51"/>
    <p:sldId id="447" r:id="rId52"/>
    <p:sldId id="440" r:id="rId53"/>
    <p:sldId id="467" r:id="rId54"/>
    <p:sldId id="587" r:id="rId55"/>
    <p:sldId id="588" r:id="rId56"/>
    <p:sldId id="589" r:id="rId57"/>
    <p:sldId id="590" r:id="rId58"/>
    <p:sldId id="591" r:id="rId59"/>
    <p:sldId id="592" r:id="rId60"/>
    <p:sldId id="593" r:id="rId61"/>
    <p:sldId id="594" r:id="rId62"/>
    <p:sldId id="595" r:id="rId63"/>
    <p:sldId id="596" r:id="rId64"/>
    <p:sldId id="597" r:id="rId65"/>
    <p:sldId id="598" r:id="rId66"/>
    <p:sldId id="599" r:id="rId67"/>
    <p:sldId id="600" r:id="rId68"/>
    <p:sldId id="601" r:id="rId69"/>
    <p:sldId id="602" r:id="rId70"/>
    <p:sldId id="603" r:id="rId71"/>
    <p:sldId id="469" r:id="rId72"/>
    <p:sldId id="442" r:id="rId73"/>
    <p:sldId id="516" r:id="rId74"/>
    <p:sldId id="448" r:id="rId75"/>
    <p:sldId id="443" r:id="rId76"/>
    <p:sldId id="449" r:id="rId77"/>
    <p:sldId id="535" r:id="rId78"/>
    <p:sldId id="536" r:id="rId79"/>
    <p:sldId id="537" r:id="rId80"/>
    <p:sldId id="538" r:id="rId81"/>
    <p:sldId id="539" r:id="rId82"/>
    <p:sldId id="540" r:id="rId83"/>
    <p:sldId id="541" r:id="rId84"/>
    <p:sldId id="542" r:id="rId85"/>
    <p:sldId id="543" r:id="rId86"/>
    <p:sldId id="544" r:id="rId87"/>
    <p:sldId id="546" r:id="rId88"/>
    <p:sldId id="547" r:id="rId89"/>
    <p:sldId id="548" r:id="rId90"/>
    <p:sldId id="549" r:id="rId91"/>
    <p:sldId id="550" r:id="rId92"/>
    <p:sldId id="551" r:id="rId93"/>
    <p:sldId id="552" r:id="rId94"/>
    <p:sldId id="553" r:id="rId95"/>
    <p:sldId id="554" r:id="rId96"/>
    <p:sldId id="555" r:id="rId97"/>
    <p:sldId id="556" r:id="rId98"/>
    <p:sldId id="557" r:id="rId99"/>
    <p:sldId id="558" r:id="rId100"/>
    <p:sldId id="559" r:id="rId101"/>
    <p:sldId id="560" r:id="rId102"/>
    <p:sldId id="561" r:id="rId103"/>
    <p:sldId id="562" r:id="rId104"/>
    <p:sldId id="563" r:id="rId105"/>
    <p:sldId id="564" r:id="rId106"/>
    <p:sldId id="565" r:id="rId107"/>
    <p:sldId id="566" r:id="rId108"/>
    <p:sldId id="567" r:id="rId109"/>
    <p:sldId id="604" r:id="rId110"/>
    <p:sldId id="605" r:id="rId111"/>
    <p:sldId id="607" r:id="rId112"/>
    <p:sldId id="606" r:id="rId113"/>
    <p:sldId id="608" r:id="rId114"/>
    <p:sldId id="609" r:id="rId115"/>
    <p:sldId id="610" r:id="rId116"/>
    <p:sldId id="611" r:id="rId117"/>
    <p:sldId id="612" r:id="rId118"/>
    <p:sldId id="613" r:id="rId119"/>
    <p:sldId id="614" r:id="rId120"/>
    <p:sldId id="569" r:id="rId121"/>
    <p:sldId id="574" r:id="rId122"/>
    <p:sldId id="575" r:id="rId123"/>
    <p:sldId id="576" r:id="rId124"/>
    <p:sldId id="578" r:id="rId125"/>
    <p:sldId id="579" r:id="rId126"/>
    <p:sldId id="580" r:id="rId127"/>
    <p:sldId id="581" r:id="rId128"/>
    <p:sldId id="582" r:id="rId129"/>
    <p:sldId id="586" r:id="rId130"/>
    <p:sldId id="444" r:id="rId131"/>
    <p:sldId id="446"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02"/>
    <a:srgbClr val="DEC8EE"/>
    <a:srgbClr val="F2D0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1" d="100"/>
          <a:sy n="81" d="100"/>
        </p:scale>
        <p:origin x="120" y="684"/>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64"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96B9B-5E3D-41AF-BE61-8465BB1DA3F4}" type="doc">
      <dgm:prSet loTypeId="urn:microsoft.com/office/officeart/2005/8/layout/vList6" loCatId="list" qsTypeId="urn:microsoft.com/office/officeart/2005/8/quickstyle/3d4" qsCatId="3D" csTypeId="urn:microsoft.com/office/officeart/2005/8/colors/colorful2" csCatId="colorful" phldr="1"/>
      <dgm:spPr/>
      <dgm:t>
        <a:bodyPr/>
        <a:lstStyle/>
        <a:p>
          <a:pPr rtl="1"/>
          <a:endParaRPr lang="fa-IR"/>
        </a:p>
      </dgm:t>
    </dgm:pt>
    <dgm:pt modelId="{48054C00-E1F4-4CF4-93DC-CB82F632A7F6}">
      <dgm:prSet custT="1"/>
      <dgm:spPr/>
      <dgm:t>
        <a:bodyPr/>
        <a:lstStyle/>
        <a:p>
          <a:pPr rtl="1"/>
          <a:r>
            <a:rPr lang="en-US" sz="2400" b="1" dirty="0" smtClean="0">
              <a:cs typeface="B Mitra" pitchFamily="2" charset="-78"/>
            </a:rPr>
            <a:t>S</a:t>
          </a:r>
          <a:endParaRPr lang="fa-IR" sz="2400" b="1" dirty="0">
            <a:cs typeface="B Mitra" pitchFamily="2" charset="-78"/>
          </a:endParaRPr>
        </a:p>
      </dgm:t>
    </dgm:pt>
    <dgm:pt modelId="{7484376A-B67C-4D09-8851-17ED9B59EDD4}" type="parTrans" cxnId="{4372826D-ADDD-4FA1-96DE-101DE94861B2}">
      <dgm:prSet/>
      <dgm:spPr/>
      <dgm:t>
        <a:bodyPr/>
        <a:lstStyle/>
        <a:p>
          <a:pPr rtl="1"/>
          <a:endParaRPr lang="fa-IR" sz="2400" b="1">
            <a:cs typeface="B Mitra" pitchFamily="2" charset="-78"/>
          </a:endParaRPr>
        </a:p>
      </dgm:t>
    </dgm:pt>
    <dgm:pt modelId="{12D03C21-7413-4D60-95DA-68EC7666A266}" type="sibTrans" cxnId="{4372826D-ADDD-4FA1-96DE-101DE94861B2}">
      <dgm:prSet/>
      <dgm:spPr/>
      <dgm:t>
        <a:bodyPr/>
        <a:lstStyle/>
        <a:p>
          <a:pPr rtl="1"/>
          <a:endParaRPr lang="fa-IR" sz="2400" b="1">
            <a:cs typeface="B Mitra" pitchFamily="2" charset="-78"/>
          </a:endParaRPr>
        </a:p>
      </dgm:t>
    </dgm:pt>
    <dgm:pt modelId="{17AE1CCD-113B-4197-8F4A-CE756C08CC70}">
      <dgm:prSet custT="1"/>
      <dgm:spPr/>
      <dgm:t>
        <a:bodyPr/>
        <a:lstStyle/>
        <a:p>
          <a:pPr rtl="1"/>
          <a:r>
            <a:rPr lang="en-US" sz="2400" b="1" dirty="0" smtClean="0">
              <a:cs typeface="B Mitra" pitchFamily="2" charset="-78"/>
            </a:rPr>
            <a:t>W</a:t>
          </a:r>
          <a:endParaRPr lang="fa-IR" sz="2400" b="1" dirty="0">
            <a:cs typeface="B Mitra" pitchFamily="2" charset="-78"/>
          </a:endParaRPr>
        </a:p>
      </dgm:t>
    </dgm:pt>
    <dgm:pt modelId="{CF1979CF-3BFE-4ABC-BB89-979AA55B5EA6}" type="parTrans" cxnId="{E7EA5789-6EA7-4E60-84C6-9498B540A220}">
      <dgm:prSet/>
      <dgm:spPr/>
      <dgm:t>
        <a:bodyPr/>
        <a:lstStyle/>
        <a:p>
          <a:pPr rtl="1"/>
          <a:endParaRPr lang="fa-IR" sz="2400" b="1">
            <a:cs typeface="B Mitra" pitchFamily="2" charset="-78"/>
          </a:endParaRPr>
        </a:p>
      </dgm:t>
    </dgm:pt>
    <dgm:pt modelId="{BF0C63E1-0BE7-4832-AF59-3E8502150F8A}" type="sibTrans" cxnId="{E7EA5789-6EA7-4E60-84C6-9498B540A220}">
      <dgm:prSet/>
      <dgm:spPr/>
      <dgm:t>
        <a:bodyPr/>
        <a:lstStyle/>
        <a:p>
          <a:pPr rtl="1"/>
          <a:endParaRPr lang="fa-IR" sz="2400" b="1">
            <a:cs typeface="B Mitra" pitchFamily="2" charset="-78"/>
          </a:endParaRPr>
        </a:p>
      </dgm:t>
    </dgm:pt>
    <dgm:pt modelId="{1B431EC5-61C0-400B-9EA0-4B7C5F3A6FA6}">
      <dgm:prSet custT="1"/>
      <dgm:spPr/>
      <dgm:t>
        <a:bodyPr/>
        <a:lstStyle/>
        <a:p>
          <a:pPr rtl="1"/>
          <a:r>
            <a:rPr lang="en-US" sz="2400" b="1" dirty="0" smtClean="0">
              <a:cs typeface="B Mitra" pitchFamily="2" charset="-78"/>
            </a:rPr>
            <a:t>O</a:t>
          </a:r>
          <a:endParaRPr lang="fa-IR" sz="2400" b="1" dirty="0">
            <a:cs typeface="B Mitra" pitchFamily="2" charset="-78"/>
          </a:endParaRPr>
        </a:p>
      </dgm:t>
    </dgm:pt>
    <dgm:pt modelId="{7D219D80-6B6F-4182-BCF3-8A3C20C4478F}" type="parTrans" cxnId="{88307654-BBFA-48BC-8801-791F7A6D5A9B}">
      <dgm:prSet/>
      <dgm:spPr/>
      <dgm:t>
        <a:bodyPr/>
        <a:lstStyle/>
        <a:p>
          <a:pPr rtl="1"/>
          <a:endParaRPr lang="fa-IR" sz="2400" b="1">
            <a:cs typeface="B Mitra" pitchFamily="2" charset="-78"/>
          </a:endParaRPr>
        </a:p>
      </dgm:t>
    </dgm:pt>
    <dgm:pt modelId="{CDFD8E9E-780B-410E-A6D5-0FA6273DC652}" type="sibTrans" cxnId="{88307654-BBFA-48BC-8801-791F7A6D5A9B}">
      <dgm:prSet/>
      <dgm:spPr/>
      <dgm:t>
        <a:bodyPr/>
        <a:lstStyle/>
        <a:p>
          <a:pPr rtl="1"/>
          <a:endParaRPr lang="fa-IR" sz="2400" b="1">
            <a:cs typeface="B Mitra" pitchFamily="2" charset="-78"/>
          </a:endParaRPr>
        </a:p>
      </dgm:t>
    </dgm:pt>
    <dgm:pt modelId="{E5119E27-8957-4385-85E9-4BCA989E2931}">
      <dgm:prSet custT="1"/>
      <dgm:spPr/>
      <dgm:t>
        <a:bodyPr/>
        <a:lstStyle/>
        <a:p>
          <a:pPr rtl="1"/>
          <a:r>
            <a:rPr lang="en-US" sz="2400" b="1" dirty="0" smtClean="0">
              <a:cs typeface="B Mitra" pitchFamily="2" charset="-78"/>
            </a:rPr>
            <a:t>T</a:t>
          </a:r>
          <a:endParaRPr lang="fa-IR" sz="2400" b="1" dirty="0">
            <a:cs typeface="B Mitra" pitchFamily="2" charset="-78"/>
          </a:endParaRPr>
        </a:p>
      </dgm:t>
    </dgm:pt>
    <dgm:pt modelId="{31CDFEB9-6B1F-406B-AD08-8E1D5FC583A8}" type="parTrans" cxnId="{01AD6B69-F80C-4916-B287-C7C89465C3EB}">
      <dgm:prSet/>
      <dgm:spPr/>
      <dgm:t>
        <a:bodyPr/>
        <a:lstStyle/>
        <a:p>
          <a:pPr rtl="1"/>
          <a:endParaRPr lang="fa-IR" sz="2400" b="1">
            <a:cs typeface="B Mitra" pitchFamily="2" charset="-78"/>
          </a:endParaRPr>
        </a:p>
      </dgm:t>
    </dgm:pt>
    <dgm:pt modelId="{B829BA9B-0176-4CEE-A413-89AC680B80C2}" type="sibTrans" cxnId="{01AD6B69-F80C-4916-B287-C7C89465C3EB}">
      <dgm:prSet/>
      <dgm:spPr/>
      <dgm:t>
        <a:bodyPr/>
        <a:lstStyle/>
        <a:p>
          <a:pPr rtl="1"/>
          <a:endParaRPr lang="fa-IR" sz="2400" b="1">
            <a:cs typeface="B Mitra" pitchFamily="2" charset="-78"/>
          </a:endParaRPr>
        </a:p>
      </dgm:t>
    </dgm:pt>
    <dgm:pt modelId="{4290C87C-26C0-48F9-A145-146333636F84}">
      <dgm:prSet custT="1"/>
      <dgm:spPr/>
      <dgm:t>
        <a:bodyPr/>
        <a:lstStyle/>
        <a:p>
          <a:pPr algn="ctr" rtl="1"/>
          <a:r>
            <a:rPr lang="fa-IR" sz="2400" b="1" dirty="0" smtClean="0">
              <a:cs typeface="B Mitra" pitchFamily="2" charset="-78"/>
            </a:rPr>
            <a:t>نقاط قوت</a:t>
          </a:r>
          <a:endParaRPr lang="fa-IR" sz="2400" b="1" dirty="0">
            <a:cs typeface="B Mitra" pitchFamily="2" charset="-78"/>
          </a:endParaRPr>
        </a:p>
      </dgm:t>
    </dgm:pt>
    <dgm:pt modelId="{07B6FBBC-5024-41FD-915B-7BCE8D65F7F0}" type="parTrans" cxnId="{E54CF47D-D6FB-49C3-81DC-9E1DA92F6465}">
      <dgm:prSet/>
      <dgm:spPr/>
      <dgm:t>
        <a:bodyPr/>
        <a:lstStyle/>
        <a:p>
          <a:endParaRPr lang="en-US" sz="2400" b="1">
            <a:cs typeface="B Mitra" pitchFamily="2" charset="-78"/>
          </a:endParaRPr>
        </a:p>
      </dgm:t>
    </dgm:pt>
    <dgm:pt modelId="{9B339D7C-772C-489A-A9D1-122880C511E6}" type="sibTrans" cxnId="{E54CF47D-D6FB-49C3-81DC-9E1DA92F6465}">
      <dgm:prSet/>
      <dgm:spPr/>
      <dgm:t>
        <a:bodyPr/>
        <a:lstStyle/>
        <a:p>
          <a:endParaRPr lang="en-US" sz="2400" b="1">
            <a:cs typeface="B Mitra" pitchFamily="2" charset="-78"/>
          </a:endParaRPr>
        </a:p>
      </dgm:t>
    </dgm:pt>
    <dgm:pt modelId="{C5B52AE6-CD67-40B4-BC30-F48FA156F4F2}">
      <dgm:prSet custT="1"/>
      <dgm:spPr/>
      <dgm:t>
        <a:bodyPr/>
        <a:lstStyle/>
        <a:p>
          <a:pPr algn="ctr" rtl="1"/>
          <a:r>
            <a:rPr lang="fa-IR" sz="2400" b="1" dirty="0" smtClean="0">
              <a:cs typeface="B Mitra" pitchFamily="2" charset="-78"/>
            </a:rPr>
            <a:t>نقاط ضعف</a:t>
          </a:r>
          <a:endParaRPr lang="fa-IR" sz="2400" b="1" dirty="0">
            <a:cs typeface="B Mitra" pitchFamily="2" charset="-78"/>
          </a:endParaRPr>
        </a:p>
      </dgm:t>
    </dgm:pt>
    <dgm:pt modelId="{B0E148F9-A4AC-4443-B0E6-E98708981A25}" type="parTrans" cxnId="{6EAACDE5-CA01-46DC-8E5F-6EB08AC21521}">
      <dgm:prSet/>
      <dgm:spPr/>
      <dgm:t>
        <a:bodyPr/>
        <a:lstStyle/>
        <a:p>
          <a:endParaRPr lang="en-US" sz="2400" b="1">
            <a:cs typeface="B Mitra" pitchFamily="2" charset="-78"/>
          </a:endParaRPr>
        </a:p>
      </dgm:t>
    </dgm:pt>
    <dgm:pt modelId="{9169E810-F22D-441F-BC74-9F91A4392BD3}" type="sibTrans" cxnId="{6EAACDE5-CA01-46DC-8E5F-6EB08AC21521}">
      <dgm:prSet/>
      <dgm:spPr/>
      <dgm:t>
        <a:bodyPr/>
        <a:lstStyle/>
        <a:p>
          <a:endParaRPr lang="en-US" sz="2400" b="1">
            <a:cs typeface="B Mitra" pitchFamily="2" charset="-78"/>
          </a:endParaRPr>
        </a:p>
      </dgm:t>
    </dgm:pt>
    <dgm:pt modelId="{DDA49EF5-1607-422D-BBBD-04077AE98727}">
      <dgm:prSet custT="1"/>
      <dgm:spPr/>
      <dgm:t>
        <a:bodyPr/>
        <a:lstStyle/>
        <a:p>
          <a:pPr algn="ctr" rtl="1"/>
          <a:r>
            <a:rPr lang="fa-IR" sz="2400" b="1" dirty="0" smtClean="0">
              <a:cs typeface="B Mitra" pitchFamily="2" charset="-78"/>
            </a:rPr>
            <a:t>فرصت</a:t>
          </a:r>
          <a:r>
            <a:rPr kumimoji="0" lang="fa-IR" sz="2400" b="1" i="0" u="none" strike="noStrike" cap="all" spc="0" normalizeH="0" baseline="0" noProof="0" dirty="0" smtClean="0">
              <a:ln w="12700">
                <a:prstDash val="solid"/>
              </a:ln>
              <a:effectLst>
                <a:outerShdw blurRad="41275" dist="20320" dir="1800000" algn="tl" rotWithShape="0">
                  <a:srgbClr val="000000">
                    <a:alpha val="40000"/>
                  </a:srgbClr>
                </a:outerShdw>
              </a:effectLst>
              <a:uLnTx/>
              <a:uFillTx/>
              <a:latin typeface="+mn-lt"/>
              <a:ea typeface="+mn-ea"/>
              <a:cs typeface="B Titr" pitchFamily="2" charset="-78"/>
            </a:rPr>
            <a:t>‌</a:t>
          </a:r>
          <a:r>
            <a:rPr lang="fa-IR" sz="2400" b="1" dirty="0" smtClean="0">
              <a:cs typeface="B Mitra" pitchFamily="2" charset="-78"/>
            </a:rPr>
            <a:t>ها</a:t>
          </a:r>
          <a:endParaRPr lang="fa-IR" sz="2400" b="1" dirty="0">
            <a:cs typeface="B Mitra" pitchFamily="2" charset="-78"/>
          </a:endParaRPr>
        </a:p>
      </dgm:t>
    </dgm:pt>
    <dgm:pt modelId="{6E0563AA-2D61-4F97-843B-9FDFD5A5AF15}" type="parTrans" cxnId="{7225C35C-5DE5-4D42-9F41-1AEA20A4E16C}">
      <dgm:prSet/>
      <dgm:spPr/>
      <dgm:t>
        <a:bodyPr/>
        <a:lstStyle/>
        <a:p>
          <a:endParaRPr lang="en-US" sz="2400" b="1">
            <a:cs typeface="B Mitra" pitchFamily="2" charset="-78"/>
          </a:endParaRPr>
        </a:p>
      </dgm:t>
    </dgm:pt>
    <dgm:pt modelId="{83FF75F6-27CF-4E94-A327-23B5353BB742}" type="sibTrans" cxnId="{7225C35C-5DE5-4D42-9F41-1AEA20A4E16C}">
      <dgm:prSet/>
      <dgm:spPr/>
      <dgm:t>
        <a:bodyPr/>
        <a:lstStyle/>
        <a:p>
          <a:endParaRPr lang="en-US" sz="2400" b="1">
            <a:cs typeface="B Mitra" pitchFamily="2" charset="-78"/>
          </a:endParaRPr>
        </a:p>
      </dgm:t>
    </dgm:pt>
    <dgm:pt modelId="{9663AE5A-35C3-4DDC-B638-6F0D99BD5536}">
      <dgm:prSet custT="1"/>
      <dgm:spPr/>
      <dgm:t>
        <a:bodyPr/>
        <a:lstStyle/>
        <a:p>
          <a:pPr algn="ctr" rtl="1"/>
          <a:r>
            <a:rPr lang="fa-IR" sz="2400" b="1" dirty="0" smtClean="0">
              <a:cs typeface="B Mitra" pitchFamily="2" charset="-78"/>
            </a:rPr>
            <a:t>تهدیدها</a:t>
          </a:r>
          <a:endParaRPr lang="fa-IR" sz="2400" b="1" dirty="0">
            <a:cs typeface="B Mitra" pitchFamily="2" charset="-78"/>
          </a:endParaRPr>
        </a:p>
      </dgm:t>
    </dgm:pt>
    <dgm:pt modelId="{DE61EB8B-8F0C-48E0-9A4D-851EBA283029}" type="parTrans" cxnId="{D63B05E3-F192-4FA0-AF09-93D39CA7D146}">
      <dgm:prSet/>
      <dgm:spPr/>
      <dgm:t>
        <a:bodyPr/>
        <a:lstStyle/>
        <a:p>
          <a:endParaRPr lang="en-US" sz="2400" b="1">
            <a:cs typeface="B Mitra" pitchFamily="2" charset="-78"/>
          </a:endParaRPr>
        </a:p>
      </dgm:t>
    </dgm:pt>
    <dgm:pt modelId="{06BB087F-295F-4321-A2CB-321A875F13DC}" type="sibTrans" cxnId="{D63B05E3-F192-4FA0-AF09-93D39CA7D146}">
      <dgm:prSet/>
      <dgm:spPr/>
      <dgm:t>
        <a:bodyPr/>
        <a:lstStyle/>
        <a:p>
          <a:endParaRPr lang="en-US" sz="2400" b="1">
            <a:cs typeface="B Mitra" pitchFamily="2" charset="-78"/>
          </a:endParaRPr>
        </a:p>
      </dgm:t>
    </dgm:pt>
    <dgm:pt modelId="{9C31DBCB-2655-4B49-93C5-381B6A54EAA8}" type="pres">
      <dgm:prSet presAssocID="{8B396B9B-5E3D-41AF-BE61-8465BB1DA3F4}" presName="Name0" presStyleCnt="0">
        <dgm:presLayoutVars>
          <dgm:dir/>
          <dgm:animLvl val="lvl"/>
          <dgm:resizeHandles/>
        </dgm:presLayoutVars>
      </dgm:prSet>
      <dgm:spPr/>
      <dgm:t>
        <a:bodyPr/>
        <a:lstStyle/>
        <a:p>
          <a:pPr rtl="1"/>
          <a:endParaRPr lang="fa-IR"/>
        </a:p>
      </dgm:t>
    </dgm:pt>
    <dgm:pt modelId="{C25BA702-FC73-485E-88D4-6A09035ECAA4}" type="pres">
      <dgm:prSet presAssocID="{48054C00-E1F4-4CF4-93DC-CB82F632A7F6}" presName="linNode" presStyleCnt="0"/>
      <dgm:spPr/>
      <dgm:t>
        <a:bodyPr/>
        <a:lstStyle/>
        <a:p>
          <a:endParaRPr lang="en-US"/>
        </a:p>
      </dgm:t>
    </dgm:pt>
    <dgm:pt modelId="{72C6671D-AA12-4A07-95D1-9D5FFD800D7A}" type="pres">
      <dgm:prSet presAssocID="{48054C00-E1F4-4CF4-93DC-CB82F632A7F6}" presName="parentShp" presStyleLbl="node1" presStyleIdx="0" presStyleCnt="4">
        <dgm:presLayoutVars>
          <dgm:bulletEnabled val="1"/>
        </dgm:presLayoutVars>
      </dgm:prSet>
      <dgm:spPr/>
      <dgm:t>
        <a:bodyPr/>
        <a:lstStyle/>
        <a:p>
          <a:pPr rtl="1"/>
          <a:endParaRPr lang="fa-IR"/>
        </a:p>
      </dgm:t>
    </dgm:pt>
    <dgm:pt modelId="{3120596A-4490-4384-AF30-DFE0AD66FDB6}" type="pres">
      <dgm:prSet presAssocID="{48054C00-E1F4-4CF4-93DC-CB82F632A7F6}" presName="childShp" presStyleLbl="bgAccFollowNode1" presStyleIdx="0" presStyleCnt="4">
        <dgm:presLayoutVars>
          <dgm:bulletEnabled val="1"/>
        </dgm:presLayoutVars>
      </dgm:prSet>
      <dgm:spPr/>
      <dgm:t>
        <a:bodyPr/>
        <a:lstStyle/>
        <a:p>
          <a:pPr rtl="1"/>
          <a:endParaRPr lang="fa-IR"/>
        </a:p>
      </dgm:t>
    </dgm:pt>
    <dgm:pt modelId="{C2EC383C-9AAC-4159-AF18-7F564364544F}" type="pres">
      <dgm:prSet presAssocID="{12D03C21-7413-4D60-95DA-68EC7666A266}" presName="spacing" presStyleCnt="0"/>
      <dgm:spPr/>
      <dgm:t>
        <a:bodyPr/>
        <a:lstStyle/>
        <a:p>
          <a:endParaRPr lang="en-US"/>
        </a:p>
      </dgm:t>
    </dgm:pt>
    <dgm:pt modelId="{DBE11939-D067-4AD5-9E73-EB2414713076}" type="pres">
      <dgm:prSet presAssocID="{17AE1CCD-113B-4197-8F4A-CE756C08CC70}" presName="linNode" presStyleCnt="0"/>
      <dgm:spPr/>
      <dgm:t>
        <a:bodyPr/>
        <a:lstStyle/>
        <a:p>
          <a:endParaRPr lang="en-US"/>
        </a:p>
      </dgm:t>
    </dgm:pt>
    <dgm:pt modelId="{BEB82F71-7CC1-4413-8BBF-52931D029EF6}" type="pres">
      <dgm:prSet presAssocID="{17AE1CCD-113B-4197-8F4A-CE756C08CC70}" presName="parentShp" presStyleLbl="node1" presStyleIdx="1" presStyleCnt="4">
        <dgm:presLayoutVars>
          <dgm:bulletEnabled val="1"/>
        </dgm:presLayoutVars>
      </dgm:prSet>
      <dgm:spPr/>
      <dgm:t>
        <a:bodyPr/>
        <a:lstStyle/>
        <a:p>
          <a:pPr rtl="1"/>
          <a:endParaRPr lang="fa-IR"/>
        </a:p>
      </dgm:t>
    </dgm:pt>
    <dgm:pt modelId="{7F3A12E6-1A0D-4F76-BC10-0E4CB438C771}" type="pres">
      <dgm:prSet presAssocID="{17AE1CCD-113B-4197-8F4A-CE756C08CC70}" presName="childShp" presStyleLbl="bgAccFollowNode1" presStyleIdx="1" presStyleCnt="4">
        <dgm:presLayoutVars>
          <dgm:bulletEnabled val="1"/>
        </dgm:presLayoutVars>
      </dgm:prSet>
      <dgm:spPr/>
      <dgm:t>
        <a:bodyPr/>
        <a:lstStyle/>
        <a:p>
          <a:pPr rtl="1"/>
          <a:endParaRPr lang="fa-IR"/>
        </a:p>
      </dgm:t>
    </dgm:pt>
    <dgm:pt modelId="{0B11DEE6-85EA-4001-864E-23F38BF242FC}" type="pres">
      <dgm:prSet presAssocID="{BF0C63E1-0BE7-4832-AF59-3E8502150F8A}" presName="spacing" presStyleCnt="0"/>
      <dgm:spPr/>
      <dgm:t>
        <a:bodyPr/>
        <a:lstStyle/>
        <a:p>
          <a:endParaRPr lang="en-US"/>
        </a:p>
      </dgm:t>
    </dgm:pt>
    <dgm:pt modelId="{156B6B7F-5346-4106-B2B9-63D886131F95}" type="pres">
      <dgm:prSet presAssocID="{1B431EC5-61C0-400B-9EA0-4B7C5F3A6FA6}" presName="linNode" presStyleCnt="0"/>
      <dgm:spPr/>
      <dgm:t>
        <a:bodyPr/>
        <a:lstStyle/>
        <a:p>
          <a:endParaRPr lang="en-US"/>
        </a:p>
      </dgm:t>
    </dgm:pt>
    <dgm:pt modelId="{E8D822D5-305F-4413-BABF-DA724D5B0FB4}" type="pres">
      <dgm:prSet presAssocID="{1B431EC5-61C0-400B-9EA0-4B7C5F3A6FA6}" presName="parentShp" presStyleLbl="node1" presStyleIdx="2" presStyleCnt="4">
        <dgm:presLayoutVars>
          <dgm:bulletEnabled val="1"/>
        </dgm:presLayoutVars>
      </dgm:prSet>
      <dgm:spPr/>
      <dgm:t>
        <a:bodyPr/>
        <a:lstStyle/>
        <a:p>
          <a:pPr rtl="1"/>
          <a:endParaRPr lang="fa-IR"/>
        </a:p>
      </dgm:t>
    </dgm:pt>
    <dgm:pt modelId="{9CB4E437-542A-462B-814A-73C734EBEAAE}" type="pres">
      <dgm:prSet presAssocID="{1B431EC5-61C0-400B-9EA0-4B7C5F3A6FA6}" presName="childShp" presStyleLbl="bgAccFollowNode1" presStyleIdx="2" presStyleCnt="4">
        <dgm:presLayoutVars>
          <dgm:bulletEnabled val="1"/>
        </dgm:presLayoutVars>
      </dgm:prSet>
      <dgm:spPr/>
      <dgm:t>
        <a:bodyPr/>
        <a:lstStyle/>
        <a:p>
          <a:pPr rtl="1"/>
          <a:endParaRPr lang="fa-IR"/>
        </a:p>
      </dgm:t>
    </dgm:pt>
    <dgm:pt modelId="{249D6DC5-8FC0-443D-8669-922515117B96}" type="pres">
      <dgm:prSet presAssocID="{CDFD8E9E-780B-410E-A6D5-0FA6273DC652}" presName="spacing" presStyleCnt="0"/>
      <dgm:spPr/>
      <dgm:t>
        <a:bodyPr/>
        <a:lstStyle/>
        <a:p>
          <a:endParaRPr lang="en-US"/>
        </a:p>
      </dgm:t>
    </dgm:pt>
    <dgm:pt modelId="{9B713D51-F10C-42B3-9E06-79745331010C}" type="pres">
      <dgm:prSet presAssocID="{E5119E27-8957-4385-85E9-4BCA989E2931}" presName="linNode" presStyleCnt="0"/>
      <dgm:spPr/>
      <dgm:t>
        <a:bodyPr/>
        <a:lstStyle/>
        <a:p>
          <a:endParaRPr lang="en-US"/>
        </a:p>
      </dgm:t>
    </dgm:pt>
    <dgm:pt modelId="{964BDCE1-17B3-42E6-8953-1A8E7482D441}" type="pres">
      <dgm:prSet presAssocID="{E5119E27-8957-4385-85E9-4BCA989E2931}" presName="parentShp" presStyleLbl="node1" presStyleIdx="3" presStyleCnt="4">
        <dgm:presLayoutVars>
          <dgm:bulletEnabled val="1"/>
        </dgm:presLayoutVars>
      </dgm:prSet>
      <dgm:spPr/>
      <dgm:t>
        <a:bodyPr/>
        <a:lstStyle/>
        <a:p>
          <a:pPr rtl="1"/>
          <a:endParaRPr lang="fa-IR"/>
        </a:p>
      </dgm:t>
    </dgm:pt>
    <dgm:pt modelId="{E3725A31-A82D-43ED-B5DF-2F32D83DA089}" type="pres">
      <dgm:prSet presAssocID="{E5119E27-8957-4385-85E9-4BCA989E2931}" presName="childShp" presStyleLbl="bgAccFollowNode1" presStyleIdx="3" presStyleCnt="4">
        <dgm:presLayoutVars>
          <dgm:bulletEnabled val="1"/>
        </dgm:presLayoutVars>
      </dgm:prSet>
      <dgm:spPr/>
      <dgm:t>
        <a:bodyPr/>
        <a:lstStyle/>
        <a:p>
          <a:pPr rtl="1"/>
          <a:endParaRPr lang="fa-IR"/>
        </a:p>
      </dgm:t>
    </dgm:pt>
  </dgm:ptLst>
  <dgm:cxnLst>
    <dgm:cxn modelId="{42BE6D9F-21FB-4BA2-8614-D81DDDD53C33}" type="presOf" srcId="{17AE1CCD-113B-4197-8F4A-CE756C08CC70}" destId="{BEB82F71-7CC1-4413-8BBF-52931D029EF6}" srcOrd="0" destOrd="0" presId="urn:microsoft.com/office/officeart/2005/8/layout/vList6"/>
    <dgm:cxn modelId="{E54CF47D-D6FB-49C3-81DC-9E1DA92F6465}" srcId="{48054C00-E1F4-4CF4-93DC-CB82F632A7F6}" destId="{4290C87C-26C0-48F9-A145-146333636F84}" srcOrd="0" destOrd="0" parTransId="{07B6FBBC-5024-41FD-915B-7BCE8D65F7F0}" sibTransId="{9B339D7C-772C-489A-A9D1-122880C511E6}"/>
    <dgm:cxn modelId="{6EAACDE5-CA01-46DC-8E5F-6EB08AC21521}" srcId="{17AE1CCD-113B-4197-8F4A-CE756C08CC70}" destId="{C5B52AE6-CD67-40B4-BC30-F48FA156F4F2}" srcOrd="0" destOrd="0" parTransId="{B0E148F9-A4AC-4443-B0E6-E98708981A25}" sibTransId="{9169E810-F22D-441F-BC74-9F91A4392BD3}"/>
    <dgm:cxn modelId="{C4FBB87C-A3B3-43B7-A739-E1FA6EA2439A}" type="presOf" srcId="{C5B52AE6-CD67-40B4-BC30-F48FA156F4F2}" destId="{7F3A12E6-1A0D-4F76-BC10-0E4CB438C771}" srcOrd="0" destOrd="0" presId="urn:microsoft.com/office/officeart/2005/8/layout/vList6"/>
    <dgm:cxn modelId="{7225C35C-5DE5-4D42-9F41-1AEA20A4E16C}" srcId="{1B431EC5-61C0-400B-9EA0-4B7C5F3A6FA6}" destId="{DDA49EF5-1607-422D-BBBD-04077AE98727}" srcOrd="0" destOrd="0" parTransId="{6E0563AA-2D61-4F97-843B-9FDFD5A5AF15}" sibTransId="{83FF75F6-27CF-4E94-A327-23B5353BB742}"/>
    <dgm:cxn modelId="{38F758D1-F39A-40F5-942D-F08D39DF8232}" type="presOf" srcId="{9663AE5A-35C3-4DDC-B638-6F0D99BD5536}" destId="{E3725A31-A82D-43ED-B5DF-2F32D83DA089}" srcOrd="0" destOrd="0" presId="urn:microsoft.com/office/officeart/2005/8/layout/vList6"/>
    <dgm:cxn modelId="{01AD6B69-F80C-4916-B287-C7C89465C3EB}" srcId="{8B396B9B-5E3D-41AF-BE61-8465BB1DA3F4}" destId="{E5119E27-8957-4385-85E9-4BCA989E2931}" srcOrd="3" destOrd="0" parTransId="{31CDFEB9-6B1F-406B-AD08-8E1D5FC583A8}" sibTransId="{B829BA9B-0176-4CEE-A413-89AC680B80C2}"/>
    <dgm:cxn modelId="{03D78537-F6B8-4C51-8EAC-17C1686E66E3}" type="presOf" srcId="{DDA49EF5-1607-422D-BBBD-04077AE98727}" destId="{9CB4E437-542A-462B-814A-73C734EBEAAE}" srcOrd="0" destOrd="0" presId="urn:microsoft.com/office/officeart/2005/8/layout/vList6"/>
    <dgm:cxn modelId="{7BFB30E5-9064-4010-BAC9-6A91B5FD611C}" type="presOf" srcId="{E5119E27-8957-4385-85E9-4BCA989E2931}" destId="{964BDCE1-17B3-42E6-8953-1A8E7482D441}" srcOrd="0" destOrd="0" presId="urn:microsoft.com/office/officeart/2005/8/layout/vList6"/>
    <dgm:cxn modelId="{88307654-BBFA-48BC-8801-791F7A6D5A9B}" srcId="{8B396B9B-5E3D-41AF-BE61-8465BB1DA3F4}" destId="{1B431EC5-61C0-400B-9EA0-4B7C5F3A6FA6}" srcOrd="2" destOrd="0" parTransId="{7D219D80-6B6F-4182-BCF3-8A3C20C4478F}" sibTransId="{CDFD8E9E-780B-410E-A6D5-0FA6273DC652}"/>
    <dgm:cxn modelId="{4372826D-ADDD-4FA1-96DE-101DE94861B2}" srcId="{8B396B9B-5E3D-41AF-BE61-8465BB1DA3F4}" destId="{48054C00-E1F4-4CF4-93DC-CB82F632A7F6}" srcOrd="0" destOrd="0" parTransId="{7484376A-B67C-4D09-8851-17ED9B59EDD4}" sibTransId="{12D03C21-7413-4D60-95DA-68EC7666A266}"/>
    <dgm:cxn modelId="{D63B05E3-F192-4FA0-AF09-93D39CA7D146}" srcId="{E5119E27-8957-4385-85E9-4BCA989E2931}" destId="{9663AE5A-35C3-4DDC-B638-6F0D99BD5536}" srcOrd="0" destOrd="0" parTransId="{DE61EB8B-8F0C-48E0-9A4D-851EBA283029}" sibTransId="{06BB087F-295F-4321-A2CB-321A875F13DC}"/>
    <dgm:cxn modelId="{35242831-3C61-4C8C-9D55-1F385BF2E0A9}" type="presOf" srcId="{48054C00-E1F4-4CF4-93DC-CB82F632A7F6}" destId="{72C6671D-AA12-4A07-95D1-9D5FFD800D7A}" srcOrd="0" destOrd="0" presId="urn:microsoft.com/office/officeart/2005/8/layout/vList6"/>
    <dgm:cxn modelId="{44E89903-EB35-4A3D-B17B-BF25CC196B91}" type="presOf" srcId="{4290C87C-26C0-48F9-A145-146333636F84}" destId="{3120596A-4490-4384-AF30-DFE0AD66FDB6}" srcOrd="0" destOrd="0" presId="urn:microsoft.com/office/officeart/2005/8/layout/vList6"/>
    <dgm:cxn modelId="{E7EA5789-6EA7-4E60-84C6-9498B540A220}" srcId="{8B396B9B-5E3D-41AF-BE61-8465BB1DA3F4}" destId="{17AE1CCD-113B-4197-8F4A-CE756C08CC70}" srcOrd="1" destOrd="0" parTransId="{CF1979CF-3BFE-4ABC-BB89-979AA55B5EA6}" sibTransId="{BF0C63E1-0BE7-4832-AF59-3E8502150F8A}"/>
    <dgm:cxn modelId="{792F2F8C-DAFA-4975-9613-45222254BF8F}" type="presOf" srcId="{1B431EC5-61C0-400B-9EA0-4B7C5F3A6FA6}" destId="{E8D822D5-305F-4413-BABF-DA724D5B0FB4}" srcOrd="0" destOrd="0" presId="urn:microsoft.com/office/officeart/2005/8/layout/vList6"/>
    <dgm:cxn modelId="{7EE4B066-4AAE-4AF1-9A1C-7E585DDD4A87}" type="presOf" srcId="{8B396B9B-5E3D-41AF-BE61-8465BB1DA3F4}" destId="{9C31DBCB-2655-4B49-93C5-381B6A54EAA8}" srcOrd="0" destOrd="0" presId="urn:microsoft.com/office/officeart/2005/8/layout/vList6"/>
    <dgm:cxn modelId="{BF33164E-4B3E-4B19-8D97-1150F34B0122}" type="presParOf" srcId="{9C31DBCB-2655-4B49-93C5-381B6A54EAA8}" destId="{C25BA702-FC73-485E-88D4-6A09035ECAA4}" srcOrd="0" destOrd="0" presId="urn:microsoft.com/office/officeart/2005/8/layout/vList6"/>
    <dgm:cxn modelId="{CCA979AD-4458-4977-A0F1-833B2C04F8F0}" type="presParOf" srcId="{C25BA702-FC73-485E-88D4-6A09035ECAA4}" destId="{72C6671D-AA12-4A07-95D1-9D5FFD800D7A}" srcOrd="0" destOrd="0" presId="urn:microsoft.com/office/officeart/2005/8/layout/vList6"/>
    <dgm:cxn modelId="{08EA4563-0C07-4289-8616-2BB95DD620EC}" type="presParOf" srcId="{C25BA702-FC73-485E-88D4-6A09035ECAA4}" destId="{3120596A-4490-4384-AF30-DFE0AD66FDB6}" srcOrd="1" destOrd="0" presId="urn:microsoft.com/office/officeart/2005/8/layout/vList6"/>
    <dgm:cxn modelId="{F6508DB3-E956-4FC1-B813-6A6FD7608CA0}" type="presParOf" srcId="{9C31DBCB-2655-4B49-93C5-381B6A54EAA8}" destId="{C2EC383C-9AAC-4159-AF18-7F564364544F}" srcOrd="1" destOrd="0" presId="urn:microsoft.com/office/officeart/2005/8/layout/vList6"/>
    <dgm:cxn modelId="{79D6EA29-D1FA-4154-BEF6-DD49EF006CB4}" type="presParOf" srcId="{9C31DBCB-2655-4B49-93C5-381B6A54EAA8}" destId="{DBE11939-D067-4AD5-9E73-EB2414713076}" srcOrd="2" destOrd="0" presId="urn:microsoft.com/office/officeart/2005/8/layout/vList6"/>
    <dgm:cxn modelId="{16536BA5-74FD-4091-B69C-208EE82EF1A0}" type="presParOf" srcId="{DBE11939-D067-4AD5-9E73-EB2414713076}" destId="{BEB82F71-7CC1-4413-8BBF-52931D029EF6}" srcOrd="0" destOrd="0" presId="urn:microsoft.com/office/officeart/2005/8/layout/vList6"/>
    <dgm:cxn modelId="{5741B62E-6E41-4BC4-B3CE-4B91CD070BF0}" type="presParOf" srcId="{DBE11939-D067-4AD5-9E73-EB2414713076}" destId="{7F3A12E6-1A0D-4F76-BC10-0E4CB438C771}" srcOrd="1" destOrd="0" presId="urn:microsoft.com/office/officeart/2005/8/layout/vList6"/>
    <dgm:cxn modelId="{539B585E-96F8-4F3B-AE78-5F4FAB329654}" type="presParOf" srcId="{9C31DBCB-2655-4B49-93C5-381B6A54EAA8}" destId="{0B11DEE6-85EA-4001-864E-23F38BF242FC}" srcOrd="3" destOrd="0" presId="urn:microsoft.com/office/officeart/2005/8/layout/vList6"/>
    <dgm:cxn modelId="{54283C33-CE86-4D73-B447-B45B48338247}" type="presParOf" srcId="{9C31DBCB-2655-4B49-93C5-381B6A54EAA8}" destId="{156B6B7F-5346-4106-B2B9-63D886131F95}" srcOrd="4" destOrd="0" presId="urn:microsoft.com/office/officeart/2005/8/layout/vList6"/>
    <dgm:cxn modelId="{B4D4CE30-1589-4C67-92F2-15F7F920C078}" type="presParOf" srcId="{156B6B7F-5346-4106-B2B9-63D886131F95}" destId="{E8D822D5-305F-4413-BABF-DA724D5B0FB4}" srcOrd="0" destOrd="0" presId="urn:microsoft.com/office/officeart/2005/8/layout/vList6"/>
    <dgm:cxn modelId="{600EE82E-3A65-4530-9F00-449724B1B0C3}" type="presParOf" srcId="{156B6B7F-5346-4106-B2B9-63D886131F95}" destId="{9CB4E437-542A-462B-814A-73C734EBEAAE}" srcOrd="1" destOrd="0" presId="urn:microsoft.com/office/officeart/2005/8/layout/vList6"/>
    <dgm:cxn modelId="{0E860B76-9804-49C5-95E5-320638BA5707}" type="presParOf" srcId="{9C31DBCB-2655-4B49-93C5-381B6A54EAA8}" destId="{249D6DC5-8FC0-443D-8669-922515117B96}" srcOrd="5" destOrd="0" presId="urn:microsoft.com/office/officeart/2005/8/layout/vList6"/>
    <dgm:cxn modelId="{B6CD991F-F76A-410A-95D3-8A7D529326DA}" type="presParOf" srcId="{9C31DBCB-2655-4B49-93C5-381B6A54EAA8}" destId="{9B713D51-F10C-42B3-9E06-79745331010C}" srcOrd="6" destOrd="0" presId="urn:microsoft.com/office/officeart/2005/8/layout/vList6"/>
    <dgm:cxn modelId="{C7E22624-AD46-47CA-B307-8610F7F1373E}" type="presParOf" srcId="{9B713D51-F10C-42B3-9E06-79745331010C}" destId="{964BDCE1-17B3-42E6-8953-1A8E7482D441}" srcOrd="0" destOrd="0" presId="urn:microsoft.com/office/officeart/2005/8/layout/vList6"/>
    <dgm:cxn modelId="{8AB90179-5691-4C69-BB42-F24E1CF140BE}" type="presParOf" srcId="{9B713D51-F10C-42B3-9E06-79745331010C}" destId="{E3725A31-A82D-43ED-B5DF-2F32D83DA08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2834A-52D3-4922-8740-13C6C124866F}" type="doc">
      <dgm:prSet loTypeId="urn:microsoft.com/office/officeart/2005/8/layout/arrow3" loCatId="relationship" qsTypeId="urn:microsoft.com/office/officeart/2005/8/quickstyle/3d2" qsCatId="3D" csTypeId="urn:microsoft.com/office/officeart/2005/8/colors/accent2_2" csCatId="accent2" phldr="1"/>
      <dgm:spPr/>
      <dgm:t>
        <a:bodyPr/>
        <a:lstStyle/>
        <a:p>
          <a:pPr rtl="1"/>
          <a:endParaRPr lang="fa-IR"/>
        </a:p>
      </dgm:t>
    </dgm:pt>
    <dgm:pt modelId="{29448727-0AF4-46F9-B787-2D5210B89A89}">
      <dgm:prSet custT="1"/>
      <dgm:spPr/>
      <dgm:t>
        <a:bodyPr/>
        <a:lstStyle/>
        <a:p>
          <a:pPr rtl="1"/>
          <a:r>
            <a:rPr lang="fa-IR" sz="2400" b="1" dirty="0" smtClean="0">
              <a:solidFill>
                <a:schemeClr val="accent2">
                  <a:lumMod val="75000"/>
                </a:schemeClr>
              </a:solidFill>
              <a:cs typeface="B Mitra" pitchFamily="2" charset="-78"/>
            </a:rPr>
            <a:t>خارج کسب</a:t>
          </a:r>
          <a:r>
            <a:rPr lang="fa-IR" sz="3500" b="1" dirty="0" smtClean="0">
              <a:solidFill>
                <a:schemeClr val="accent2">
                  <a:lumMod val="75000"/>
                </a:schemeClr>
              </a:solidFill>
              <a:cs typeface="B Mitra" pitchFamily="2" charset="-78"/>
            </a:rPr>
            <a:t> </a:t>
          </a:r>
          <a:r>
            <a:rPr lang="fa-IR" sz="2400" b="1" dirty="0" smtClean="0">
              <a:solidFill>
                <a:schemeClr val="accent2">
                  <a:lumMod val="75000"/>
                </a:schemeClr>
              </a:solidFill>
              <a:cs typeface="B Mitra" pitchFamily="2" charset="-78"/>
            </a:rPr>
            <a:t>و کار</a:t>
          </a:r>
        </a:p>
        <a:p>
          <a:pPr rtl="1"/>
          <a:r>
            <a:rPr lang="fa-IR" sz="2400" b="1" dirty="0" smtClean="0">
              <a:solidFill>
                <a:schemeClr val="accent2">
                  <a:lumMod val="75000"/>
                </a:schemeClr>
              </a:solidFill>
              <a:cs typeface="B Mitra" pitchFamily="2" charset="-78"/>
            </a:rPr>
            <a:t>(فرصت‌ها و تهدیدها)</a:t>
          </a:r>
          <a:endParaRPr lang="fa-IR" sz="2400" b="1" dirty="0">
            <a:solidFill>
              <a:schemeClr val="accent2">
                <a:lumMod val="75000"/>
              </a:schemeClr>
            </a:solidFill>
            <a:cs typeface="B Mitra" pitchFamily="2" charset="-78"/>
          </a:endParaRPr>
        </a:p>
      </dgm:t>
    </dgm:pt>
    <dgm:pt modelId="{3A13EC65-E990-4643-AC4C-A3F79580A0D3}" type="parTrans" cxnId="{E38C194B-BBFA-482B-B9E2-23916FF032FF}">
      <dgm:prSet/>
      <dgm:spPr/>
      <dgm:t>
        <a:bodyPr/>
        <a:lstStyle/>
        <a:p>
          <a:pPr rtl="1"/>
          <a:endParaRPr lang="fa-IR">
            <a:solidFill>
              <a:schemeClr val="accent2">
                <a:lumMod val="75000"/>
              </a:schemeClr>
            </a:solidFill>
          </a:endParaRPr>
        </a:p>
      </dgm:t>
    </dgm:pt>
    <dgm:pt modelId="{E2485500-5593-4F5D-B3BC-702A210C8329}" type="sibTrans" cxnId="{E38C194B-BBFA-482B-B9E2-23916FF032FF}">
      <dgm:prSet/>
      <dgm:spPr/>
      <dgm:t>
        <a:bodyPr/>
        <a:lstStyle/>
        <a:p>
          <a:pPr rtl="1"/>
          <a:endParaRPr lang="fa-IR">
            <a:solidFill>
              <a:schemeClr val="accent2">
                <a:lumMod val="75000"/>
              </a:schemeClr>
            </a:solidFill>
          </a:endParaRPr>
        </a:p>
      </dgm:t>
    </dgm:pt>
    <dgm:pt modelId="{9A3DF1FA-4146-4192-99C6-B95AB50C6B34}">
      <dgm:prSet custT="1"/>
      <dgm:spPr/>
      <dgm:t>
        <a:bodyPr/>
        <a:lstStyle/>
        <a:p>
          <a:pPr rtl="1"/>
          <a:r>
            <a:rPr lang="fa-IR" sz="2400" b="1" dirty="0" smtClean="0">
              <a:solidFill>
                <a:schemeClr val="accent2">
                  <a:lumMod val="75000"/>
                </a:schemeClr>
              </a:solidFill>
              <a:cs typeface="B Mitra" pitchFamily="2" charset="-78"/>
            </a:rPr>
            <a:t>درون کسب و کار</a:t>
          </a:r>
        </a:p>
        <a:p>
          <a:pPr rtl="1"/>
          <a:r>
            <a:rPr lang="fa-IR" sz="2400" b="1" dirty="0" smtClean="0">
              <a:solidFill>
                <a:schemeClr val="accent2">
                  <a:lumMod val="75000"/>
                </a:schemeClr>
              </a:solidFill>
              <a:cs typeface="B Mitra" pitchFamily="2" charset="-78"/>
            </a:rPr>
            <a:t>(نقاط ضعف ،نقاط قوت)</a:t>
          </a:r>
          <a:endParaRPr lang="fa-IR" sz="2400" b="1" dirty="0">
            <a:solidFill>
              <a:schemeClr val="accent2">
                <a:lumMod val="75000"/>
              </a:schemeClr>
            </a:solidFill>
            <a:cs typeface="B Mitra" pitchFamily="2" charset="-78"/>
          </a:endParaRPr>
        </a:p>
      </dgm:t>
    </dgm:pt>
    <dgm:pt modelId="{83AB9817-656C-451E-BF0D-18CB804D7A35}" type="parTrans" cxnId="{E08280F2-CD86-4348-B6FA-F87B6EBFF803}">
      <dgm:prSet/>
      <dgm:spPr/>
      <dgm:t>
        <a:bodyPr/>
        <a:lstStyle/>
        <a:p>
          <a:pPr rtl="1"/>
          <a:endParaRPr lang="fa-IR">
            <a:solidFill>
              <a:schemeClr val="accent2">
                <a:lumMod val="75000"/>
              </a:schemeClr>
            </a:solidFill>
          </a:endParaRPr>
        </a:p>
      </dgm:t>
    </dgm:pt>
    <dgm:pt modelId="{F32FB29E-D5C8-4BC6-9026-427B74D32D3E}" type="sibTrans" cxnId="{E08280F2-CD86-4348-B6FA-F87B6EBFF803}">
      <dgm:prSet/>
      <dgm:spPr/>
      <dgm:t>
        <a:bodyPr/>
        <a:lstStyle/>
        <a:p>
          <a:pPr rtl="1"/>
          <a:endParaRPr lang="fa-IR">
            <a:solidFill>
              <a:schemeClr val="accent2">
                <a:lumMod val="75000"/>
              </a:schemeClr>
            </a:solidFill>
          </a:endParaRPr>
        </a:p>
      </dgm:t>
    </dgm:pt>
    <dgm:pt modelId="{F4BDF6FD-FC52-419C-ABE4-BDA3713483AC}" type="pres">
      <dgm:prSet presAssocID="{A142834A-52D3-4922-8740-13C6C124866F}" presName="compositeShape" presStyleCnt="0">
        <dgm:presLayoutVars>
          <dgm:chMax val="2"/>
          <dgm:dir/>
          <dgm:resizeHandles val="exact"/>
        </dgm:presLayoutVars>
      </dgm:prSet>
      <dgm:spPr/>
      <dgm:t>
        <a:bodyPr/>
        <a:lstStyle/>
        <a:p>
          <a:endParaRPr lang="en-US"/>
        </a:p>
      </dgm:t>
    </dgm:pt>
    <dgm:pt modelId="{0B8D3335-C970-4F5D-B824-2C7D7EB832AC}" type="pres">
      <dgm:prSet presAssocID="{A142834A-52D3-4922-8740-13C6C124866F}" presName="divider" presStyleLbl="fgShp" presStyleIdx="0" presStyleCnt="1"/>
      <dgm:spPr/>
      <dgm:t>
        <a:bodyPr/>
        <a:lstStyle/>
        <a:p>
          <a:endParaRPr lang="en-US"/>
        </a:p>
      </dgm:t>
    </dgm:pt>
    <dgm:pt modelId="{F20BB484-CD4D-4C37-B6C5-C21E6E3A7196}" type="pres">
      <dgm:prSet presAssocID="{29448727-0AF4-46F9-B787-2D5210B89A89}" presName="downArrow" presStyleLbl="node1" presStyleIdx="0" presStyleCnt="2"/>
      <dgm:spPr/>
      <dgm:t>
        <a:bodyPr/>
        <a:lstStyle/>
        <a:p>
          <a:endParaRPr lang="en-US"/>
        </a:p>
      </dgm:t>
    </dgm:pt>
    <dgm:pt modelId="{FE3179F4-EA6C-4891-A7DA-75E1ED012A22}" type="pres">
      <dgm:prSet presAssocID="{29448727-0AF4-46F9-B787-2D5210B89A89}" presName="downArrowText" presStyleLbl="revTx" presStyleIdx="0" presStyleCnt="2">
        <dgm:presLayoutVars>
          <dgm:bulletEnabled val="1"/>
        </dgm:presLayoutVars>
      </dgm:prSet>
      <dgm:spPr/>
      <dgm:t>
        <a:bodyPr/>
        <a:lstStyle/>
        <a:p>
          <a:endParaRPr lang="en-US"/>
        </a:p>
      </dgm:t>
    </dgm:pt>
    <dgm:pt modelId="{B5691C91-A8C0-4401-A427-B259D98B4DEF}" type="pres">
      <dgm:prSet presAssocID="{9A3DF1FA-4146-4192-99C6-B95AB50C6B34}" presName="upArrow" presStyleLbl="node1" presStyleIdx="1" presStyleCnt="2"/>
      <dgm:spPr/>
      <dgm:t>
        <a:bodyPr/>
        <a:lstStyle/>
        <a:p>
          <a:endParaRPr lang="en-US"/>
        </a:p>
      </dgm:t>
    </dgm:pt>
    <dgm:pt modelId="{5601248C-7243-49B4-AE75-2C2DA1A8D3AC}" type="pres">
      <dgm:prSet presAssocID="{9A3DF1FA-4146-4192-99C6-B95AB50C6B34}" presName="upArrowText" presStyleLbl="revTx" presStyleIdx="1" presStyleCnt="2">
        <dgm:presLayoutVars>
          <dgm:bulletEnabled val="1"/>
        </dgm:presLayoutVars>
      </dgm:prSet>
      <dgm:spPr/>
      <dgm:t>
        <a:bodyPr/>
        <a:lstStyle/>
        <a:p>
          <a:endParaRPr lang="en-US"/>
        </a:p>
      </dgm:t>
    </dgm:pt>
  </dgm:ptLst>
  <dgm:cxnLst>
    <dgm:cxn modelId="{7D3FFA34-A721-441C-9C82-D1950F2AD838}" type="presOf" srcId="{29448727-0AF4-46F9-B787-2D5210B89A89}" destId="{FE3179F4-EA6C-4891-A7DA-75E1ED012A22}" srcOrd="0" destOrd="0" presId="urn:microsoft.com/office/officeart/2005/8/layout/arrow3"/>
    <dgm:cxn modelId="{AD7C75E8-1D2E-46CF-BA48-E0F270349100}" type="presOf" srcId="{A142834A-52D3-4922-8740-13C6C124866F}" destId="{F4BDF6FD-FC52-419C-ABE4-BDA3713483AC}" srcOrd="0" destOrd="0" presId="urn:microsoft.com/office/officeart/2005/8/layout/arrow3"/>
    <dgm:cxn modelId="{E38C194B-BBFA-482B-B9E2-23916FF032FF}" srcId="{A142834A-52D3-4922-8740-13C6C124866F}" destId="{29448727-0AF4-46F9-B787-2D5210B89A89}" srcOrd="0" destOrd="0" parTransId="{3A13EC65-E990-4643-AC4C-A3F79580A0D3}" sibTransId="{E2485500-5593-4F5D-B3BC-702A210C8329}"/>
    <dgm:cxn modelId="{E08280F2-CD86-4348-B6FA-F87B6EBFF803}" srcId="{A142834A-52D3-4922-8740-13C6C124866F}" destId="{9A3DF1FA-4146-4192-99C6-B95AB50C6B34}" srcOrd="1" destOrd="0" parTransId="{83AB9817-656C-451E-BF0D-18CB804D7A35}" sibTransId="{F32FB29E-D5C8-4BC6-9026-427B74D32D3E}"/>
    <dgm:cxn modelId="{87599195-EA22-4007-9B2B-6F5E689ADC16}" type="presOf" srcId="{9A3DF1FA-4146-4192-99C6-B95AB50C6B34}" destId="{5601248C-7243-49B4-AE75-2C2DA1A8D3AC}" srcOrd="0" destOrd="0" presId="urn:microsoft.com/office/officeart/2005/8/layout/arrow3"/>
    <dgm:cxn modelId="{E9F9AD34-DDAB-48FD-B74E-F7EACDEA7B53}" type="presParOf" srcId="{F4BDF6FD-FC52-419C-ABE4-BDA3713483AC}" destId="{0B8D3335-C970-4F5D-B824-2C7D7EB832AC}" srcOrd="0" destOrd="0" presId="urn:microsoft.com/office/officeart/2005/8/layout/arrow3"/>
    <dgm:cxn modelId="{D21EDA16-F4B2-49FC-B1F1-B96E4A589F03}" type="presParOf" srcId="{F4BDF6FD-FC52-419C-ABE4-BDA3713483AC}" destId="{F20BB484-CD4D-4C37-B6C5-C21E6E3A7196}" srcOrd="1" destOrd="0" presId="urn:microsoft.com/office/officeart/2005/8/layout/arrow3"/>
    <dgm:cxn modelId="{0B3A473A-C958-4E5B-A6C3-A7A4D19E14C7}" type="presParOf" srcId="{F4BDF6FD-FC52-419C-ABE4-BDA3713483AC}" destId="{FE3179F4-EA6C-4891-A7DA-75E1ED012A22}" srcOrd="2" destOrd="0" presId="urn:microsoft.com/office/officeart/2005/8/layout/arrow3"/>
    <dgm:cxn modelId="{80737069-D41D-4122-9CC7-50E602ECD93C}" type="presParOf" srcId="{F4BDF6FD-FC52-419C-ABE4-BDA3713483AC}" destId="{B5691C91-A8C0-4401-A427-B259D98B4DEF}" srcOrd="3" destOrd="0" presId="urn:microsoft.com/office/officeart/2005/8/layout/arrow3"/>
    <dgm:cxn modelId="{C2FA5DAB-43DE-4431-AE72-3FDECB91CD83}" type="presParOf" srcId="{F4BDF6FD-FC52-419C-ABE4-BDA3713483AC}" destId="{5601248C-7243-49B4-AE75-2C2DA1A8D3A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531A35-A54B-49B6-8B62-EA0B7A9B28B6}" type="doc">
      <dgm:prSet loTypeId="urn:microsoft.com/office/officeart/2009/layout/CircleArrowProcess" loCatId="cycle" qsTypeId="urn:microsoft.com/office/officeart/2005/8/quickstyle/3d3" qsCatId="3D" csTypeId="urn:microsoft.com/office/officeart/2005/8/colors/colorful2" csCatId="colorful" phldr="1"/>
      <dgm:spPr/>
      <dgm:t>
        <a:bodyPr/>
        <a:lstStyle/>
        <a:p>
          <a:endParaRPr lang="en-US"/>
        </a:p>
      </dgm:t>
    </dgm:pt>
    <dgm:pt modelId="{3FB49116-3BB0-4A57-A8C7-B0967E11515C}">
      <dgm:prSet phldrT="[Text]" custT="1"/>
      <dgm:spPr/>
      <dgm:t>
        <a:bodyPr/>
        <a:lstStyle/>
        <a:p>
          <a:pPr algn="ctr"/>
          <a:r>
            <a:rPr lang="fa-IR" sz="2400" b="1" dirty="0">
              <a:solidFill>
                <a:srgbClr val="00863D"/>
              </a:solidFill>
              <a:effectLst>
                <a:outerShdw blurRad="38100" dist="38100" dir="2700000" algn="tl">
                  <a:srgbClr val="000000">
                    <a:alpha val="43137"/>
                  </a:srgbClr>
                </a:outerShdw>
              </a:effectLst>
              <a:cs typeface="B Lotus" panose="00000400000000000000" pitchFamily="2" charset="-78"/>
            </a:rPr>
            <a:t>ارزش برای مشتری</a:t>
          </a:r>
          <a:endParaRPr lang="en-US" sz="2400" b="1" dirty="0">
            <a:solidFill>
              <a:srgbClr val="00863D"/>
            </a:solidFill>
            <a:effectLst>
              <a:outerShdw blurRad="38100" dist="38100" dir="2700000" algn="tl">
                <a:srgbClr val="000000">
                  <a:alpha val="43137"/>
                </a:srgbClr>
              </a:outerShdw>
            </a:effectLst>
            <a:cs typeface="B Lotus" panose="00000400000000000000" pitchFamily="2" charset="-78"/>
          </a:endParaRPr>
        </a:p>
      </dgm:t>
    </dgm:pt>
    <dgm:pt modelId="{F0F1FD55-0455-4426-A1F4-B84D83184CCF}" type="parTrans" cxnId="{0D57D16C-B8DE-4E80-8F91-C355B601918E}">
      <dgm:prSet/>
      <dgm:spPr/>
      <dgm:t>
        <a:bodyPr/>
        <a:lstStyle/>
        <a:p>
          <a:pPr algn="ctr"/>
          <a:endParaRPr lang="en-US"/>
        </a:p>
      </dgm:t>
    </dgm:pt>
    <dgm:pt modelId="{44F0EDFC-9E43-4382-BC42-E17F5B459FB4}" type="sibTrans" cxnId="{0D57D16C-B8DE-4E80-8F91-C355B601918E}">
      <dgm:prSet/>
      <dgm:spPr/>
      <dgm:t>
        <a:bodyPr/>
        <a:lstStyle/>
        <a:p>
          <a:pPr algn="ctr"/>
          <a:endParaRPr lang="en-US"/>
        </a:p>
      </dgm:t>
    </dgm:pt>
    <dgm:pt modelId="{369F6A7D-498E-4B04-8AF1-ADBD5158A0EF}">
      <dgm:prSet phldrT="[Text]" custT="1"/>
      <dgm:spPr/>
      <dgm:t>
        <a:bodyPr/>
        <a:lstStyle/>
        <a:p>
          <a:pPr algn="ctr"/>
          <a:r>
            <a:rPr lang="fa-IR" sz="2400" b="1" dirty="0">
              <a:solidFill>
                <a:schemeClr val="bg2">
                  <a:lumMod val="50000"/>
                </a:schemeClr>
              </a:solidFill>
              <a:effectLst>
                <a:outerShdw blurRad="38100" dist="38100" dir="2700000" algn="tl">
                  <a:srgbClr val="000000">
                    <a:alpha val="43137"/>
                  </a:srgbClr>
                </a:outerShdw>
              </a:effectLst>
              <a:cs typeface="B Lotus" panose="00000400000000000000" pitchFamily="2" charset="-78"/>
            </a:rPr>
            <a:t>ثروت برای شرکت</a:t>
          </a:r>
          <a:endParaRPr lang="en-US" sz="2400" b="1" dirty="0">
            <a:solidFill>
              <a:schemeClr val="bg2">
                <a:lumMod val="50000"/>
              </a:schemeClr>
            </a:solidFill>
            <a:effectLst>
              <a:outerShdw blurRad="38100" dist="38100" dir="2700000" algn="tl">
                <a:srgbClr val="000000">
                  <a:alpha val="43137"/>
                </a:srgbClr>
              </a:outerShdw>
            </a:effectLst>
            <a:cs typeface="B Lotus" panose="00000400000000000000" pitchFamily="2" charset="-78"/>
          </a:endParaRPr>
        </a:p>
      </dgm:t>
    </dgm:pt>
    <dgm:pt modelId="{0B939488-93AB-4610-9D1D-A2B029F8295C}" type="parTrans" cxnId="{AF75B541-AF5B-455E-BAF0-C79712663A82}">
      <dgm:prSet/>
      <dgm:spPr/>
      <dgm:t>
        <a:bodyPr/>
        <a:lstStyle/>
        <a:p>
          <a:pPr algn="ctr"/>
          <a:endParaRPr lang="en-US"/>
        </a:p>
      </dgm:t>
    </dgm:pt>
    <dgm:pt modelId="{D6402C79-D2D7-4854-8462-6A3A698B9148}" type="sibTrans" cxnId="{AF75B541-AF5B-455E-BAF0-C79712663A82}">
      <dgm:prSet/>
      <dgm:spPr/>
      <dgm:t>
        <a:bodyPr/>
        <a:lstStyle/>
        <a:p>
          <a:pPr algn="ctr"/>
          <a:endParaRPr lang="en-US"/>
        </a:p>
      </dgm:t>
    </dgm:pt>
    <dgm:pt modelId="{8AFF71EE-5500-4CD2-8974-70C5830CA125}">
      <dgm:prSet phldrT="[Text]" custT="1"/>
      <dgm:spPr/>
      <dgm:t>
        <a:bodyPr/>
        <a:lstStyle/>
        <a:p>
          <a:pPr algn="ctr"/>
          <a:r>
            <a:rPr lang="fa-IR" sz="2400" b="1" dirty="0">
              <a:solidFill>
                <a:srgbClr val="C00000"/>
              </a:solidFill>
              <a:effectLst>
                <a:outerShdw blurRad="38100" dist="38100" dir="2700000" algn="tl">
                  <a:srgbClr val="000000">
                    <a:alpha val="43137"/>
                  </a:srgbClr>
                </a:outerShdw>
              </a:effectLst>
              <a:cs typeface="B Lotus" panose="00000400000000000000" pitchFamily="2" charset="-78"/>
            </a:rPr>
            <a:t>مزیت رقابتی پایدار</a:t>
          </a:r>
          <a:endParaRPr lang="en-US" sz="2400" b="1" dirty="0">
            <a:solidFill>
              <a:srgbClr val="C00000"/>
            </a:solidFill>
            <a:effectLst>
              <a:outerShdw blurRad="38100" dist="38100" dir="2700000" algn="tl">
                <a:srgbClr val="000000">
                  <a:alpha val="43137"/>
                </a:srgbClr>
              </a:outerShdw>
            </a:effectLst>
            <a:cs typeface="B Lotus" panose="00000400000000000000" pitchFamily="2" charset="-78"/>
          </a:endParaRPr>
        </a:p>
      </dgm:t>
    </dgm:pt>
    <dgm:pt modelId="{5E6D056E-E005-40CE-9DC5-BBF699B84B00}" type="parTrans" cxnId="{8108F5D7-52F3-477E-83AA-DCFDD92DD6BE}">
      <dgm:prSet/>
      <dgm:spPr/>
      <dgm:t>
        <a:bodyPr/>
        <a:lstStyle/>
        <a:p>
          <a:pPr algn="ctr"/>
          <a:endParaRPr lang="en-US"/>
        </a:p>
      </dgm:t>
    </dgm:pt>
    <dgm:pt modelId="{922D0AC3-5DC7-4170-A3D0-34FAAAC98A94}" type="sibTrans" cxnId="{8108F5D7-52F3-477E-83AA-DCFDD92DD6BE}">
      <dgm:prSet/>
      <dgm:spPr/>
      <dgm:t>
        <a:bodyPr/>
        <a:lstStyle/>
        <a:p>
          <a:pPr algn="ctr"/>
          <a:endParaRPr lang="en-US"/>
        </a:p>
      </dgm:t>
    </dgm:pt>
    <dgm:pt modelId="{D8ED8643-0BEA-4899-8063-4DF656A41E97}" type="pres">
      <dgm:prSet presAssocID="{11531A35-A54B-49B6-8B62-EA0B7A9B28B6}" presName="Name0" presStyleCnt="0">
        <dgm:presLayoutVars>
          <dgm:chMax val="7"/>
          <dgm:chPref val="7"/>
          <dgm:dir/>
          <dgm:animLvl val="lvl"/>
        </dgm:presLayoutVars>
      </dgm:prSet>
      <dgm:spPr/>
      <dgm:t>
        <a:bodyPr/>
        <a:lstStyle/>
        <a:p>
          <a:endParaRPr lang="en-US"/>
        </a:p>
      </dgm:t>
    </dgm:pt>
    <dgm:pt modelId="{B740043E-C7D9-4E47-95E6-77C251205358}" type="pres">
      <dgm:prSet presAssocID="{3FB49116-3BB0-4A57-A8C7-B0967E11515C}" presName="Accent1" presStyleCnt="0"/>
      <dgm:spPr/>
    </dgm:pt>
    <dgm:pt modelId="{49AF90D5-9321-4B6D-812E-77FC0B163417}" type="pres">
      <dgm:prSet presAssocID="{3FB49116-3BB0-4A57-A8C7-B0967E11515C}" presName="Accent" presStyleLbl="node1" presStyleIdx="0" presStyleCnt="3"/>
      <dgm:spPr>
        <a:solidFill>
          <a:srgbClr val="00863D"/>
        </a:solidFill>
      </dgm:spPr>
    </dgm:pt>
    <dgm:pt modelId="{B6C47FBB-85E0-4B3F-95DD-7469FF236C73}" type="pres">
      <dgm:prSet presAssocID="{3FB49116-3BB0-4A57-A8C7-B0967E11515C}" presName="Parent1" presStyleLbl="revTx" presStyleIdx="0" presStyleCnt="3">
        <dgm:presLayoutVars>
          <dgm:chMax val="1"/>
          <dgm:chPref val="1"/>
          <dgm:bulletEnabled val="1"/>
        </dgm:presLayoutVars>
      </dgm:prSet>
      <dgm:spPr/>
      <dgm:t>
        <a:bodyPr/>
        <a:lstStyle/>
        <a:p>
          <a:endParaRPr lang="en-US"/>
        </a:p>
      </dgm:t>
    </dgm:pt>
    <dgm:pt modelId="{3E7D9304-FDDB-4393-A769-6B9B6B3835DD}" type="pres">
      <dgm:prSet presAssocID="{369F6A7D-498E-4B04-8AF1-ADBD5158A0EF}" presName="Accent2" presStyleCnt="0"/>
      <dgm:spPr/>
    </dgm:pt>
    <dgm:pt modelId="{02272AC5-1E66-4AE3-A7C8-C7E65CCD0F0F}" type="pres">
      <dgm:prSet presAssocID="{369F6A7D-498E-4B04-8AF1-ADBD5158A0EF}" presName="Accent" presStyleLbl="node1" presStyleIdx="1" presStyleCnt="3"/>
      <dgm:spPr/>
    </dgm:pt>
    <dgm:pt modelId="{FA4E4D78-BF8E-46CC-994B-A9C19D369DCE}" type="pres">
      <dgm:prSet presAssocID="{369F6A7D-498E-4B04-8AF1-ADBD5158A0EF}" presName="Parent2" presStyleLbl="revTx" presStyleIdx="1" presStyleCnt="3">
        <dgm:presLayoutVars>
          <dgm:chMax val="1"/>
          <dgm:chPref val="1"/>
          <dgm:bulletEnabled val="1"/>
        </dgm:presLayoutVars>
      </dgm:prSet>
      <dgm:spPr/>
      <dgm:t>
        <a:bodyPr/>
        <a:lstStyle/>
        <a:p>
          <a:endParaRPr lang="en-US"/>
        </a:p>
      </dgm:t>
    </dgm:pt>
    <dgm:pt modelId="{9F0725F7-C002-4B09-ACB7-2D42FFD11599}" type="pres">
      <dgm:prSet presAssocID="{8AFF71EE-5500-4CD2-8974-70C5830CA125}" presName="Accent3" presStyleCnt="0"/>
      <dgm:spPr/>
    </dgm:pt>
    <dgm:pt modelId="{327ECD42-E117-460F-A726-B3711234D285}" type="pres">
      <dgm:prSet presAssocID="{8AFF71EE-5500-4CD2-8974-70C5830CA125}" presName="Accent" presStyleLbl="node1" presStyleIdx="2" presStyleCnt="3"/>
      <dgm:spPr>
        <a:solidFill>
          <a:srgbClr val="C00000"/>
        </a:solidFill>
      </dgm:spPr>
    </dgm:pt>
    <dgm:pt modelId="{E053D2D4-76E8-4069-A146-D0AE161DC7CD}" type="pres">
      <dgm:prSet presAssocID="{8AFF71EE-5500-4CD2-8974-70C5830CA125}" presName="Parent3" presStyleLbl="revTx" presStyleIdx="2" presStyleCnt="3" custScaleX="106446">
        <dgm:presLayoutVars>
          <dgm:chMax val="1"/>
          <dgm:chPref val="1"/>
          <dgm:bulletEnabled val="1"/>
        </dgm:presLayoutVars>
      </dgm:prSet>
      <dgm:spPr/>
      <dgm:t>
        <a:bodyPr/>
        <a:lstStyle/>
        <a:p>
          <a:endParaRPr lang="en-US"/>
        </a:p>
      </dgm:t>
    </dgm:pt>
  </dgm:ptLst>
  <dgm:cxnLst>
    <dgm:cxn modelId="{9D09B7F7-691F-49B9-AFEF-C85CBB438A3F}" type="presOf" srcId="{369F6A7D-498E-4B04-8AF1-ADBD5158A0EF}" destId="{FA4E4D78-BF8E-46CC-994B-A9C19D369DCE}" srcOrd="0" destOrd="0" presId="urn:microsoft.com/office/officeart/2009/layout/CircleArrowProcess"/>
    <dgm:cxn modelId="{8108F5D7-52F3-477E-83AA-DCFDD92DD6BE}" srcId="{11531A35-A54B-49B6-8B62-EA0B7A9B28B6}" destId="{8AFF71EE-5500-4CD2-8974-70C5830CA125}" srcOrd="2" destOrd="0" parTransId="{5E6D056E-E005-40CE-9DC5-BBF699B84B00}" sibTransId="{922D0AC3-5DC7-4170-A3D0-34FAAAC98A94}"/>
    <dgm:cxn modelId="{80FF42F7-2143-4F08-88A0-E731D756EFF9}" type="presOf" srcId="{8AFF71EE-5500-4CD2-8974-70C5830CA125}" destId="{E053D2D4-76E8-4069-A146-D0AE161DC7CD}" srcOrd="0" destOrd="0" presId="urn:microsoft.com/office/officeart/2009/layout/CircleArrowProcess"/>
    <dgm:cxn modelId="{667E500C-079B-4E82-8D65-C6D0D0F4C8F6}" type="presOf" srcId="{11531A35-A54B-49B6-8B62-EA0B7A9B28B6}" destId="{D8ED8643-0BEA-4899-8063-4DF656A41E97}" srcOrd="0" destOrd="0" presId="urn:microsoft.com/office/officeart/2009/layout/CircleArrowProcess"/>
    <dgm:cxn modelId="{3C454C6F-B420-4333-B3FD-2A5BD504619B}" type="presOf" srcId="{3FB49116-3BB0-4A57-A8C7-B0967E11515C}" destId="{B6C47FBB-85E0-4B3F-95DD-7469FF236C73}" srcOrd="0" destOrd="0" presId="urn:microsoft.com/office/officeart/2009/layout/CircleArrowProcess"/>
    <dgm:cxn modelId="{AF75B541-AF5B-455E-BAF0-C79712663A82}" srcId="{11531A35-A54B-49B6-8B62-EA0B7A9B28B6}" destId="{369F6A7D-498E-4B04-8AF1-ADBD5158A0EF}" srcOrd="1" destOrd="0" parTransId="{0B939488-93AB-4610-9D1D-A2B029F8295C}" sibTransId="{D6402C79-D2D7-4854-8462-6A3A698B9148}"/>
    <dgm:cxn modelId="{0D57D16C-B8DE-4E80-8F91-C355B601918E}" srcId="{11531A35-A54B-49B6-8B62-EA0B7A9B28B6}" destId="{3FB49116-3BB0-4A57-A8C7-B0967E11515C}" srcOrd="0" destOrd="0" parTransId="{F0F1FD55-0455-4426-A1F4-B84D83184CCF}" sibTransId="{44F0EDFC-9E43-4382-BC42-E17F5B459FB4}"/>
    <dgm:cxn modelId="{112518E4-27E1-4C8B-B554-E9706C268B1B}" type="presParOf" srcId="{D8ED8643-0BEA-4899-8063-4DF656A41E97}" destId="{B740043E-C7D9-4E47-95E6-77C251205358}" srcOrd="0" destOrd="0" presId="urn:microsoft.com/office/officeart/2009/layout/CircleArrowProcess"/>
    <dgm:cxn modelId="{011B2944-8C2C-4D90-A565-0E76B243A4E6}" type="presParOf" srcId="{B740043E-C7D9-4E47-95E6-77C251205358}" destId="{49AF90D5-9321-4B6D-812E-77FC0B163417}" srcOrd="0" destOrd="0" presId="urn:microsoft.com/office/officeart/2009/layout/CircleArrowProcess"/>
    <dgm:cxn modelId="{26448BF3-CC65-48FC-9CD4-384F79148F79}" type="presParOf" srcId="{D8ED8643-0BEA-4899-8063-4DF656A41E97}" destId="{B6C47FBB-85E0-4B3F-95DD-7469FF236C73}" srcOrd="1" destOrd="0" presId="urn:microsoft.com/office/officeart/2009/layout/CircleArrowProcess"/>
    <dgm:cxn modelId="{7B9E33A5-2B17-4433-90BE-87DF2B0E7D9F}" type="presParOf" srcId="{D8ED8643-0BEA-4899-8063-4DF656A41E97}" destId="{3E7D9304-FDDB-4393-A769-6B9B6B3835DD}" srcOrd="2" destOrd="0" presId="urn:microsoft.com/office/officeart/2009/layout/CircleArrowProcess"/>
    <dgm:cxn modelId="{0C6E133C-929A-4D42-AE05-25BAF61394AB}" type="presParOf" srcId="{3E7D9304-FDDB-4393-A769-6B9B6B3835DD}" destId="{02272AC5-1E66-4AE3-A7C8-C7E65CCD0F0F}" srcOrd="0" destOrd="0" presId="urn:microsoft.com/office/officeart/2009/layout/CircleArrowProcess"/>
    <dgm:cxn modelId="{C4A5F4D7-2C09-4981-AD3E-B9E5963D002E}" type="presParOf" srcId="{D8ED8643-0BEA-4899-8063-4DF656A41E97}" destId="{FA4E4D78-BF8E-46CC-994B-A9C19D369DCE}" srcOrd="3" destOrd="0" presId="urn:microsoft.com/office/officeart/2009/layout/CircleArrowProcess"/>
    <dgm:cxn modelId="{6EA8C52E-4335-4587-A9AF-7CEAABB2C67A}" type="presParOf" srcId="{D8ED8643-0BEA-4899-8063-4DF656A41E97}" destId="{9F0725F7-C002-4B09-ACB7-2D42FFD11599}" srcOrd="4" destOrd="0" presId="urn:microsoft.com/office/officeart/2009/layout/CircleArrowProcess"/>
    <dgm:cxn modelId="{F032CA11-F0C1-4341-B151-AABC59A26F50}" type="presParOf" srcId="{9F0725F7-C002-4B09-ACB7-2D42FFD11599}" destId="{327ECD42-E117-460F-A726-B3711234D285}" srcOrd="0" destOrd="0" presId="urn:microsoft.com/office/officeart/2009/layout/CircleArrowProcess"/>
    <dgm:cxn modelId="{6FEF02C8-9B16-4D11-B1BF-8BDE953F373B}" type="presParOf" srcId="{D8ED8643-0BEA-4899-8063-4DF656A41E97}" destId="{E053D2D4-76E8-4069-A146-D0AE161DC7C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0596A-4490-4384-AF30-DFE0AD66FDB6}">
      <dsp:nvSpPr>
        <dsp:cNvPr id="0" name=""/>
        <dsp:cNvSpPr/>
      </dsp:nvSpPr>
      <dsp:spPr>
        <a:xfrm>
          <a:off x="2476517" y="962"/>
          <a:ext cx="3714775" cy="763772"/>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rtl="1">
            <a:lnSpc>
              <a:spcPct val="90000"/>
            </a:lnSpc>
            <a:spcBef>
              <a:spcPct val="0"/>
            </a:spcBef>
            <a:spcAft>
              <a:spcPct val="15000"/>
            </a:spcAft>
            <a:buChar char="••"/>
          </a:pPr>
          <a:r>
            <a:rPr lang="fa-IR" sz="2400" b="1" kern="1200" dirty="0" smtClean="0">
              <a:cs typeface="B Mitra" pitchFamily="2" charset="-78"/>
            </a:rPr>
            <a:t>نقاط قوت</a:t>
          </a:r>
          <a:endParaRPr lang="fa-IR" sz="2400" b="1" kern="1200" dirty="0">
            <a:cs typeface="B Mitra" pitchFamily="2" charset="-78"/>
          </a:endParaRPr>
        </a:p>
      </dsp:txBody>
      <dsp:txXfrm>
        <a:off x="2476517" y="96434"/>
        <a:ext cx="3428361" cy="572829"/>
      </dsp:txXfrm>
    </dsp:sp>
    <dsp:sp modelId="{72C6671D-AA12-4A07-95D1-9D5FFD800D7A}">
      <dsp:nvSpPr>
        <dsp:cNvPr id="0" name=""/>
        <dsp:cNvSpPr/>
      </dsp:nvSpPr>
      <dsp:spPr>
        <a:xfrm>
          <a:off x="0" y="962"/>
          <a:ext cx="2476517" cy="763772"/>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en-US" sz="2400" b="1" kern="1200" dirty="0" smtClean="0">
              <a:cs typeface="B Mitra" pitchFamily="2" charset="-78"/>
            </a:rPr>
            <a:t>S</a:t>
          </a:r>
          <a:endParaRPr lang="fa-IR" sz="2400" b="1" kern="1200" dirty="0">
            <a:cs typeface="B Mitra" pitchFamily="2" charset="-78"/>
          </a:endParaRPr>
        </a:p>
      </dsp:txBody>
      <dsp:txXfrm>
        <a:off x="37284" y="38246"/>
        <a:ext cx="2401949" cy="689204"/>
      </dsp:txXfrm>
    </dsp:sp>
    <dsp:sp modelId="{7F3A12E6-1A0D-4F76-BC10-0E4CB438C771}">
      <dsp:nvSpPr>
        <dsp:cNvPr id="0" name=""/>
        <dsp:cNvSpPr/>
      </dsp:nvSpPr>
      <dsp:spPr>
        <a:xfrm>
          <a:off x="2476517" y="841112"/>
          <a:ext cx="3714775" cy="763772"/>
        </a:xfrm>
        <a:prstGeom prst="rightArrow">
          <a:avLst>
            <a:gd name="adj1" fmla="val 75000"/>
            <a:gd name="adj2" fmla="val 50000"/>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rtl="1">
            <a:lnSpc>
              <a:spcPct val="90000"/>
            </a:lnSpc>
            <a:spcBef>
              <a:spcPct val="0"/>
            </a:spcBef>
            <a:spcAft>
              <a:spcPct val="15000"/>
            </a:spcAft>
            <a:buChar char="••"/>
          </a:pPr>
          <a:r>
            <a:rPr lang="fa-IR" sz="2400" b="1" kern="1200" dirty="0" smtClean="0">
              <a:cs typeface="B Mitra" pitchFamily="2" charset="-78"/>
            </a:rPr>
            <a:t>نقاط ضعف</a:t>
          </a:r>
          <a:endParaRPr lang="fa-IR" sz="2400" b="1" kern="1200" dirty="0">
            <a:cs typeface="B Mitra" pitchFamily="2" charset="-78"/>
          </a:endParaRPr>
        </a:p>
      </dsp:txBody>
      <dsp:txXfrm>
        <a:off x="2476517" y="936584"/>
        <a:ext cx="3428361" cy="572829"/>
      </dsp:txXfrm>
    </dsp:sp>
    <dsp:sp modelId="{BEB82F71-7CC1-4413-8BBF-52931D029EF6}">
      <dsp:nvSpPr>
        <dsp:cNvPr id="0" name=""/>
        <dsp:cNvSpPr/>
      </dsp:nvSpPr>
      <dsp:spPr>
        <a:xfrm>
          <a:off x="0" y="841112"/>
          <a:ext cx="2476517" cy="763772"/>
        </a:xfrm>
        <a:prstGeom prst="roundRect">
          <a:avLst/>
        </a:prstGeom>
        <a:solidFill>
          <a:schemeClr val="accent2">
            <a:hueOff val="-485121"/>
            <a:satOff val="-27976"/>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en-US" sz="2400" b="1" kern="1200" dirty="0" smtClean="0">
              <a:cs typeface="B Mitra" pitchFamily="2" charset="-78"/>
            </a:rPr>
            <a:t>W</a:t>
          </a:r>
          <a:endParaRPr lang="fa-IR" sz="2400" b="1" kern="1200" dirty="0">
            <a:cs typeface="B Mitra" pitchFamily="2" charset="-78"/>
          </a:endParaRPr>
        </a:p>
      </dsp:txBody>
      <dsp:txXfrm>
        <a:off x="37284" y="878396"/>
        <a:ext cx="2401949" cy="689204"/>
      </dsp:txXfrm>
    </dsp:sp>
    <dsp:sp modelId="{9CB4E437-542A-462B-814A-73C734EBEAAE}">
      <dsp:nvSpPr>
        <dsp:cNvPr id="0" name=""/>
        <dsp:cNvSpPr/>
      </dsp:nvSpPr>
      <dsp:spPr>
        <a:xfrm>
          <a:off x="2476517" y="1681262"/>
          <a:ext cx="3714775" cy="763772"/>
        </a:xfrm>
        <a:prstGeom prst="rightArrow">
          <a:avLst>
            <a:gd name="adj1" fmla="val 75000"/>
            <a:gd name="adj2" fmla="val 50000"/>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rtl="1">
            <a:lnSpc>
              <a:spcPct val="90000"/>
            </a:lnSpc>
            <a:spcBef>
              <a:spcPct val="0"/>
            </a:spcBef>
            <a:spcAft>
              <a:spcPct val="15000"/>
            </a:spcAft>
            <a:buChar char="••"/>
          </a:pPr>
          <a:r>
            <a:rPr lang="fa-IR" sz="2400" b="1" kern="1200" dirty="0" smtClean="0">
              <a:cs typeface="B Mitra" pitchFamily="2" charset="-78"/>
            </a:rPr>
            <a:t>فرصت</a:t>
          </a:r>
          <a:r>
            <a:rPr kumimoji="0" lang="fa-IR" sz="2400" b="1" i="0" u="none" strike="noStrike" kern="1200" cap="all" spc="0" normalizeH="0" baseline="0" noProof="0" dirty="0" smtClean="0">
              <a:ln w="12700">
                <a:prstDash val="solid"/>
              </a:ln>
              <a:effectLst>
                <a:outerShdw blurRad="41275" dist="20320" dir="1800000" algn="tl" rotWithShape="0">
                  <a:srgbClr val="000000">
                    <a:alpha val="40000"/>
                  </a:srgbClr>
                </a:outerShdw>
              </a:effectLst>
              <a:uLnTx/>
              <a:uFillTx/>
              <a:latin typeface="+mn-lt"/>
              <a:ea typeface="+mn-ea"/>
              <a:cs typeface="B Titr" pitchFamily="2" charset="-78"/>
            </a:rPr>
            <a:t>‌</a:t>
          </a:r>
          <a:r>
            <a:rPr lang="fa-IR" sz="2400" b="1" kern="1200" dirty="0" smtClean="0">
              <a:cs typeface="B Mitra" pitchFamily="2" charset="-78"/>
            </a:rPr>
            <a:t>ها</a:t>
          </a:r>
          <a:endParaRPr lang="fa-IR" sz="2400" b="1" kern="1200" dirty="0">
            <a:cs typeface="B Mitra" pitchFamily="2" charset="-78"/>
          </a:endParaRPr>
        </a:p>
      </dsp:txBody>
      <dsp:txXfrm>
        <a:off x="2476517" y="1776734"/>
        <a:ext cx="3428361" cy="572829"/>
      </dsp:txXfrm>
    </dsp:sp>
    <dsp:sp modelId="{E8D822D5-305F-4413-BABF-DA724D5B0FB4}">
      <dsp:nvSpPr>
        <dsp:cNvPr id="0" name=""/>
        <dsp:cNvSpPr/>
      </dsp:nvSpPr>
      <dsp:spPr>
        <a:xfrm>
          <a:off x="0" y="1681262"/>
          <a:ext cx="2476517" cy="763772"/>
        </a:xfrm>
        <a:prstGeom prst="roundRect">
          <a:avLst/>
        </a:prstGeom>
        <a:solidFill>
          <a:schemeClr val="accent2">
            <a:hueOff val="-970242"/>
            <a:satOff val="-55952"/>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en-US" sz="2400" b="1" kern="1200" dirty="0" smtClean="0">
              <a:cs typeface="B Mitra" pitchFamily="2" charset="-78"/>
            </a:rPr>
            <a:t>O</a:t>
          </a:r>
          <a:endParaRPr lang="fa-IR" sz="2400" b="1" kern="1200" dirty="0">
            <a:cs typeface="B Mitra" pitchFamily="2" charset="-78"/>
          </a:endParaRPr>
        </a:p>
      </dsp:txBody>
      <dsp:txXfrm>
        <a:off x="37284" y="1718546"/>
        <a:ext cx="2401949" cy="689204"/>
      </dsp:txXfrm>
    </dsp:sp>
    <dsp:sp modelId="{E3725A31-A82D-43ED-B5DF-2F32D83DA089}">
      <dsp:nvSpPr>
        <dsp:cNvPr id="0" name=""/>
        <dsp:cNvSpPr/>
      </dsp:nvSpPr>
      <dsp:spPr>
        <a:xfrm>
          <a:off x="2476517" y="2521412"/>
          <a:ext cx="3714775" cy="763772"/>
        </a:xfrm>
        <a:prstGeom prst="rightArrow">
          <a:avLst>
            <a:gd name="adj1" fmla="val 75000"/>
            <a:gd name="adj2" fmla="val 50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rtl="1">
            <a:lnSpc>
              <a:spcPct val="90000"/>
            </a:lnSpc>
            <a:spcBef>
              <a:spcPct val="0"/>
            </a:spcBef>
            <a:spcAft>
              <a:spcPct val="15000"/>
            </a:spcAft>
            <a:buChar char="••"/>
          </a:pPr>
          <a:r>
            <a:rPr lang="fa-IR" sz="2400" b="1" kern="1200" dirty="0" smtClean="0">
              <a:cs typeface="B Mitra" pitchFamily="2" charset="-78"/>
            </a:rPr>
            <a:t>تهدیدها</a:t>
          </a:r>
          <a:endParaRPr lang="fa-IR" sz="2400" b="1" kern="1200" dirty="0">
            <a:cs typeface="B Mitra" pitchFamily="2" charset="-78"/>
          </a:endParaRPr>
        </a:p>
      </dsp:txBody>
      <dsp:txXfrm>
        <a:off x="2476517" y="2616884"/>
        <a:ext cx="3428361" cy="572829"/>
      </dsp:txXfrm>
    </dsp:sp>
    <dsp:sp modelId="{964BDCE1-17B3-42E6-8953-1A8E7482D441}">
      <dsp:nvSpPr>
        <dsp:cNvPr id="0" name=""/>
        <dsp:cNvSpPr/>
      </dsp:nvSpPr>
      <dsp:spPr>
        <a:xfrm>
          <a:off x="0" y="2521412"/>
          <a:ext cx="2476517" cy="763772"/>
        </a:xfrm>
        <a:prstGeom prst="roundRect">
          <a:avLst/>
        </a:prstGeom>
        <a:solidFill>
          <a:schemeClr val="accent2">
            <a:hueOff val="-1455363"/>
            <a:satOff val="-83928"/>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en-US" sz="2400" b="1" kern="1200" dirty="0" smtClean="0">
              <a:cs typeface="B Mitra" pitchFamily="2" charset="-78"/>
            </a:rPr>
            <a:t>T</a:t>
          </a:r>
          <a:endParaRPr lang="fa-IR" sz="2400" b="1" kern="1200" dirty="0">
            <a:cs typeface="B Mitra" pitchFamily="2" charset="-78"/>
          </a:endParaRPr>
        </a:p>
      </dsp:txBody>
      <dsp:txXfrm>
        <a:off x="37284" y="2558696"/>
        <a:ext cx="2401949" cy="689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D3335-C970-4F5D-B824-2C7D7EB832AC}">
      <dsp:nvSpPr>
        <dsp:cNvPr id="0" name=""/>
        <dsp:cNvSpPr/>
      </dsp:nvSpPr>
      <dsp:spPr>
        <a:xfrm rot="21300000">
          <a:off x="22506" y="1940087"/>
          <a:ext cx="7289287" cy="834733"/>
        </a:xfrm>
        <a:prstGeom prst="mathMinus">
          <a:avLst/>
        </a:prstGeom>
        <a:solidFill>
          <a:schemeClr val="accent2">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0BB484-CD4D-4C37-B6C5-C21E6E3A7196}">
      <dsp:nvSpPr>
        <dsp:cNvPr id="0" name=""/>
        <dsp:cNvSpPr/>
      </dsp:nvSpPr>
      <dsp:spPr>
        <a:xfrm>
          <a:off x="880116" y="235745"/>
          <a:ext cx="2200290" cy="1885963"/>
        </a:xfrm>
        <a:prstGeom prst="downArrow">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3179F4-EA6C-4891-A7DA-75E1ED012A22}">
      <dsp:nvSpPr>
        <dsp:cNvPr id="0" name=""/>
        <dsp:cNvSpPr/>
      </dsp:nvSpPr>
      <dsp:spPr>
        <a:xfrm>
          <a:off x="3887179" y="0"/>
          <a:ext cx="2346976" cy="198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accent2">
                  <a:lumMod val="75000"/>
                </a:schemeClr>
              </a:solidFill>
              <a:cs typeface="B Mitra" pitchFamily="2" charset="-78"/>
            </a:rPr>
            <a:t>خارج کسب</a:t>
          </a:r>
          <a:r>
            <a:rPr lang="fa-IR" sz="3500" b="1" kern="1200" dirty="0" smtClean="0">
              <a:solidFill>
                <a:schemeClr val="accent2">
                  <a:lumMod val="75000"/>
                </a:schemeClr>
              </a:solidFill>
              <a:cs typeface="B Mitra" pitchFamily="2" charset="-78"/>
            </a:rPr>
            <a:t> </a:t>
          </a:r>
          <a:r>
            <a:rPr lang="fa-IR" sz="2400" b="1" kern="1200" dirty="0" smtClean="0">
              <a:solidFill>
                <a:schemeClr val="accent2">
                  <a:lumMod val="75000"/>
                </a:schemeClr>
              </a:solidFill>
              <a:cs typeface="B Mitra" pitchFamily="2" charset="-78"/>
            </a:rPr>
            <a:t>و کار</a:t>
          </a:r>
        </a:p>
        <a:p>
          <a:pPr lvl="0" algn="ctr" defTabSz="1066800" rtl="1">
            <a:lnSpc>
              <a:spcPct val="90000"/>
            </a:lnSpc>
            <a:spcBef>
              <a:spcPct val="0"/>
            </a:spcBef>
            <a:spcAft>
              <a:spcPct val="35000"/>
            </a:spcAft>
          </a:pPr>
          <a:r>
            <a:rPr lang="fa-IR" sz="2400" b="1" kern="1200" dirty="0" smtClean="0">
              <a:solidFill>
                <a:schemeClr val="accent2">
                  <a:lumMod val="75000"/>
                </a:schemeClr>
              </a:solidFill>
              <a:cs typeface="B Mitra" pitchFamily="2" charset="-78"/>
            </a:rPr>
            <a:t>(فرصت‌ها و تهدیدها)</a:t>
          </a:r>
          <a:endParaRPr lang="fa-IR" sz="2400" b="1" kern="1200" dirty="0">
            <a:solidFill>
              <a:schemeClr val="accent2">
                <a:lumMod val="75000"/>
              </a:schemeClr>
            </a:solidFill>
            <a:cs typeface="B Mitra" pitchFamily="2" charset="-78"/>
          </a:endParaRPr>
        </a:p>
      </dsp:txBody>
      <dsp:txXfrm>
        <a:off x="3887179" y="0"/>
        <a:ext cx="2346976" cy="1980261"/>
      </dsp:txXfrm>
    </dsp:sp>
    <dsp:sp modelId="{B5691C91-A8C0-4401-A427-B259D98B4DEF}">
      <dsp:nvSpPr>
        <dsp:cNvPr id="0" name=""/>
        <dsp:cNvSpPr/>
      </dsp:nvSpPr>
      <dsp:spPr>
        <a:xfrm>
          <a:off x="4253894" y="2593199"/>
          <a:ext cx="2200290" cy="1885963"/>
        </a:xfrm>
        <a:prstGeom prst="upArrow">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601248C-7243-49B4-AE75-2C2DA1A8D3AC}">
      <dsp:nvSpPr>
        <dsp:cNvPr id="0" name=""/>
        <dsp:cNvSpPr/>
      </dsp:nvSpPr>
      <dsp:spPr>
        <a:xfrm>
          <a:off x="1100145" y="2734646"/>
          <a:ext cx="2346976" cy="198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accent2">
                  <a:lumMod val="75000"/>
                </a:schemeClr>
              </a:solidFill>
              <a:cs typeface="B Mitra" pitchFamily="2" charset="-78"/>
            </a:rPr>
            <a:t>درون کسب و کار</a:t>
          </a:r>
        </a:p>
        <a:p>
          <a:pPr lvl="0" algn="ctr" defTabSz="1066800" rtl="1">
            <a:lnSpc>
              <a:spcPct val="90000"/>
            </a:lnSpc>
            <a:spcBef>
              <a:spcPct val="0"/>
            </a:spcBef>
            <a:spcAft>
              <a:spcPct val="35000"/>
            </a:spcAft>
          </a:pPr>
          <a:r>
            <a:rPr lang="fa-IR" sz="2400" b="1" kern="1200" dirty="0" smtClean="0">
              <a:solidFill>
                <a:schemeClr val="accent2">
                  <a:lumMod val="75000"/>
                </a:schemeClr>
              </a:solidFill>
              <a:cs typeface="B Mitra" pitchFamily="2" charset="-78"/>
            </a:rPr>
            <a:t>(نقاط ضعف ،نقاط قوت)</a:t>
          </a:r>
          <a:endParaRPr lang="fa-IR" sz="2400" b="1" kern="1200" dirty="0">
            <a:solidFill>
              <a:schemeClr val="accent2">
                <a:lumMod val="75000"/>
              </a:schemeClr>
            </a:solidFill>
            <a:cs typeface="B Mitra" pitchFamily="2" charset="-78"/>
          </a:endParaRPr>
        </a:p>
      </dsp:txBody>
      <dsp:txXfrm>
        <a:off x="1100145" y="2734646"/>
        <a:ext cx="2346976" cy="1980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F90D5-9321-4B6D-812E-77FC0B163417}">
      <dsp:nvSpPr>
        <dsp:cNvPr id="0" name=""/>
        <dsp:cNvSpPr/>
      </dsp:nvSpPr>
      <dsp:spPr>
        <a:xfrm>
          <a:off x="3968135" y="0"/>
          <a:ext cx="2533776" cy="2534161"/>
        </a:xfrm>
        <a:prstGeom prst="circularArrow">
          <a:avLst>
            <a:gd name="adj1" fmla="val 10980"/>
            <a:gd name="adj2" fmla="val 1142322"/>
            <a:gd name="adj3" fmla="val 4500000"/>
            <a:gd name="adj4" fmla="val 10800000"/>
            <a:gd name="adj5" fmla="val 12500"/>
          </a:avLst>
        </a:prstGeom>
        <a:solidFill>
          <a:srgbClr val="00863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6C47FBB-85E0-4B3F-95DD-7469FF236C73}">
      <dsp:nvSpPr>
        <dsp:cNvPr id="0" name=""/>
        <dsp:cNvSpPr/>
      </dsp:nvSpPr>
      <dsp:spPr>
        <a:xfrm>
          <a:off x="4528183" y="914909"/>
          <a:ext cx="1407970" cy="70381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a:solidFill>
                <a:srgbClr val="00863D"/>
              </a:solidFill>
              <a:effectLst>
                <a:outerShdw blurRad="38100" dist="38100" dir="2700000" algn="tl">
                  <a:srgbClr val="000000">
                    <a:alpha val="43137"/>
                  </a:srgbClr>
                </a:outerShdw>
              </a:effectLst>
              <a:cs typeface="B Lotus" panose="00000400000000000000" pitchFamily="2" charset="-78"/>
            </a:rPr>
            <a:t>ارزش برای مشتری</a:t>
          </a:r>
          <a:endParaRPr lang="en-US" sz="2400" b="1" kern="1200" dirty="0">
            <a:solidFill>
              <a:srgbClr val="00863D"/>
            </a:solidFill>
            <a:effectLst>
              <a:outerShdw blurRad="38100" dist="38100" dir="2700000" algn="tl">
                <a:srgbClr val="000000">
                  <a:alpha val="43137"/>
                </a:srgbClr>
              </a:outerShdw>
            </a:effectLst>
            <a:cs typeface="B Lotus" panose="00000400000000000000" pitchFamily="2" charset="-78"/>
          </a:endParaRPr>
        </a:p>
      </dsp:txBody>
      <dsp:txXfrm>
        <a:off x="4528183" y="914909"/>
        <a:ext cx="1407970" cy="703816"/>
      </dsp:txXfrm>
    </dsp:sp>
    <dsp:sp modelId="{02272AC5-1E66-4AE3-A7C8-C7E65CCD0F0F}">
      <dsp:nvSpPr>
        <dsp:cNvPr id="0" name=""/>
        <dsp:cNvSpPr/>
      </dsp:nvSpPr>
      <dsp:spPr>
        <a:xfrm>
          <a:off x="3264388" y="1456063"/>
          <a:ext cx="2533776" cy="2534161"/>
        </a:xfrm>
        <a:prstGeom prst="leftCircularArrow">
          <a:avLst>
            <a:gd name="adj1" fmla="val 10980"/>
            <a:gd name="adj2" fmla="val 1142322"/>
            <a:gd name="adj3" fmla="val 6300000"/>
            <a:gd name="adj4" fmla="val 18900000"/>
            <a:gd name="adj5" fmla="val 12500"/>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A4E4D78-BF8E-46CC-994B-A9C19D369DCE}">
      <dsp:nvSpPr>
        <dsp:cNvPr id="0" name=""/>
        <dsp:cNvSpPr/>
      </dsp:nvSpPr>
      <dsp:spPr>
        <a:xfrm>
          <a:off x="3827290" y="2379395"/>
          <a:ext cx="1407970" cy="70381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a:solidFill>
                <a:schemeClr val="bg2">
                  <a:lumMod val="50000"/>
                </a:schemeClr>
              </a:solidFill>
              <a:effectLst>
                <a:outerShdw blurRad="38100" dist="38100" dir="2700000" algn="tl">
                  <a:srgbClr val="000000">
                    <a:alpha val="43137"/>
                  </a:srgbClr>
                </a:outerShdw>
              </a:effectLst>
              <a:cs typeface="B Lotus" panose="00000400000000000000" pitchFamily="2" charset="-78"/>
            </a:rPr>
            <a:t>ثروت برای شرکت</a:t>
          </a:r>
          <a:endParaRPr lang="en-US" sz="2400" b="1" kern="1200" dirty="0">
            <a:solidFill>
              <a:schemeClr val="bg2">
                <a:lumMod val="50000"/>
              </a:schemeClr>
            </a:solidFill>
            <a:effectLst>
              <a:outerShdw blurRad="38100" dist="38100" dir="2700000" algn="tl">
                <a:srgbClr val="000000">
                  <a:alpha val="43137"/>
                </a:srgbClr>
              </a:outerShdw>
            </a:effectLst>
            <a:cs typeface="B Lotus" panose="00000400000000000000" pitchFamily="2" charset="-78"/>
          </a:endParaRPr>
        </a:p>
      </dsp:txBody>
      <dsp:txXfrm>
        <a:off x="3827290" y="2379395"/>
        <a:ext cx="1407970" cy="703816"/>
      </dsp:txXfrm>
    </dsp:sp>
    <dsp:sp modelId="{327ECD42-E117-460F-A726-B3711234D285}">
      <dsp:nvSpPr>
        <dsp:cNvPr id="0" name=""/>
        <dsp:cNvSpPr/>
      </dsp:nvSpPr>
      <dsp:spPr>
        <a:xfrm>
          <a:off x="4148473" y="3086371"/>
          <a:ext cx="2176906" cy="2177778"/>
        </a:xfrm>
        <a:prstGeom prst="blockArc">
          <a:avLst>
            <a:gd name="adj1" fmla="val 13500000"/>
            <a:gd name="adj2" fmla="val 10800000"/>
            <a:gd name="adj3" fmla="val 1274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53D2D4-76E8-4069-A146-D0AE161DC7CD}">
      <dsp:nvSpPr>
        <dsp:cNvPr id="0" name=""/>
        <dsp:cNvSpPr/>
      </dsp:nvSpPr>
      <dsp:spPr>
        <a:xfrm>
          <a:off x="4486135" y="3845987"/>
          <a:ext cx="1498728" cy="70381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a:solidFill>
                <a:srgbClr val="C00000"/>
              </a:solidFill>
              <a:effectLst>
                <a:outerShdw blurRad="38100" dist="38100" dir="2700000" algn="tl">
                  <a:srgbClr val="000000">
                    <a:alpha val="43137"/>
                  </a:srgbClr>
                </a:outerShdw>
              </a:effectLst>
              <a:cs typeface="B Lotus" panose="00000400000000000000" pitchFamily="2" charset="-78"/>
            </a:rPr>
            <a:t>مزیت رقابتی پایدار</a:t>
          </a:r>
          <a:endParaRPr lang="en-US" sz="2400" b="1" kern="1200" dirty="0">
            <a:solidFill>
              <a:srgbClr val="C00000"/>
            </a:solidFill>
            <a:effectLst>
              <a:outerShdw blurRad="38100" dist="38100" dir="2700000" algn="tl">
                <a:srgbClr val="000000">
                  <a:alpha val="43137"/>
                </a:srgbClr>
              </a:outerShdw>
            </a:effectLst>
            <a:cs typeface="B Lotus" panose="00000400000000000000" pitchFamily="2" charset="-78"/>
          </a:endParaRPr>
        </a:p>
      </dsp:txBody>
      <dsp:txXfrm>
        <a:off x="4486135" y="3845987"/>
        <a:ext cx="1498728" cy="7038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4C3F-3AF1-4187-88E1-7FC91FC24658}" type="datetimeFigureOut">
              <a:rPr lang="en-US" smtClean="0"/>
              <a:pPr/>
              <a:t>12/25/2021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45566-DBA9-4E5F-8943-A3BA63ED431D}" type="slidenum">
              <a:rPr lang="en-US" smtClean="0"/>
              <a:pPr/>
              <a:t>‹#›</a:t>
            </a:fld>
            <a:endParaRPr lang="en-US"/>
          </a:p>
        </p:txBody>
      </p:sp>
    </p:spTree>
    <p:extLst>
      <p:ext uri="{BB962C8B-B14F-4D97-AF65-F5344CB8AC3E}">
        <p14:creationId xmlns:p14="http://schemas.microsoft.com/office/powerpoint/2010/main" val="174021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63B88F0-18FE-4E59-BF28-1CC6C218E0AB}" type="slidenum">
              <a:rPr lang="fa-IR" b="1" u="sng" smtClean="0">
                <a:solidFill>
                  <a:srgbClr val="000000"/>
                </a:solidFill>
                <a:latin typeface="Baasem" pitchFamily="2" charset="2"/>
                <a:cs typeface="Arial" pitchFamily="34" charset="0"/>
              </a:rPr>
              <a:pPr/>
              <a:t>6</a:t>
            </a:fld>
            <a:endParaRPr lang="en-US" b="1" u="sng" smtClean="0">
              <a:solidFill>
                <a:srgbClr val="000000"/>
              </a:solidFill>
              <a:latin typeface="Baasem" pitchFamily="2" charset="2"/>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E5FC7B0-4D4F-4314-8724-AE81E7E2E4CB}" type="slidenum">
              <a:rPr lang="fa-IR" b="1" u="sng" smtClean="0">
                <a:solidFill>
                  <a:srgbClr val="000000"/>
                </a:solidFill>
                <a:latin typeface="Baasem" pitchFamily="2" charset="2"/>
                <a:cs typeface="Arial" pitchFamily="34" charset="0"/>
              </a:rPr>
              <a:pPr/>
              <a:t>21</a:t>
            </a:fld>
            <a:endParaRPr lang="en-US" b="1" u="sng" smtClean="0">
              <a:solidFill>
                <a:srgbClr val="000000"/>
              </a:solidFill>
              <a:latin typeface="Baasem" pitchFamily="2" charset="2"/>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0EFB592-3150-4930-A86E-FD3245981F30}" type="slidenum">
              <a:rPr lang="fa-IR" b="1" u="sng" smtClean="0">
                <a:solidFill>
                  <a:srgbClr val="000000"/>
                </a:solidFill>
                <a:latin typeface="Baasem" pitchFamily="2" charset="2"/>
                <a:cs typeface="Arial" pitchFamily="34" charset="0"/>
              </a:rPr>
              <a:pPr/>
              <a:t>22</a:t>
            </a:fld>
            <a:endParaRPr lang="en-US" b="1" u="sng" smtClean="0">
              <a:solidFill>
                <a:srgbClr val="000000"/>
              </a:solidFill>
              <a:latin typeface="Baasem" pitchFamily="2" charset="2"/>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FEC5ACB-DE3E-448E-B093-0DA9831C7617}" type="slidenum">
              <a:rPr lang="fa-IR" b="1" u="sng" smtClean="0">
                <a:solidFill>
                  <a:srgbClr val="000000"/>
                </a:solidFill>
                <a:latin typeface="Baasem" pitchFamily="2" charset="2"/>
                <a:cs typeface="Arial" pitchFamily="34" charset="0"/>
              </a:rPr>
              <a:pPr/>
              <a:t>23</a:t>
            </a:fld>
            <a:endParaRPr lang="en-US" b="1" u="sng" smtClean="0">
              <a:solidFill>
                <a:srgbClr val="000000"/>
              </a:solidFill>
              <a:latin typeface="Baasem" pitchFamily="2" charset="2"/>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fa-IR" smtClean="0">
              <a:latin typeface="Arial" pitchFamily="34" charset="0"/>
              <a:cs typeface="Arial" pitchFamily="34" charset="0"/>
            </a:endParaRPr>
          </a:p>
        </p:txBody>
      </p:sp>
      <p:sp>
        <p:nvSpPr>
          <p:cNvPr id="113668" name="Slide Number Placeholder 3"/>
          <p:cNvSpPr>
            <a:spLocks noGrp="1"/>
          </p:cNvSpPr>
          <p:nvPr>
            <p:ph type="sldNum" sz="quarter" idx="5"/>
          </p:nvPr>
        </p:nvSpPr>
        <p:spPr>
          <a:noFill/>
        </p:spPr>
        <p:txBody>
          <a:bodyPr/>
          <a:lstStyle/>
          <a:p>
            <a:fld id="{972FDFEF-1FCB-4164-9FD6-2E74C353A96E}" type="slidenum">
              <a:rPr lang="fa-IR" smtClean="0">
                <a:latin typeface="Arial" pitchFamily="34" charset="0"/>
                <a:cs typeface="Arial" pitchFamily="34" charset="0"/>
              </a:rPr>
              <a:pPr/>
              <a:t>29</a:t>
            </a:fld>
            <a:endParaRPr lang="fa-IR"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spcBef>
                <a:spcPct val="0"/>
              </a:spcBef>
            </a:pPr>
            <a:endParaRPr lang="en-US" smtClean="0">
              <a:latin typeface="Arial" pitchFamily="34" charset="0"/>
              <a:cs typeface="Arial" pitchFamily="34" charset="0"/>
            </a:endParaRPr>
          </a:p>
        </p:txBody>
      </p:sp>
      <p:sp>
        <p:nvSpPr>
          <p:cNvPr id="96260" name="Slide Number Placeholder 3"/>
          <p:cNvSpPr>
            <a:spLocks noGrp="1"/>
          </p:cNvSpPr>
          <p:nvPr>
            <p:ph type="sldNum" sz="quarter" idx="5"/>
          </p:nvPr>
        </p:nvSpPr>
        <p:spPr>
          <a:noFill/>
        </p:spPr>
        <p:txBody>
          <a:bodyPr/>
          <a:lstStyle/>
          <a:p>
            <a:fld id="{EE2252EE-E91D-4704-B782-DA0F436DC9AD}" type="slidenum">
              <a:rPr lang="en-US" smtClean="0">
                <a:latin typeface="Arial" pitchFamily="34" charset="0"/>
                <a:cs typeface="Arial" pitchFamily="34" charset="0"/>
              </a:rPr>
              <a:pPr/>
              <a:t>31</a:t>
            </a:fld>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t>
            </a:r>
            <a:endParaRPr lang="en-US" dirty="0"/>
          </a:p>
        </p:txBody>
      </p:sp>
      <p:sp>
        <p:nvSpPr>
          <p:cNvPr id="4" name="Slide Number Placeholder 3"/>
          <p:cNvSpPr>
            <a:spLocks noGrp="1"/>
          </p:cNvSpPr>
          <p:nvPr>
            <p:ph type="sldNum" sz="quarter" idx="10"/>
          </p:nvPr>
        </p:nvSpPr>
        <p:spPr/>
        <p:txBody>
          <a:bodyPr/>
          <a:lstStyle/>
          <a:p>
            <a:fld id="{5D693A5A-4B89-424D-9D0B-406CDB36CFB3}" type="slidenum">
              <a:rPr lang="fa-IR" smtClean="0"/>
              <a:pPr/>
              <a:t>32</a:t>
            </a:fld>
            <a:endParaRPr lang="fa-I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F7DE4D-BBA2-4D30-A36A-2E534C471862}" type="slidenum">
              <a:rPr lang="en-US">
                <a:cs typeface="Arial" charset="0"/>
              </a:rPr>
              <a:pPr fontAlgn="base">
                <a:spcBef>
                  <a:spcPct val="0"/>
                </a:spcBef>
                <a:spcAft>
                  <a:spcPct val="0"/>
                </a:spcAft>
                <a:defRPr/>
              </a:pPr>
              <a:t>35</a:t>
            </a:fld>
            <a:endParaRPr lang="en-US" dirty="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67B08E-E9FA-460B-A14F-F594383EC7CC}" type="slidenum">
              <a:rPr lang="en-US">
                <a:cs typeface="Arial" charset="0"/>
              </a:rPr>
              <a:pPr fontAlgn="base">
                <a:spcBef>
                  <a:spcPct val="0"/>
                </a:spcBef>
                <a:spcAft>
                  <a:spcPct val="0"/>
                </a:spcAft>
                <a:defRPr/>
              </a:pPr>
              <a:t>36</a:t>
            </a:fld>
            <a:endParaRPr lang="en-US" dirty="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693A5A-4B89-424D-9D0B-406CDB36CFB3}" type="slidenum">
              <a:rPr lang="fa-IR" smtClean="0"/>
              <a:pPr/>
              <a:t>37</a:t>
            </a:fld>
            <a:endParaRPr lang="fa-I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38</a:t>
            </a:fld>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8D788E0-0481-4B8B-B1A3-824158335B13}" type="slidenum">
              <a:rPr lang="fa-IR" b="1" u="sng" smtClean="0">
                <a:solidFill>
                  <a:srgbClr val="000000"/>
                </a:solidFill>
                <a:latin typeface="Baasem" pitchFamily="2" charset="2"/>
                <a:cs typeface="Arial" pitchFamily="34" charset="0"/>
              </a:rPr>
              <a:pPr/>
              <a:t>8</a:t>
            </a:fld>
            <a:endParaRPr lang="en-US" b="1" u="sng" smtClean="0">
              <a:solidFill>
                <a:srgbClr val="000000"/>
              </a:solidFill>
              <a:latin typeface="Baasem" pitchFamily="2" charset="2"/>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DBB01-E074-4361-BC11-011927BFF420}" type="slidenum">
              <a:rPr lang="en-US">
                <a:cs typeface="Arial" charset="0"/>
              </a:rPr>
              <a:pPr fontAlgn="base">
                <a:spcBef>
                  <a:spcPct val="0"/>
                </a:spcBef>
                <a:spcAft>
                  <a:spcPct val="0"/>
                </a:spcAft>
                <a:defRPr/>
              </a:pPr>
              <a:t>39</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845C41-4855-4491-8A6F-67D4A66A39F6}" type="slidenum">
              <a:rPr lang="en-US">
                <a:cs typeface="Arial" charset="0"/>
              </a:rPr>
              <a:pPr fontAlgn="base">
                <a:spcBef>
                  <a:spcPct val="0"/>
                </a:spcBef>
                <a:spcAft>
                  <a:spcPct val="0"/>
                </a:spcAft>
                <a:defRPr/>
              </a:pPr>
              <a:t>40</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lgn="r" rtl="1" eaLnBrk="1" hangingPunct="1">
              <a:spcBef>
                <a:spcPct val="0"/>
              </a:spcBef>
            </a:pPr>
            <a:r>
              <a:rPr lang="ar-SA" b="1" smtClean="0"/>
              <a:t>انواع عمده‌فروشي </a:t>
            </a:r>
            <a:endParaRPr lang="en-US" b="1" smtClean="0"/>
          </a:p>
          <a:p>
            <a:pPr algn="r" rtl="1" eaLnBrk="1" hangingPunct="1">
              <a:spcBef>
                <a:spcPct val="0"/>
              </a:spcBef>
            </a:pPr>
            <a:r>
              <a:rPr lang="ar-SA" smtClean="0"/>
              <a:t>دو نوع اصلي از عمده‌فروشي وجود دارد: </a:t>
            </a:r>
            <a:endParaRPr lang="en-US" smtClean="0"/>
          </a:p>
          <a:p>
            <a:pPr algn="r" rtl="1" eaLnBrk="1" hangingPunct="1">
              <a:spcBef>
                <a:spcPct val="0"/>
              </a:spcBef>
            </a:pPr>
            <a:r>
              <a:rPr lang="ar-SA" smtClean="0"/>
              <a:t>عمده‌فروشان كالاهاي صنعتي كه به عنوان واسطه‌هايي بين توليدكنندگان و ارائه دهندگان خدمات صنعتي عمل مي‌كنند. </a:t>
            </a:r>
            <a:endParaRPr lang="en-US" smtClean="0"/>
          </a:p>
          <a:p>
            <a:pPr algn="r" rtl="1" eaLnBrk="1" hangingPunct="1">
              <a:spcBef>
                <a:spcPct val="0"/>
              </a:spcBef>
            </a:pPr>
            <a:r>
              <a:rPr lang="ar-SA" smtClean="0"/>
              <a:t>عمده‌فروشان محصولات مصرفي كه به عنوان واسطه‌هايي بين توليدكنندگان و خرده‌فروشان عمل مي‌كنند. </a:t>
            </a:r>
            <a:endParaRPr lang="en-US" smtClean="0"/>
          </a:p>
          <a:p>
            <a:pPr algn="r" rtl="1" eaLnBrk="1" hangingPunct="1">
              <a:spcBef>
                <a:spcPct val="0"/>
              </a:spcBef>
            </a:pPr>
            <a:endParaRPr lang="en-US" smtClean="0"/>
          </a:p>
          <a:p>
            <a:pPr eaLnBrk="1" hangingPunct="1">
              <a:spcBef>
                <a:spcPct val="0"/>
              </a:spcBef>
            </a:pPr>
            <a:endParaRPr lang="en-US"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0F0AA3-D8E7-49A2-8818-4C2B0F908C96}"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lgn="r" rtl="1" eaLnBrk="1" hangingPunct="1">
              <a:spcBef>
                <a:spcPct val="0"/>
              </a:spcBef>
            </a:pPr>
            <a:r>
              <a:rPr lang="ar-SA" dirty="0" smtClean="0"/>
              <a:t>با وجود اين، ورود به عرصة توليد كار آساني نيست. براي انجام اين كار، برنامه‌ريزي دقيق ضروريست. اغلب اوقات راه‌اندازي يك شركت توليدي نيازمند سرمايه‌گذاري اولية سنگيني براي تهية موارد زير است:</a:t>
            </a:r>
            <a:endParaRPr lang="en-US" dirty="0" smtClean="0"/>
          </a:p>
          <a:p>
            <a:pPr algn="r" rtl="1" eaLnBrk="1" hangingPunct="1">
              <a:spcBef>
                <a:spcPct val="0"/>
              </a:spcBef>
            </a:pPr>
            <a:r>
              <a:rPr lang="ar-SA" dirty="0" smtClean="0"/>
              <a:t>زمين، ساختمان و ماشين‌آلات، نيروي متخصص و مبالغ هنگفتي براي خريد مواد خام و نيمه آماده و ملزومات. </a:t>
            </a:r>
            <a:endParaRPr lang="en-US" dirty="0" smtClean="0"/>
          </a:p>
          <a:p>
            <a:pPr algn="r" rtl="1" eaLnBrk="1" hangingPunct="1">
              <a:spcBef>
                <a:spcPct val="0"/>
              </a:spcBef>
            </a:pPr>
            <a:endParaRPr lang="en-US" dirty="0" smtClean="0"/>
          </a:p>
          <a:p>
            <a:pPr eaLnBrk="1" hangingPunct="1">
              <a:spcBef>
                <a:spcPct val="0"/>
              </a:spcBef>
            </a:pPr>
            <a:endParaRPr lang="en-US" dirty="0" smtClean="0"/>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68BDCB-EFDF-4A77-8F0E-49C8471BE04B}" type="slidenum">
              <a:rPr lang="en-US">
                <a:cs typeface="Arial" charset="0"/>
              </a:rPr>
              <a:pPr fontAlgn="base">
                <a:spcBef>
                  <a:spcPct val="0"/>
                </a:spcBef>
                <a:spcAft>
                  <a:spcPct val="0"/>
                </a:spcAft>
                <a:defRPr/>
              </a:pPr>
              <a:t>42</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1198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AE8EA6-AEA7-4F3B-A624-C5C9F0403E75}" type="slidenum">
              <a:rPr lang="en-US">
                <a:cs typeface="Arial" charset="0"/>
              </a:rPr>
              <a:pPr fontAlgn="base">
                <a:spcBef>
                  <a:spcPct val="0"/>
                </a:spcBef>
                <a:spcAft>
                  <a:spcPct val="0"/>
                </a:spcAft>
                <a:defRPr/>
              </a:pPr>
              <a:t>43</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DDE581-0C4E-4F4E-9E18-1FE3708C8E94}" type="slidenum">
              <a:rPr lang="en-US">
                <a:cs typeface="Arial" charset="0"/>
              </a:rPr>
              <a:pPr fontAlgn="base">
                <a:spcBef>
                  <a:spcPct val="0"/>
                </a:spcBef>
                <a:spcAft>
                  <a:spcPct val="0"/>
                </a:spcAft>
                <a:defRPr/>
              </a:pPr>
              <a:t>44</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a-IR" smtClean="0"/>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12AD09-59D1-4C99-81DC-44FDB7B791CA}" type="slidenum">
              <a:rPr lang="en-US">
                <a:cs typeface="Arial" charset="0"/>
              </a:rPr>
              <a:pPr fontAlgn="base">
                <a:spcBef>
                  <a:spcPct val="0"/>
                </a:spcBef>
                <a:spcAft>
                  <a:spcPct val="0"/>
                </a:spcAft>
                <a:defRPr/>
              </a:pPr>
              <a:t>45</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693A5A-4B89-424D-9D0B-406CDB36CFB3}" type="slidenum">
              <a:rPr lang="fa-IR" smtClean="0"/>
              <a:pPr/>
              <a:t>50</a:t>
            </a:fld>
            <a:endParaRPr lang="fa-I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693A5A-4B89-424D-9D0B-406CDB36CFB3}" type="slidenum">
              <a:rPr lang="fa-IR" smtClean="0"/>
              <a:pPr/>
              <a:t>54</a:t>
            </a:fld>
            <a:endParaRPr lang="fa-I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55</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C16A8C4-7779-4AD0-B12F-E2E89C243DDF}" type="slidenum">
              <a:rPr lang="fa-IR" b="1" u="sng" smtClean="0">
                <a:solidFill>
                  <a:srgbClr val="000000"/>
                </a:solidFill>
                <a:latin typeface="Baasem" pitchFamily="2" charset="2"/>
                <a:cs typeface="Arial" pitchFamily="34" charset="0"/>
              </a:rPr>
              <a:pPr/>
              <a:t>9</a:t>
            </a:fld>
            <a:endParaRPr lang="en-US" b="1" u="sng" smtClean="0">
              <a:solidFill>
                <a:srgbClr val="000000"/>
              </a:solidFill>
              <a:latin typeface="Baasem" pitchFamily="2" charset="2"/>
              <a:cs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56</a:t>
            </a:fld>
            <a:endParaRPr lang="fa-I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a-IR" smtClean="0"/>
          </a:p>
        </p:txBody>
      </p:sp>
      <p:sp>
        <p:nvSpPr>
          <p:cNvPr id="4" name="Slide Number Placeholder 3"/>
          <p:cNvSpPr>
            <a:spLocks noGrp="1"/>
          </p:cNvSpPr>
          <p:nvPr>
            <p:ph type="sldNum" sz="quarter" idx="5"/>
          </p:nvPr>
        </p:nvSpPr>
        <p:spPr/>
        <p:txBody>
          <a:bodyPr/>
          <a:lstStyle/>
          <a:p>
            <a:pPr>
              <a:defRPr/>
            </a:pPr>
            <a:fld id="{DBD4B68E-AD29-44F8-B64B-F36A5BC42F91}" type="slidenum">
              <a:rPr lang="en-US" smtClean="0"/>
              <a:pPr>
                <a:defRPr/>
              </a:pPr>
              <a:t>57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58</a:t>
            </a:fld>
            <a:endParaRPr lang="fa-I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60</a:t>
            </a:fld>
            <a:endParaRPr lang="fa-I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61</a:t>
            </a:fld>
            <a:endParaRPr lang="fa-I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62</a:t>
            </a:fld>
            <a:endParaRPr lang="fa-I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63</a:t>
            </a:fld>
            <a:endParaRPr lang="fa-I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64</a:t>
            </a:fld>
            <a:endParaRPr lang="fa-I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65</a:t>
            </a:fld>
            <a:endParaRPr lang="fa-I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66</a:t>
            </a:fld>
            <a:endParaRPr lang="fa-I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04452" name="Slide Number Placeholder 3"/>
          <p:cNvSpPr>
            <a:spLocks noGrp="1"/>
          </p:cNvSpPr>
          <p:nvPr>
            <p:ph type="sldNum" sz="quarter" idx="5"/>
          </p:nvPr>
        </p:nvSpPr>
        <p:spPr>
          <a:noFill/>
        </p:spPr>
        <p:txBody>
          <a:bodyPr/>
          <a:lstStyle/>
          <a:p>
            <a:fld id="{C1DECC15-0B39-477D-999A-9CFBF1D74FCD}" type="slidenum">
              <a:rPr lang="en-US" smtClean="0">
                <a:solidFill>
                  <a:srgbClr val="000000"/>
                </a:solidFill>
                <a:latin typeface="Arial" pitchFamily="34" charset="0"/>
                <a:cs typeface="Arial" pitchFamily="34" charset="0"/>
              </a:rPr>
              <a:pPr/>
              <a:t>10</a:t>
            </a:fld>
            <a:endParaRPr lang="en-US" smtClean="0">
              <a:solidFill>
                <a:srgbClr val="000000"/>
              </a:solidFill>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67</a:t>
            </a:fld>
            <a:endParaRPr lang="fa-I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68</a:t>
            </a:fld>
            <a:endParaRPr lang="fa-I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69</a:t>
            </a:fld>
            <a:endParaRPr lang="fa-I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a-IR" dirty="0"/>
              <a:t>رنگ</a:t>
            </a:r>
            <a:r>
              <a:rPr lang="fa-IR" baseline="0" dirty="0"/>
              <a:t> های مختلف برای سگمنت های مختلف مشتریان</a:t>
            </a:r>
          </a:p>
          <a:p>
            <a:r>
              <a:rPr lang="fa-IR" baseline="0" dirty="0"/>
              <a:t>استفاده از مارکر</a:t>
            </a:r>
          </a:p>
          <a:p>
            <a:r>
              <a:rPr lang="fa-IR" baseline="0" dirty="0"/>
              <a:t>تک کلمه ای نوشتن استیکرها</a:t>
            </a:r>
          </a:p>
          <a:p>
            <a:r>
              <a:rPr lang="fa-IR" baseline="0" dirty="0"/>
              <a:t>استفاده از بوم برای تغییر نحوه رویارویی با کسب و کار نسبت به روش هایی که پیش از این با آنها کار می کردیم</a:t>
            </a:r>
          </a:p>
          <a:p>
            <a:r>
              <a:rPr lang="fa-IR" baseline="0" dirty="0"/>
              <a:t>بزرگ نوشتن کلمات بطوری که در یک نگاه بتوان جریان کسب و کار را متوجه شد</a:t>
            </a:r>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77</a:t>
            </a:fld>
            <a:endParaRPr lang="fa-IR"/>
          </a:p>
        </p:txBody>
      </p:sp>
    </p:spTree>
    <p:extLst>
      <p:ext uri="{BB962C8B-B14F-4D97-AF65-F5344CB8AC3E}">
        <p14:creationId xmlns:p14="http://schemas.microsoft.com/office/powerpoint/2010/main" val="3622496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lgn="r" rtl="1">
              <a:spcBef>
                <a:spcPct val="20000"/>
              </a:spcBef>
              <a:buFont typeface="Arial" pitchFamily="34" charset="0"/>
              <a:buChar char="•"/>
              <a:defRPr/>
            </a:pPr>
            <a:r>
              <a:rPr lang="fa-IR" dirty="0"/>
              <a:t>ارکان مدل با اجزای آن فرق دارند . ارکان ثابتند و در همه ی مدل ها وجود دارند . </a:t>
            </a:r>
          </a:p>
          <a:p>
            <a:pPr marL="609600" indent="-609600" algn="r" rtl="1">
              <a:spcBef>
                <a:spcPct val="20000"/>
              </a:spcBef>
              <a:buFont typeface="Arial" pitchFamily="34" charset="0"/>
              <a:buChar char="•"/>
              <a:defRPr/>
            </a:pPr>
            <a:r>
              <a:rPr lang="fa-IR" dirty="0"/>
              <a:t>کلید ارزیابی هر  مدل کسب و کار مزیت رقابتی می باشد .</a:t>
            </a:r>
            <a:endParaRPr lang="en-US" dirty="0"/>
          </a:p>
        </p:txBody>
      </p:sp>
      <p:sp>
        <p:nvSpPr>
          <p:cNvPr id="4" name="Slide Number Placeholder 3"/>
          <p:cNvSpPr>
            <a:spLocks noGrp="1"/>
          </p:cNvSpPr>
          <p:nvPr>
            <p:ph type="sldNum" sz="quarter" idx="10"/>
          </p:nvPr>
        </p:nvSpPr>
        <p:spPr/>
        <p:txBody>
          <a:bodyPr/>
          <a:lstStyle/>
          <a:p>
            <a:fld id="{F36936B8-E19D-48BB-9BC0-983B19D5F243}" type="slidenum">
              <a:rPr lang="en-US" smtClean="0"/>
              <a:pPr/>
              <a:t>78</a:t>
            </a:fld>
            <a:endParaRPr lang="en-US"/>
          </a:p>
        </p:txBody>
      </p:sp>
    </p:spTree>
    <p:extLst>
      <p:ext uri="{BB962C8B-B14F-4D97-AF65-F5344CB8AC3E}">
        <p14:creationId xmlns:p14="http://schemas.microsoft.com/office/powerpoint/2010/main" val="737751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a:t>مثلا برای یه ایده ساخت اپلیکیشن مدیریت قرارهای روزانه، فقط رقیب شما گوگل کلندر یا مثل اون نیستن، دفتر یا تقویم شخصی که مشتری دستی توش قرارهاشو مینویسه هم میتونه یکی از این جایزگزین های موجود باشه! پس توی شناسایی این جایگزین های موجود خیلی دقت کنید، حالا میخواید مستقیم از مشتریاتون بپرسید! یا گوگل کنید…</a:t>
            </a:r>
          </a:p>
          <a:p>
            <a:endParaRPr lang="en-US"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84</a:t>
            </a:fld>
            <a:endParaRPr lang="fa-I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dirty="0"/>
              <a:t>The</a:t>
            </a:r>
            <a:r>
              <a:rPr lang="en-US" baseline="0" dirty="0"/>
              <a:t> VP is the reason why customers turn to one company over another</a:t>
            </a:r>
          </a:p>
          <a:p>
            <a:pPr algn="l" rtl="0"/>
            <a:r>
              <a:rPr lang="en-US" baseline="0" dirty="0"/>
              <a:t>A bundle of benefits that a company offers customers</a:t>
            </a:r>
          </a:p>
          <a:p>
            <a:pPr algn="l" rtl="0"/>
            <a:r>
              <a:rPr lang="en-US" baseline="0" dirty="0"/>
              <a:t>Value may be quantitative(price, speed of service) or qualitative (design, customer experience)</a:t>
            </a:r>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85</a:t>
            </a:fld>
            <a:endParaRPr lang="fa-IR"/>
          </a:p>
        </p:txBody>
      </p:sp>
    </p:spTree>
    <p:extLst>
      <p:ext uri="{BB962C8B-B14F-4D97-AF65-F5344CB8AC3E}">
        <p14:creationId xmlns:p14="http://schemas.microsoft.com/office/powerpoint/2010/main" val="1967009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dirty="0"/>
              <a:t>Heart</a:t>
            </a:r>
            <a:r>
              <a:rPr lang="en-US" baseline="0" dirty="0"/>
              <a:t> of any business model</a:t>
            </a:r>
          </a:p>
          <a:p>
            <a:r>
              <a:rPr lang="fa-IR" baseline="0" dirty="0"/>
              <a:t>سازمان مشتریان خود را براساس </a:t>
            </a:r>
            <a:r>
              <a:rPr lang="en-US" baseline="0" dirty="0"/>
              <a:t> Common needs, Common behavior</a:t>
            </a:r>
            <a:r>
              <a:rPr lang="fa-IR" baseline="0" dirty="0"/>
              <a:t> دسته بندی می کنند</a:t>
            </a:r>
          </a:p>
          <a:p>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89</a:t>
            </a:fld>
            <a:endParaRPr lang="fa-IR"/>
          </a:p>
        </p:txBody>
      </p:sp>
    </p:spTree>
    <p:extLst>
      <p:ext uri="{BB962C8B-B14F-4D97-AF65-F5344CB8AC3E}">
        <p14:creationId xmlns:p14="http://schemas.microsoft.com/office/powerpoint/2010/main" val="1240548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D070C8D5-62F5-4D37-B497-098A49BB9214}" type="slidenum">
              <a:rPr lang="fa-IR" smtClean="0"/>
              <a:pPr/>
              <a:t>101</a:t>
            </a:fld>
            <a:endParaRPr lang="fa-IR"/>
          </a:p>
        </p:txBody>
      </p:sp>
    </p:spTree>
    <p:extLst>
      <p:ext uri="{BB962C8B-B14F-4D97-AF65-F5344CB8AC3E}">
        <p14:creationId xmlns:p14="http://schemas.microsoft.com/office/powerpoint/2010/main" val="1442191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D070C8D5-62F5-4D37-B497-098A49BB9214}" type="slidenum">
              <a:rPr lang="fa-IR" smtClean="0"/>
              <a:pPr/>
              <a:t>102</a:t>
            </a:fld>
            <a:endParaRPr lang="fa-IR"/>
          </a:p>
        </p:txBody>
      </p:sp>
    </p:spTree>
    <p:extLst>
      <p:ext uri="{BB962C8B-B14F-4D97-AF65-F5344CB8AC3E}">
        <p14:creationId xmlns:p14="http://schemas.microsoft.com/office/powerpoint/2010/main" val="144219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27B7228-2701-49A4-923A-7B658DCBD548}" type="slidenum">
              <a:rPr lang="fa-IR" b="1" u="sng" smtClean="0">
                <a:solidFill>
                  <a:srgbClr val="000000"/>
                </a:solidFill>
                <a:latin typeface="Baasem" pitchFamily="2" charset="2"/>
                <a:cs typeface="Arial" pitchFamily="34" charset="0"/>
              </a:rPr>
              <a:pPr/>
              <a:t>11</a:t>
            </a:fld>
            <a:endParaRPr lang="en-US" b="1" u="sng" smtClean="0">
              <a:solidFill>
                <a:srgbClr val="000000"/>
              </a:solidFill>
              <a:latin typeface="Baasem" pitchFamily="2" charset="2"/>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a:r>
              <a:rPr lang="en-US" dirty="0"/>
              <a:t> communication,</a:t>
            </a:r>
            <a:r>
              <a:rPr lang="en-US" baseline="0" dirty="0"/>
              <a:t> distribution and sales channels comprise a company’s interface with customers.</a:t>
            </a:r>
          </a:p>
          <a:p>
            <a:pPr algn="l" rtl="0"/>
            <a:r>
              <a:rPr lang="en-US" baseline="0" dirty="0"/>
              <a:t>Channels= customer touch point that have an important role in customer experience</a:t>
            </a:r>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106</a:t>
            </a:fld>
            <a:endParaRPr lang="fa-IR"/>
          </a:p>
        </p:txBody>
      </p:sp>
    </p:spTree>
    <p:extLst>
      <p:ext uri="{BB962C8B-B14F-4D97-AF65-F5344CB8AC3E}">
        <p14:creationId xmlns:p14="http://schemas.microsoft.com/office/powerpoint/2010/main" val="1676955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110</a:t>
            </a:fld>
            <a:endParaRPr lang="fa-I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112</a:t>
            </a:fld>
            <a:endParaRPr lang="fa-I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a-IR" dirty="0"/>
              <a:t>اگر</a:t>
            </a:r>
            <a:r>
              <a:rPr lang="fa-IR" baseline="0" dirty="0"/>
              <a:t> مشتریان قلب هر کسب و کاری باشند، جریان های درامدی شریان های آن هستند</a:t>
            </a:r>
          </a:p>
          <a:p>
            <a:r>
              <a:rPr lang="fa-IR" baseline="0" dirty="0"/>
              <a:t>دو نوع جریان درآمدی در هر بیزینسی وجود دارد: درآمدهای ناشی از معامله که از پرداخت یکباره مشتری حاصل می شود، درآمدهای دوره ای که از پرداخت مداوم مشتریان و یا درآمد حاصل از خدمات پس از فروش حاصل می شوند</a:t>
            </a:r>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121</a:t>
            </a:fld>
            <a:endParaRPr lang="fa-IR"/>
          </a:p>
        </p:txBody>
      </p:sp>
    </p:spTree>
    <p:extLst>
      <p:ext uri="{BB962C8B-B14F-4D97-AF65-F5344CB8AC3E}">
        <p14:creationId xmlns:p14="http://schemas.microsoft.com/office/powerpoint/2010/main" val="1759446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D070C8D5-62F5-4D37-B497-098A49BB9214}" type="slidenum">
              <a:rPr lang="fa-IR" smtClean="0"/>
              <a:pPr/>
              <a:t>125</a:t>
            </a:fld>
            <a:endParaRPr lang="fa-IR"/>
          </a:p>
        </p:txBody>
      </p:sp>
    </p:spTree>
    <p:extLst>
      <p:ext uri="{BB962C8B-B14F-4D97-AF65-F5344CB8AC3E}">
        <p14:creationId xmlns:p14="http://schemas.microsoft.com/office/powerpoint/2010/main" val="3622496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Slide Number Placeholder 3"/>
          <p:cNvSpPr>
            <a:spLocks noGrp="1"/>
          </p:cNvSpPr>
          <p:nvPr>
            <p:ph type="sldNum" sz="quarter" idx="10"/>
          </p:nvPr>
        </p:nvSpPr>
        <p:spPr/>
        <p:txBody>
          <a:bodyPr/>
          <a:lstStyle/>
          <a:p>
            <a:fld id="{5D693A5A-4B89-424D-9D0B-406CDB36CFB3}" type="slidenum">
              <a:rPr lang="fa-IR" smtClean="0"/>
              <a:pPr/>
              <a:t>131</a:t>
            </a:fld>
            <a:endParaRPr lang="fa-I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06500" name="Slide Number Placeholder 3"/>
          <p:cNvSpPr>
            <a:spLocks noGrp="1"/>
          </p:cNvSpPr>
          <p:nvPr>
            <p:ph type="sldNum" sz="quarter" idx="5"/>
          </p:nvPr>
        </p:nvSpPr>
        <p:spPr>
          <a:noFill/>
        </p:spPr>
        <p:txBody>
          <a:bodyPr/>
          <a:lstStyle/>
          <a:p>
            <a:fld id="{8C0CBB26-7B10-43A0-8BA4-24EAA3CC638E}" type="slidenum">
              <a:rPr lang="en-US" smtClean="0">
                <a:solidFill>
                  <a:srgbClr val="000000"/>
                </a:solidFill>
                <a:latin typeface="Arial" pitchFamily="34" charset="0"/>
                <a:cs typeface="Arial" pitchFamily="34" charset="0"/>
              </a:rPr>
              <a:pPr/>
              <a:t>13</a:t>
            </a:fld>
            <a:endParaRPr lang="en-US" smtClean="0">
              <a:solidFill>
                <a:srgbClr val="000000"/>
              </a:solidFill>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D3C1025-7AFF-487E-8B67-773B4AE0DE47}" type="slidenum">
              <a:rPr lang="fa-IR" b="1" u="sng" smtClean="0">
                <a:solidFill>
                  <a:srgbClr val="000000"/>
                </a:solidFill>
                <a:latin typeface="Baasem" pitchFamily="2" charset="2"/>
                <a:cs typeface="Arial" pitchFamily="34" charset="0"/>
              </a:rPr>
              <a:pPr/>
              <a:t>18</a:t>
            </a:fld>
            <a:endParaRPr lang="en-US" b="1" u="sng" smtClean="0">
              <a:solidFill>
                <a:srgbClr val="000000"/>
              </a:solidFill>
              <a:latin typeface="Baasem" pitchFamily="2" charset="2"/>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spcBef>
                <a:spcPct val="0"/>
              </a:spcBef>
            </a:pPr>
            <a:endParaRPr lang="en-US" smtClean="0">
              <a:latin typeface="Arial" pitchFamily="34" charset="0"/>
              <a:cs typeface="Arial" pitchFamily="34" charset="0"/>
            </a:endParaRPr>
          </a:p>
        </p:txBody>
      </p:sp>
      <p:sp>
        <p:nvSpPr>
          <p:cNvPr id="100356" name="Slide Number Placeholder 3"/>
          <p:cNvSpPr>
            <a:spLocks noGrp="1"/>
          </p:cNvSpPr>
          <p:nvPr>
            <p:ph type="sldNum" sz="quarter" idx="5"/>
          </p:nvPr>
        </p:nvSpPr>
        <p:spPr>
          <a:noFill/>
        </p:spPr>
        <p:txBody>
          <a:bodyPr/>
          <a:lstStyle/>
          <a:p>
            <a:fld id="{5765618C-6D5E-4EEC-A4C0-07E36D69A48F}" type="slidenum">
              <a:rPr lang="en-US" smtClean="0">
                <a:latin typeface="Arial" pitchFamily="34" charset="0"/>
                <a:cs typeface="Arial" pitchFamily="34" charset="0"/>
              </a:rPr>
              <a:pPr/>
              <a:t>19</a:t>
            </a:fld>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2D57CDD-4EE1-4FAE-A514-7414BCC676D9}" type="slidenum">
              <a:rPr lang="fa-IR" b="1" u="sng" smtClean="0">
                <a:solidFill>
                  <a:srgbClr val="000000"/>
                </a:solidFill>
                <a:latin typeface="Baasem" pitchFamily="2" charset="2"/>
                <a:cs typeface="Arial" pitchFamily="34" charset="0"/>
              </a:rPr>
              <a:pPr/>
              <a:t>20</a:t>
            </a:fld>
            <a:endParaRPr lang="en-US" b="1" u="sng" smtClean="0">
              <a:solidFill>
                <a:srgbClr val="000000"/>
              </a:solidFill>
              <a:latin typeface="Baasem" pitchFamily="2" charset="2"/>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spcBef>
                <a:spcPct val="0"/>
              </a:spcBef>
            </a:pPr>
            <a:endParaRPr lang="fa-IR"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44509-C98F-41F0-A856-7AFC2CC3071A}" type="slidenum">
              <a:rPr lang="en-US" smtClean="0"/>
              <a:pPr/>
              <a:t>‹#›</a:t>
            </a:fld>
            <a:endParaRPr lang="en-US"/>
          </a:p>
        </p:txBody>
      </p:sp>
      <p:sp>
        <p:nvSpPr>
          <p:cNvPr id="7" name="Rectangle 6"/>
          <p:cNvSpPr/>
          <p:nvPr userDrawn="1"/>
        </p:nvSpPr>
        <p:spPr>
          <a:xfrm>
            <a:off x="0" y="6241143"/>
            <a:ext cx="12192000" cy="61685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userDrawn="1"/>
        </p:nvSpPr>
        <p:spPr>
          <a:xfrm>
            <a:off x="470414" y="6409206"/>
            <a:ext cx="947718" cy="354416"/>
          </a:xfrm>
          <a:prstGeom prst="rect">
            <a:avLst/>
          </a:prstGeom>
          <a:ln>
            <a:noFill/>
          </a:ln>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mn-lt"/>
                <a:ea typeface="+mn-ea"/>
                <a:cs typeface="B Nazanin" panose="00000400000000000000" pitchFamily="2" charset="-78"/>
              </a:rPr>
              <a:t>  </a:t>
            </a:r>
            <a:r>
              <a:rPr kumimoji="0" lang="fa-IR" sz="1800" b="0" i="0" u="none" strike="noStrike" kern="1200" cap="none" spc="0" normalizeH="0" baseline="0" noProof="0" dirty="0" smtClean="0">
                <a:ln>
                  <a:noFill/>
                </a:ln>
                <a:solidFill>
                  <a:schemeClr val="bg1"/>
                </a:solidFill>
                <a:effectLst/>
                <a:uLnTx/>
                <a:uFillTx/>
                <a:latin typeface="+mn-lt"/>
                <a:ea typeface="+mn-ea"/>
                <a:cs typeface="B Nazanin" panose="00000400000000000000" pitchFamily="2" charset="-78"/>
              </a:rPr>
              <a:t>از </a:t>
            </a:r>
            <a:fld id="{ABD44509-C98F-41F0-A856-7AFC2CC3071A}" type="slidenum">
              <a:rPr kumimoji="0" lang="en-US" sz="1800" b="0" i="0" u="none" strike="noStrike" kern="1200" cap="none" spc="0" normalizeH="0" baseline="0" noProof="0" smtClean="0">
                <a:ln>
                  <a:noFill/>
                </a:ln>
                <a:solidFill>
                  <a:schemeClr val="bg1"/>
                </a:solidFill>
                <a:effectLst/>
                <a:uLnTx/>
                <a:uFillTx/>
                <a:latin typeface="+mn-lt"/>
                <a:ea typeface="+mn-ea"/>
                <a:cs typeface="B Nazanin" panose="00000400000000000000" pitchFamily="2" charset="-78"/>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chemeClr val="bg1"/>
              </a:solidFill>
              <a:effectLst/>
              <a:uLnTx/>
              <a:uFillTx/>
              <a:latin typeface="+mn-lt"/>
              <a:ea typeface="+mn-ea"/>
              <a:cs typeface="B Nazanin" panose="00000400000000000000" pitchFamily="2" charset="-78"/>
            </a:endParaRPr>
          </a:p>
        </p:txBody>
      </p:sp>
    </p:spTree>
    <p:extLst>
      <p:ext uri="{BB962C8B-B14F-4D97-AF65-F5344CB8AC3E}">
        <p14:creationId xmlns:p14="http://schemas.microsoft.com/office/powerpoint/2010/main" val="311862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115160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48926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1" y="0"/>
            <a:ext cx="9751484"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44509-C98F-41F0-A856-7AFC2CC3071A}" type="slidenum">
              <a:rPr lang="en-US" smtClean="0"/>
              <a:pPr/>
              <a:t>‹#›</a:t>
            </a:fld>
            <a:endParaRPr lang="en-US"/>
          </a:p>
        </p:txBody>
      </p:sp>
      <p:sp>
        <p:nvSpPr>
          <p:cNvPr id="7" name="Rectangle 6"/>
          <p:cNvSpPr/>
          <p:nvPr userDrawn="1"/>
        </p:nvSpPr>
        <p:spPr>
          <a:xfrm>
            <a:off x="0" y="6241143"/>
            <a:ext cx="12192000" cy="61685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userDrawn="1"/>
        </p:nvSpPr>
        <p:spPr>
          <a:xfrm>
            <a:off x="338275" y="6356351"/>
            <a:ext cx="678156" cy="354416"/>
          </a:xfrm>
          <a:prstGeom prst="rect">
            <a:avLst/>
          </a:prstGeom>
          <a:ln>
            <a:noFill/>
          </a:ln>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BD44509-C98F-41F0-A856-7AFC2CC3071A}" type="slidenum">
              <a:rPr kumimoji="0" lang="en-US" sz="1600" b="0" i="0" u="none" strike="noStrike" kern="1200" cap="none" spc="0" normalizeH="0" baseline="0" noProof="0" smtClean="0">
                <a:ln>
                  <a:noFill/>
                </a:ln>
                <a:solidFill>
                  <a:schemeClr val="bg1"/>
                </a:solidFill>
                <a:effectLst/>
                <a:uLnTx/>
                <a:uFillTx/>
                <a:latin typeface="+mn-lt"/>
                <a:ea typeface="+mn-ea"/>
                <a:cs typeface="B Nazanin" panose="00000400000000000000" pitchFamily="2" charset="-78"/>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bg1"/>
              </a:solidFill>
              <a:effectLst/>
              <a:uLnTx/>
              <a:uFillTx/>
              <a:latin typeface="+mn-lt"/>
              <a:ea typeface="+mn-ea"/>
              <a:cs typeface="B Nazanin" panose="00000400000000000000" pitchFamily="2" charset="-78"/>
            </a:endParaRPr>
          </a:p>
        </p:txBody>
      </p:sp>
    </p:spTree>
    <p:extLst>
      <p:ext uri="{BB962C8B-B14F-4D97-AF65-F5344CB8AC3E}">
        <p14:creationId xmlns:p14="http://schemas.microsoft.com/office/powerpoint/2010/main" val="129917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6" name="Slide Number Placeholder 5"/>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97604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7" name="Slide Number Placeholder 6"/>
          <p:cNvSpPr>
            <a:spLocks noGrp="1"/>
          </p:cNvSpPr>
          <p:nvPr>
            <p:ph type="sldNum" sz="quarter" idx="12"/>
          </p:nvPr>
        </p:nvSpPr>
        <p:spPr/>
        <p:txBody>
          <a:bodyPr/>
          <a:lstStyle/>
          <a:p>
            <a:fld id="{ABD44509-C98F-41F0-A856-7AFC2CC3071A}" type="slidenum">
              <a:rPr lang="en-US" smtClean="0"/>
              <a:pPr/>
              <a:t>‹#›</a:t>
            </a:fld>
            <a:endParaRPr lang="en-US"/>
          </a:p>
        </p:txBody>
      </p:sp>
      <p:sp>
        <p:nvSpPr>
          <p:cNvPr id="8" name="Rounded Rectangle 7"/>
          <p:cNvSpPr/>
          <p:nvPr userDrawn="1"/>
        </p:nvSpPr>
        <p:spPr>
          <a:xfrm>
            <a:off x="5079413" y="6273947"/>
            <a:ext cx="2087792" cy="6474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65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3220254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359529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247211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62904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A936FA-5040-45C2-AE5B-13053D726523}" type="datetimeFigureOut">
              <a:rPr lang="en-US" smtClean="0"/>
              <a:pPr/>
              <a:t>12/25/2021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44509-C98F-41F0-A856-7AFC2CC3071A}" type="slidenum">
              <a:rPr lang="en-US" smtClean="0"/>
              <a:pPr/>
              <a:t>‹#›</a:t>
            </a:fld>
            <a:endParaRPr lang="en-US"/>
          </a:p>
        </p:txBody>
      </p:sp>
    </p:spTree>
    <p:extLst>
      <p:ext uri="{BB962C8B-B14F-4D97-AF65-F5344CB8AC3E}">
        <p14:creationId xmlns:p14="http://schemas.microsoft.com/office/powerpoint/2010/main" val="303463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936FA-5040-45C2-AE5B-13053D726523}" type="datetimeFigureOut">
              <a:rPr lang="en-US" smtClean="0"/>
              <a:pPr/>
              <a:t>12/25/2021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44509-C98F-41F0-A856-7AFC2CC3071A}" type="slidenum">
              <a:rPr lang="en-US" smtClean="0"/>
              <a:pPr/>
              <a:t>‹#›</a:t>
            </a:fld>
            <a:endParaRPr lang="en-US"/>
          </a:p>
        </p:txBody>
      </p:sp>
      <p:sp>
        <p:nvSpPr>
          <p:cNvPr id="7" name="Rectangle 6"/>
          <p:cNvSpPr/>
          <p:nvPr userDrawn="1"/>
        </p:nvSpPr>
        <p:spPr>
          <a:xfrm>
            <a:off x="0" y="6241143"/>
            <a:ext cx="12192000" cy="616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userDrawn="1"/>
        </p:nvSpPr>
        <p:spPr>
          <a:xfrm>
            <a:off x="480447" y="6356351"/>
            <a:ext cx="535984" cy="354416"/>
          </a:xfrm>
          <a:prstGeom prst="rect">
            <a:avLst/>
          </a:prstGeom>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D44509-C98F-41F0-A856-7AFC2CC3071A}" type="slidenum">
              <a:rPr kumimoji="0" lang="en-US" sz="2800" b="0" i="0" u="none" strike="noStrike" kern="1200" cap="none" spc="0" normalizeH="0" baseline="0" noProof="0" smtClean="0">
                <a:ln>
                  <a:noFill/>
                </a:ln>
                <a:solidFill>
                  <a:schemeClr val="bg1"/>
                </a:solidFill>
                <a:effectLst/>
                <a:uLnTx/>
                <a:uFillTx/>
                <a:latin typeface="+mn-lt"/>
                <a:ea typeface="+mn-ea"/>
                <a:cs typeface="B Nazanin" panose="00000400000000000000" pitchFamily="2" charset="-78"/>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schemeClr val="bg1"/>
              </a:solidFill>
              <a:effectLst/>
              <a:uLnTx/>
              <a:uFillTx/>
              <a:latin typeface="+mn-lt"/>
              <a:ea typeface="+mn-ea"/>
              <a:cs typeface="B Nazanin" panose="00000400000000000000" pitchFamily="2" charset="-78"/>
            </a:endParaRPr>
          </a:p>
        </p:txBody>
      </p:sp>
    </p:spTree>
    <p:extLst>
      <p:ext uri="{BB962C8B-B14F-4D97-AF65-F5344CB8AC3E}">
        <p14:creationId xmlns:p14="http://schemas.microsoft.com/office/powerpoint/2010/main" val="1287570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C8EE"/>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355064" y="377371"/>
            <a:ext cx="0" cy="6125029"/>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33375" y="684265"/>
            <a:ext cx="6683240" cy="1015663"/>
          </a:xfrm>
          <a:prstGeom prst="rect">
            <a:avLst/>
          </a:prstGeom>
          <a:solidFill>
            <a:srgbClr val="7030A0"/>
          </a:solidFill>
        </p:spPr>
        <p:txBody>
          <a:bodyPr wrap="square" rtlCol="0">
            <a:spAutoFit/>
          </a:bodyPr>
          <a:lstStyle/>
          <a:p>
            <a:pPr rtl="1"/>
            <a:r>
              <a:rPr lang="fa-IR" sz="3200" b="1" dirty="0" smtClean="0">
                <a:solidFill>
                  <a:schemeClr val="bg1">
                    <a:lumMod val="95000"/>
                  </a:schemeClr>
                </a:solidFill>
                <a:latin typeface="IRANSans" panose="02040503050201020203" pitchFamily="18" charset="-78"/>
                <a:cs typeface="B Nazanin" panose="00000400000000000000" pitchFamily="2" charset="-78"/>
              </a:rPr>
              <a:t>خلق ایده کارآفرینی تا بازار و تجاری‌سازی</a:t>
            </a:r>
            <a:endParaRPr lang="en-US" sz="2800" b="1" dirty="0">
              <a:solidFill>
                <a:schemeClr val="bg1">
                  <a:lumMod val="95000"/>
                </a:schemeClr>
              </a:solidFill>
              <a:latin typeface="IRANSans" panose="02040503050201020203" pitchFamily="18" charset="-78"/>
              <a:cs typeface="B Nazanin" panose="00000400000000000000" pitchFamily="2" charset="-78"/>
            </a:endParaRPr>
          </a:p>
          <a:p>
            <a:pPr rtl="1"/>
            <a:r>
              <a:rPr lang="fa-IR" sz="2800" b="1" dirty="0" smtClean="0">
                <a:solidFill>
                  <a:schemeClr val="bg1">
                    <a:lumMod val="95000"/>
                  </a:schemeClr>
                </a:solidFill>
                <a:latin typeface="IRANSans" panose="02040503050201020203" pitchFamily="18" charset="-78"/>
                <a:cs typeface="B Nazanin" panose="00000400000000000000" pitchFamily="2" charset="-78"/>
              </a:rPr>
              <a:t>سازمان</a:t>
            </a:r>
            <a:r>
              <a:rPr lang="en-US" sz="2800" b="1" dirty="0" smtClean="0">
                <a:solidFill>
                  <a:schemeClr val="bg1">
                    <a:lumMod val="95000"/>
                  </a:schemeClr>
                </a:solidFill>
                <a:latin typeface="IRANSans" panose="02040503050201020203" pitchFamily="18" charset="-78"/>
                <a:cs typeface="B Nazanin" panose="00000400000000000000" pitchFamily="2" charset="-78"/>
              </a:rPr>
              <a:t> </a:t>
            </a:r>
            <a:r>
              <a:rPr lang="fa-IR" sz="2800" b="1" dirty="0" smtClean="0">
                <a:solidFill>
                  <a:schemeClr val="bg1">
                    <a:lumMod val="95000"/>
                  </a:schemeClr>
                </a:solidFill>
                <a:latin typeface="IRANSans" panose="02040503050201020203" pitchFamily="18" charset="-78"/>
                <a:cs typeface="B Nazanin" panose="00000400000000000000" pitchFamily="2" charset="-78"/>
              </a:rPr>
              <a:t>آموزش </a:t>
            </a:r>
            <a:r>
              <a:rPr lang="fa-IR" sz="2800" b="1" dirty="0" smtClean="0">
                <a:solidFill>
                  <a:schemeClr val="bg1">
                    <a:lumMod val="95000"/>
                  </a:schemeClr>
                </a:solidFill>
                <a:latin typeface="IRANSans" panose="02040503050201020203" pitchFamily="18" charset="-78"/>
                <a:cs typeface="B Nazanin" panose="00000400000000000000" pitchFamily="2" charset="-78"/>
              </a:rPr>
              <a:t>فنی و حرفه‌ای کشور</a:t>
            </a:r>
            <a:endParaRPr lang="en-US" sz="3200" b="1" dirty="0" smtClean="0">
              <a:solidFill>
                <a:schemeClr val="bg1">
                  <a:lumMod val="95000"/>
                </a:schemeClr>
              </a:solidFill>
              <a:latin typeface="IRANSans" panose="02040503050201020203" pitchFamily="18" charset="-78"/>
              <a:cs typeface="B Nazanin" panose="00000400000000000000" pitchFamily="2" charset="-78"/>
            </a:endParaRPr>
          </a:p>
        </p:txBody>
      </p:sp>
      <p:cxnSp>
        <p:nvCxnSpPr>
          <p:cNvPr id="21" name="Straight Connector 20"/>
          <p:cNvCxnSpPr/>
          <p:nvPr/>
        </p:nvCxnSpPr>
        <p:spPr>
          <a:xfrm>
            <a:off x="636384" y="4350960"/>
            <a:ext cx="0" cy="159659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740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C:\Users\Salar\Desktop\387887_10150398212603017_268755188016_8504490_1707942341_n.jpg"/>
          <p:cNvPicPr>
            <a:picLocks noChangeAspect="1" noChangeArrowheads="1"/>
          </p:cNvPicPr>
          <p:nvPr/>
        </p:nvPicPr>
        <p:blipFill>
          <a:blip r:embed="rId3" cstate="print"/>
          <a:srcRect/>
          <a:stretch>
            <a:fillRect/>
          </a:stretch>
        </p:blipFill>
        <p:spPr bwMode="auto">
          <a:xfrm>
            <a:off x="-101600" y="0"/>
            <a:ext cx="12293600" cy="6858000"/>
          </a:xfrm>
          <a:prstGeom prst="rect">
            <a:avLst/>
          </a:prstGeom>
          <a:noFill/>
          <a:ln w="9525">
            <a:noFill/>
            <a:miter lim="800000"/>
            <a:headEnd/>
            <a:tailEnd/>
          </a:ln>
        </p:spPr>
      </p:pic>
      <p:sp>
        <p:nvSpPr>
          <p:cNvPr id="769028" name="Rectangle 4"/>
          <p:cNvSpPr>
            <a:spLocks noGrp="1" noChangeArrowheads="1"/>
          </p:cNvSpPr>
          <p:nvPr>
            <p:ph type="title"/>
          </p:nvPr>
        </p:nvSpPr>
        <p:spPr>
          <a:xfrm rot="19441998">
            <a:off x="-508000" y="457200"/>
            <a:ext cx="5689600" cy="990600"/>
          </a:xfrm>
        </p:spPr>
        <p:txBody>
          <a:bodyPr>
            <a:normAutofit fontScale="90000"/>
          </a:bodyPr>
          <a:lstStyle/>
          <a:p>
            <a:pPr eaLnBrk="1" hangingPunct="1">
              <a:lnSpc>
                <a:spcPct val="150000"/>
              </a:lnSpc>
              <a:defRPr/>
            </a:pPr>
            <a:r>
              <a:rPr lang="fa-IR" sz="8800" dirty="0" smtClean="0">
                <a:solidFill>
                  <a:srgbClr val="00B050"/>
                </a:solidFill>
                <a:effectLst>
                  <a:outerShdw blurRad="38100" dist="38100" dir="2700000" algn="tl">
                    <a:srgbClr val="C0C0C0"/>
                  </a:outerShdw>
                </a:effectLst>
                <a:cs typeface="+mn-cs"/>
              </a:rPr>
              <a:t>خلاقیت</a:t>
            </a:r>
            <a:endParaRPr lang="en-US" sz="7200" dirty="0">
              <a:solidFill>
                <a:srgbClr val="00B050"/>
              </a:solidFill>
              <a:effectLst>
                <a:outerShdw blurRad="38100" dist="38100" dir="2700000" algn="tl">
                  <a:srgbClr val="C0C0C0"/>
                </a:outerShdw>
              </a:effectLst>
              <a:cs typeface="+mn-cs"/>
            </a:endParaRPr>
          </a:p>
        </p:txBody>
      </p:sp>
      <p:sp>
        <p:nvSpPr>
          <p:cNvPr id="3" name="TextBox 2"/>
          <p:cNvSpPr txBox="1"/>
          <p:nvPr/>
        </p:nvSpPr>
        <p:spPr>
          <a:xfrm>
            <a:off x="3032282" y="6051550"/>
            <a:ext cx="8869736" cy="584775"/>
          </a:xfrm>
          <a:prstGeom prst="rect">
            <a:avLst/>
          </a:prstGeom>
          <a:noFill/>
        </p:spPr>
        <p:txBody>
          <a:bodyPr wrap="none">
            <a:spAutoFit/>
          </a:bodyPr>
          <a:lstStyle/>
          <a:p>
            <a:pPr algn="r" rtl="1">
              <a:defRPr/>
            </a:pPr>
            <a:r>
              <a:rPr lang="fa-IR" sz="3200" b="1" dirty="0">
                <a:solidFill>
                  <a:srgbClr val="FFFF00"/>
                </a:solidFill>
                <a:effectLst>
                  <a:outerShdw blurRad="38100" dist="38100" dir="2700000" algn="tl">
                    <a:srgbClr val="000000">
                      <a:alpha val="43137"/>
                    </a:srgbClr>
                  </a:outerShdw>
                </a:effectLst>
                <a:latin typeface="Arial" charset="0"/>
                <a:cs typeface="B Traffic" pitchFamily="2" charset="-78"/>
              </a:rPr>
              <a:t>وقتی مسأله ای دو تا راه حل داره از راه سوم حلش کنیم!</a:t>
            </a:r>
            <a:endParaRPr lang="en-US" sz="3200" b="1" dirty="0">
              <a:solidFill>
                <a:srgbClr val="FFFF00"/>
              </a:solidFill>
              <a:effectLst>
                <a:outerShdw blurRad="38100" dist="38100" dir="2700000" algn="tl">
                  <a:srgbClr val="000000">
                    <a:alpha val="43137"/>
                  </a:srgbClr>
                </a:outerShdw>
              </a:effectLst>
              <a:latin typeface="Arial" charset="0"/>
              <a:cs typeface="B Traff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9028"/>
                                        </p:tgtEl>
                                        <p:attrNameLst>
                                          <p:attrName>style.visibility</p:attrName>
                                        </p:attrNameLst>
                                      </p:cBhvr>
                                      <p:to>
                                        <p:strVal val="visible"/>
                                      </p:to>
                                    </p:set>
                                    <p:animEffect transition="in" filter="checkerboard(across)">
                                      <p:cBhvr>
                                        <p:cTn id="7" dur="500"/>
                                        <p:tgtEl>
                                          <p:spTgt spid="76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2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_2016-11-18_10-17-50.jpg"/>
          <p:cNvPicPr>
            <a:picLocks noGrp="1" noChangeAspect="1"/>
          </p:cNvPicPr>
          <p:nvPr>
            <p:ph idx="1"/>
          </p:nvPr>
        </p:nvPicPr>
        <p:blipFill>
          <a:blip r:embed="rId2" cstate="print"/>
          <a:stretch>
            <a:fillRect/>
          </a:stretch>
        </p:blipFill>
        <p:spPr>
          <a:xfrm>
            <a:off x="304800" y="228600"/>
            <a:ext cx="10702443" cy="6248400"/>
          </a:xfrm>
        </p:spPr>
      </p:pic>
    </p:spTree>
    <p:extLst>
      <p:ext uri="{BB962C8B-B14F-4D97-AF65-F5344CB8AC3E}">
        <p14:creationId xmlns:p14="http://schemas.microsoft.com/office/powerpoint/2010/main" val="106545069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r" rtl="1"/>
            <a:r>
              <a:rPr lang="fa-IR" dirty="0">
                <a:cs typeface="B Nazanin" pitchFamily="2" charset="-78"/>
              </a:rPr>
              <a:t>افراد مصاحبه‌شونده، کسانی باشند که در جامعه هدف خود تعیین کرده بودید (مصاحبه ها در جامعه هدف مربوط به ایده انجام شود) </a:t>
            </a:r>
          </a:p>
          <a:p>
            <a:pPr algn="r" rtl="1"/>
            <a:r>
              <a:rPr lang="fa-IR" dirty="0">
                <a:cs typeface="B Nazanin" pitchFamily="2" charset="-78"/>
              </a:rPr>
              <a:t>حداقل بین 30 الی 50 نظرسنجی انجام شود</a:t>
            </a:r>
          </a:p>
          <a:p>
            <a:pPr algn="r" rtl="1"/>
            <a:r>
              <a:rPr lang="fa-IR" dirty="0">
                <a:cs typeface="B Nazanin" pitchFamily="2" charset="-78"/>
              </a:rPr>
              <a:t>قبل از شروع سوالات خود را معرفی کنید</a:t>
            </a:r>
          </a:p>
          <a:p>
            <a:pPr algn="r" rtl="1"/>
            <a:r>
              <a:rPr lang="fa-IR" dirty="0">
                <a:cs typeface="B Nazanin" pitchFamily="2" charset="-78"/>
              </a:rPr>
              <a:t>با دو گوش و یک دهان به مصاحبه بروید</a:t>
            </a:r>
          </a:p>
          <a:p>
            <a:pPr algn="r" rtl="1"/>
            <a:r>
              <a:rPr lang="fa-IR" b="1" dirty="0">
                <a:solidFill>
                  <a:srgbClr val="7030A0"/>
                </a:solidFill>
                <a:cs typeface="B Nazanin" pitchFamily="2" charset="-78"/>
              </a:rPr>
              <a:t>هرگز با ایده یا راه‌کار خود صحبت را شروع نکنید</a:t>
            </a:r>
          </a:p>
          <a:p>
            <a:pPr algn="r" rtl="1"/>
            <a:r>
              <a:rPr lang="fa-IR" b="1" dirty="0">
                <a:solidFill>
                  <a:srgbClr val="7030A0"/>
                </a:solidFill>
                <a:cs typeface="B Nazanin" pitchFamily="2" charset="-78"/>
              </a:rPr>
              <a:t>نقطه‌ی شروع از مساله یا مشکل است</a:t>
            </a:r>
          </a:p>
          <a:p>
            <a:pPr algn="r" rtl="1"/>
            <a:r>
              <a:rPr lang="fa-IR" dirty="0">
                <a:cs typeface="B Nazanin" pitchFamily="2" charset="-78"/>
              </a:rPr>
              <a:t>از پرسیدن سوالات جهت‌دار به شدت بپرهیزید</a:t>
            </a:r>
          </a:p>
          <a:p>
            <a:pPr algn="r" rtl="1"/>
            <a:r>
              <a:rPr lang="fa-IR" dirty="0">
                <a:cs typeface="B Nazanin" pitchFamily="2" charset="-78"/>
              </a:rPr>
              <a:t>سوالات به گونه‌ای طراحی نشوند که پاسخ بلی یا خیر داشته باشند، اجازه دهید مشتریان تجربیات خود را در اختیار شما قرار دهند</a:t>
            </a:r>
          </a:p>
        </p:txBody>
      </p:sp>
      <p:sp>
        <p:nvSpPr>
          <p:cNvPr id="7" name="Footer Placeholder 6"/>
          <p:cNvSpPr>
            <a:spLocks noGrp="1"/>
          </p:cNvSpPr>
          <p:nvPr>
            <p:ph type="ftr" sz="quarter" idx="11"/>
          </p:nvPr>
        </p:nvSpPr>
        <p:spPr/>
        <p:txBody>
          <a:bodyPr/>
          <a:lstStyle/>
          <a:p>
            <a:r>
              <a:rPr lang="fa-IR" dirty="0"/>
              <a:t>8</a:t>
            </a:r>
          </a:p>
        </p:txBody>
      </p:sp>
      <p:sp>
        <p:nvSpPr>
          <p:cNvPr id="9" name="TextBox 8"/>
          <p:cNvSpPr txBox="1"/>
          <p:nvPr/>
        </p:nvSpPr>
        <p:spPr>
          <a:xfrm>
            <a:off x="436728" y="398574"/>
            <a:ext cx="8353636" cy="1015663"/>
          </a:xfrm>
          <a:prstGeom prst="rect">
            <a:avLst/>
          </a:prstGeom>
          <a:noFill/>
        </p:spPr>
        <p:txBody>
          <a:bodyPr wrap="square" rtlCol="1">
            <a:spAutoFit/>
          </a:bodyPr>
          <a:lstStyle/>
          <a:p>
            <a:pPr rtl="1"/>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B Nazanin" pitchFamily="2" charset="-78"/>
              </a:rPr>
              <a:t>اعتبارسنجی</a:t>
            </a:r>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r>
              <a:rPr lang="en-US"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Validation</a:t>
            </a:r>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p>
        </p:txBody>
      </p:sp>
    </p:spTree>
    <p:extLst>
      <p:ext uri="{BB962C8B-B14F-4D97-AF65-F5344CB8AC3E}">
        <p14:creationId xmlns:p14="http://schemas.microsoft.com/office/powerpoint/2010/main" val="11830025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dirty="0">
                <a:cs typeface="B Nazanin" pitchFamily="2" charset="-78"/>
              </a:rPr>
              <a:t>آیا واقعا ایده شما پاسخگوی مشکل مشتری هست؟ آخرین باری که با آن مواجه شده‌اند چه زمانی بوده و چگونه آن را برطرف کرده اند؟</a:t>
            </a:r>
          </a:p>
          <a:p>
            <a:pPr algn="r" rtl="1"/>
            <a:endParaRPr lang="fa-IR" dirty="0">
              <a:cs typeface="B Nazanin" pitchFamily="2" charset="-78"/>
            </a:endParaRPr>
          </a:p>
          <a:p>
            <a:pPr algn="r" rtl="1"/>
            <a:r>
              <a:rPr lang="fa-IR" dirty="0">
                <a:cs typeface="B Nazanin" pitchFamily="2" charset="-78"/>
              </a:rPr>
              <a:t>درصورتی که مغایرتی میان آنچه در ایده شما مطرح شده با نظر مشتریان وجود دارد، تغییرات لازم را ترتیب بدهید.</a:t>
            </a:r>
          </a:p>
          <a:p>
            <a:pPr algn="r" rtl="1"/>
            <a:r>
              <a:rPr lang="fa-IR" dirty="0">
                <a:cs typeface="B Nazanin" pitchFamily="2" charset="-78"/>
              </a:rPr>
              <a:t>از افراد پیرامون کارایی محصول ایده، شکل ظاهری محصول اولیه (درصورت وجود) و انتظارات وی در رابطه با ایده خود سوال بپرسید.</a:t>
            </a:r>
          </a:p>
          <a:p>
            <a:pPr algn="r" rtl="1"/>
            <a:r>
              <a:rPr lang="fa-IR" dirty="0">
                <a:cs typeface="B Nazanin" pitchFamily="2" charset="-78"/>
              </a:rPr>
              <a:t>جواب درست را به آنها القا نکنید</a:t>
            </a:r>
          </a:p>
          <a:p>
            <a:pPr algn="r" rtl="1"/>
            <a:r>
              <a:rPr lang="fa-IR" dirty="0">
                <a:cs typeface="B Nazanin" pitchFamily="2" charset="-78"/>
              </a:rPr>
              <a:t>درست و غلط، قضاوت راجع به پاسخ ها نکنید. به دنبال الگوها، روابط و نکات جدید باشید.</a:t>
            </a:r>
          </a:p>
          <a:p>
            <a:pPr algn="r" rtl="1"/>
            <a:endParaRPr lang="fa-IR" dirty="0">
              <a:cs typeface="B Nazanin" pitchFamily="2" charset="-78"/>
            </a:endParaRPr>
          </a:p>
          <a:p>
            <a:pPr algn="r" rtl="1"/>
            <a:endParaRPr lang="fa-IR" dirty="0">
              <a:cs typeface="B Nazanin" pitchFamily="2" charset="-78"/>
            </a:endParaRPr>
          </a:p>
          <a:p>
            <a:pPr algn="r" rtl="1"/>
            <a:endParaRPr lang="fa-IR" dirty="0">
              <a:cs typeface="B Nazanin" pitchFamily="2" charset="-78"/>
            </a:endParaRPr>
          </a:p>
        </p:txBody>
      </p:sp>
      <p:sp>
        <p:nvSpPr>
          <p:cNvPr id="7" name="Footer Placeholder 6"/>
          <p:cNvSpPr>
            <a:spLocks noGrp="1"/>
          </p:cNvSpPr>
          <p:nvPr>
            <p:ph type="ftr" sz="quarter" idx="11"/>
          </p:nvPr>
        </p:nvSpPr>
        <p:spPr/>
        <p:txBody>
          <a:bodyPr/>
          <a:lstStyle/>
          <a:p>
            <a:r>
              <a:rPr lang="fa-IR" dirty="0"/>
              <a:t>8</a:t>
            </a:r>
          </a:p>
        </p:txBody>
      </p:sp>
      <p:sp>
        <p:nvSpPr>
          <p:cNvPr id="9" name="TextBox 8"/>
          <p:cNvSpPr txBox="1"/>
          <p:nvPr/>
        </p:nvSpPr>
        <p:spPr>
          <a:xfrm>
            <a:off x="300251" y="425870"/>
            <a:ext cx="8353636" cy="1015663"/>
          </a:xfrm>
          <a:prstGeom prst="rect">
            <a:avLst/>
          </a:prstGeom>
          <a:noFill/>
        </p:spPr>
        <p:txBody>
          <a:bodyPr wrap="square" rtlCol="1">
            <a:spAutoFit/>
          </a:bodyPr>
          <a:lstStyle/>
          <a:p>
            <a:pPr rtl="1"/>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B Nazanin" pitchFamily="2" charset="-78"/>
              </a:rPr>
              <a:t>اعتبارسنجی</a:t>
            </a:r>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r>
              <a:rPr lang="en-US"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Validation</a:t>
            </a:r>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p>
        </p:txBody>
      </p:sp>
    </p:spTree>
    <p:extLst>
      <p:ext uri="{BB962C8B-B14F-4D97-AF65-F5344CB8AC3E}">
        <p14:creationId xmlns:p14="http://schemas.microsoft.com/office/powerpoint/2010/main" val="31128103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269240"/>
            <a:ext cx="9652000" cy="670560"/>
          </a:xfrm>
        </p:spPr>
        <p:txBody>
          <a:bodyPr>
            <a:normAutofit fontScale="90000"/>
          </a:bodyPr>
          <a:lstStyle/>
          <a:p>
            <a:r>
              <a:rPr lang="fa-IR" cap="none" dirty="0">
                <a:ln w="18000">
                  <a:solidFill>
                    <a:schemeClr val="accent2">
                      <a:satMod val="140000"/>
                    </a:schemeClr>
                  </a:solidFill>
                  <a:prstDash val="solid"/>
                  <a:miter lim="800000"/>
                </a:ln>
                <a:noFill/>
                <a:effectLst>
                  <a:outerShdw blurRad="25500" dist="23000" dir="7020000" algn="tl">
                    <a:srgbClr val="000000">
                      <a:alpha val="50000"/>
                    </a:srgbClr>
                  </a:outerShdw>
                </a:effectLst>
              </a:rPr>
              <a:t>سوال‌های خوب و بد در اعتبارسنجی</a:t>
            </a:r>
            <a:endParaRPr lang="en-US" cap="none"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1498600" y="1425266"/>
            <a:ext cx="9245600" cy="4846320"/>
          </a:xfrm>
        </p:spPr>
        <p:txBody>
          <a:bodyPr>
            <a:normAutofit/>
          </a:bodyPr>
          <a:lstStyle/>
          <a:p>
            <a:r>
              <a:rPr lang="fa-IR" dirty="0"/>
              <a:t>فکر می‌کنین ایده‌ خوبیه؟</a:t>
            </a:r>
          </a:p>
          <a:p>
            <a:r>
              <a:rPr lang="fa-IR" dirty="0"/>
              <a:t>شما یه محصول با این مشخصات رو می‌خرین؟</a:t>
            </a:r>
          </a:p>
          <a:p>
            <a:r>
              <a:rPr lang="fa-IR" dirty="0"/>
              <a:t>شما این مشکل رو دارین؟</a:t>
            </a:r>
          </a:p>
          <a:p>
            <a:r>
              <a:rPr lang="fa-IR" dirty="0"/>
              <a:t>حالا چطوری مشکلتون رو حل می‌کنین؟</a:t>
            </a:r>
          </a:p>
          <a:p>
            <a:r>
              <a:rPr lang="fa-IR" dirty="0"/>
              <a:t>چرا این ویژگی رو لازم دارین؟</a:t>
            </a:r>
          </a:p>
          <a:p>
            <a:r>
              <a:rPr lang="fa-IR" dirty="0"/>
              <a:t>اگه یه محصول با این مشخصات باشه شما چقدر حاضرین پول بدین؟</a:t>
            </a:r>
          </a:p>
          <a:p>
            <a:r>
              <a:rPr lang="fa-IR" dirty="0"/>
              <a:t>میشه در مورد آخرین باری که این اتفاق افتاد بشتر توضیح بدین؟</a:t>
            </a:r>
          </a:p>
          <a:p>
            <a:r>
              <a:rPr lang="fa-IR" dirty="0"/>
              <a:t>نکته‌ای به نظرتون می‌رسه که نپرسیده باشم؟</a:t>
            </a:r>
          </a:p>
          <a:p>
            <a:r>
              <a:rPr lang="fa-IR" dirty="0"/>
              <a:t>به نظرتون دیگه با کی صحبت کنم خوبه؟</a:t>
            </a:r>
          </a:p>
        </p:txBody>
      </p:sp>
    </p:spTree>
    <p:extLst>
      <p:ext uri="{BB962C8B-B14F-4D97-AF65-F5344CB8AC3E}">
        <p14:creationId xmlns:p14="http://schemas.microsoft.com/office/powerpoint/2010/main" val="354573873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_2016-11-18_10-17-43.jpg"/>
          <p:cNvPicPr>
            <a:picLocks noGrp="1" noChangeAspect="1"/>
          </p:cNvPicPr>
          <p:nvPr>
            <p:ph idx="1"/>
          </p:nvPr>
        </p:nvPicPr>
        <p:blipFill>
          <a:blip r:embed="rId2" cstate="print"/>
          <a:stretch>
            <a:fillRect/>
          </a:stretch>
        </p:blipFill>
        <p:spPr>
          <a:xfrm>
            <a:off x="0" y="0"/>
            <a:ext cx="11988800" cy="6708224"/>
          </a:xfrm>
        </p:spPr>
      </p:pic>
      <p:pic>
        <p:nvPicPr>
          <p:cNvPr id="5" name="Content Placeholder 3" descr="photo_2016-11-18_10-38-35.jpg"/>
          <p:cNvPicPr>
            <a:picLocks noChangeAspect="1"/>
          </p:cNvPicPr>
          <p:nvPr/>
        </p:nvPicPr>
        <p:blipFill>
          <a:blip r:embed="rId3" cstate="print"/>
          <a:stretch>
            <a:fillRect/>
          </a:stretch>
        </p:blipFill>
        <p:spPr>
          <a:xfrm>
            <a:off x="101601" y="3200400"/>
            <a:ext cx="6139700" cy="3409950"/>
          </a:xfrm>
          <a:prstGeom prst="rect">
            <a:avLst/>
          </a:prstGeom>
        </p:spPr>
      </p:pic>
    </p:spTree>
    <p:extLst>
      <p:ext uri="{BB962C8B-B14F-4D97-AF65-F5344CB8AC3E}">
        <p14:creationId xmlns:p14="http://schemas.microsoft.com/office/powerpoint/2010/main" val="41496370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2" cstate="print"/>
          <a:stretch>
            <a:fillRect/>
          </a:stretch>
        </p:blipFill>
        <p:spPr>
          <a:xfrm>
            <a:off x="510085" y="3731005"/>
            <a:ext cx="4895850" cy="2363339"/>
          </a:xfrm>
          <a:prstGeom prst="rect">
            <a:avLst/>
          </a:prstGeom>
        </p:spPr>
      </p:pic>
      <p:sp>
        <p:nvSpPr>
          <p:cNvPr id="2" name="Title 1"/>
          <p:cNvSpPr>
            <a:spLocks noGrp="1"/>
          </p:cNvSpPr>
          <p:nvPr>
            <p:ph type="title"/>
          </p:nvPr>
        </p:nvSpPr>
        <p:spPr>
          <a:xfrm>
            <a:off x="6572250" y="1577340"/>
            <a:ext cx="5461000" cy="670560"/>
          </a:xfrm>
        </p:spPr>
        <p:txBody>
          <a:bodyPr>
            <a:normAutofit fontScale="90000"/>
          </a:bodyPr>
          <a:lstStyle/>
          <a:p>
            <a:pPr algn="r" rtl="1"/>
            <a:r>
              <a:rPr lang="en-US" cap="none" dirty="0">
                <a:ln w="18000">
                  <a:solidFill>
                    <a:schemeClr val="accent2">
                      <a:satMod val="140000"/>
                    </a:schemeClr>
                  </a:solidFill>
                  <a:prstDash val="solid"/>
                  <a:miter lim="800000"/>
                </a:ln>
                <a:noFill/>
                <a:effectLst>
                  <a:outerShdw blurRad="25500" dist="23000" dir="7020000" algn="tl">
                    <a:srgbClr val="000000">
                      <a:alpha val="50000"/>
                    </a:srgbClr>
                  </a:outerShdw>
                </a:effectLst>
              </a:rPr>
              <a:t>MVP</a:t>
            </a:r>
            <a:r>
              <a:rPr lang="fa-IR" cap="none" dirty="0">
                <a:ln w="18000">
                  <a:solidFill>
                    <a:schemeClr val="accent2">
                      <a:satMod val="140000"/>
                    </a:schemeClr>
                  </a:solidFill>
                  <a:prstDash val="solid"/>
                  <a:miter lim="800000"/>
                </a:ln>
                <a:noFill/>
                <a:effectLst>
                  <a:outerShdw blurRad="25500" dist="23000" dir="7020000" algn="tl">
                    <a:srgbClr val="000000">
                      <a:alpha val="50000"/>
                    </a:srgbClr>
                  </a:outerShdw>
                </a:effectLst>
              </a:rPr>
              <a:t> چی هست و چی نیست</a:t>
            </a:r>
            <a:endParaRPr lang="en-US" cap="none"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5" name="Picture 4" descr="download.png"/>
          <p:cNvPicPr>
            <a:picLocks noChangeAspect="1"/>
          </p:cNvPicPr>
          <p:nvPr/>
        </p:nvPicPr>
        <p:blipFill>
          <a:blip r:embed="rId3" cstate="print"/>
          <a:stretch>
            <a:fillRect/>
          </a:stretch>
        </p:blipFill>
        <p:spPr>
          <a:xfrm>
            <a:off x="6120484" y="2454516"/>
            <a:ext cx="5679617" cy="3581634"/>
          </a:xfrm>
          <a:prstGeom prst="rect">
            <a:avLst/>
          </a:prstGeom>
        </p:spPr>
      </p:pic>
      <p:sp>
        <p:nvSpPr>
          <p:cNvPr id="6" name="Title 1"/>
          <p:cNvSpPr txBox="1">
            <a:spLocks/>
          </p:cNvSpPr>
          <p:nvPr/>
        </p:nvSpPr>
        <p:spPr>
          <a:xfrm>
            <a:off x="1437894" y="128588"/>
            <a:ext cx="9997440"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Product – Market Fit</a:t>
            </a:r>
            <a:r>
              <a:rPr kumimoji="0" lang="fa-IR" sz="4300" b="0" i="0" u="none" strike="noStrike" kern="1200" cap="none" spc="0" normalizeH="0" baseline="0" noProof="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تطابق محصول- بازار    </a:t>
            </a:r>
            <a:endParaRPr kumimoji="0" lang="en-US"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extLst>
      <p:ext uri="{BB962C8B-B14F-4D97-AF65-F5344CB8AC3E}">
        <p14:creationId xmlns:p14="http://schemas.microsoft.com/office/powerpoint/2010/main" val="393225173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fa-IR" dirty="0"/>
              <a:t>4</a:t>
            </a:r>
          </a:p>
        </p:txBody>
      </p:sp>
      <p:pic>
        <p:nvPicPr>
          <p:cNvPr id="2" name="Picture 1"/>
          <p:cNvPicPr>
            <a:picLocks noChangeAspect="1"/>
          </p:cNvPicPr>
          <p:nvPr/>
        </p:nvPicPr>
        <p:blipFill>
          <a:blip r:embed="rId3" cstate="print"/>
          <a:stretch>
            <a:fillRect/>
          </a:stretch>
        </p:blipFill>
        <p:spPr>
          <a:xfrm>
            <a:off x="1834444" y="1584742"/>
            <a:ext cx="10540301" cy="4660557"/>
          </a:xfrm>
          <a:prstGeom prst="rect">
            <a:avLst/>
          </a:prstGeom>
          <a:ln>
            <a:noFill/>
          </a:ln>
          <a:effectLst>
            <a:softEdge rad="112500"/>
          </a:effectLst>
        </p:spPr>
      </p:pic>
      <p:pic>
        <p:nvPicPr>
          <p:cNvPr id="3075" name="Picture 3" descr="C:\Users\sony\Desktop\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 y="5659512"/>
            <a:ext cx="1352012" cy="1171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24248" y="414787"/>
            <a:ext cx="7186988" cy="1015663"/>
          </a:xfrm>
          <a:prstGeom prst="rect">
            <a:avLst/>
          </a:prstGeom>
          <a:noFill/>
        </p:spPr>
        <p:txBody>
          <a:bodyPr wrap="square" rtlCol="1">
            <a:spAutoFit/>
          </a:bodyPr>
          <a:lstStyle/>
          <a:p>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B Nazanin" pitchFamily="2" charset="-78"/>
              </a:rPr>
              <a:t>کانال ارتباط</a:t>
            </a:r>
            <a:r>
              <a:rPr lang="fa-IR"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r>
              <a:rPr lang="en-US"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Channels</a:t>
            </a:r>
            <a:r>
              <a:rPr lang="fa-IR"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485" y="1635408"/>
            <a:ext cx="5139559" cy="3456860"/>
          </a:xfrm>
          <a:prstGeom prst="rect">
            <a:avLst/>
          </a:prstGeom>
        </p:spPr>
      </p:pic>
    </p:spTree>
    <p:extLst>
      <p:ext uri="{BB962C8B-B14F-4D97-AF65-F5344CB8AC3E}">
        <p14:creationId xmlns:p14="http://schemas.microsoft.com/office/powerpoint/2010/main" val="2848728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 کانال‌ها (</a:t>
            </a:r>
            <a:r>
              <a:rPr lang="en-US" b="1" dirty="0"/>
              <a:t>Channels):</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علاوه بر تعریف درست از محصول در دست ساخت، حیاتی است که از روز اول شروع کنید به یافتن، ساختن و آزمایش کردن یک مسیر معنی‌دار به سوی مشتریان. با وجود اینکه امکان انتخاب کانال‌های بسیاری وجود دارد، ممکن است برخی کانال‌های قابل انطباق با استارتاپ شما نباشند در حالی که برخی دیگر از آن ها برای مراحل بعدی استارتاپ شما حیاتی هستند.</a:t>
            </a:r>
          </a:p>
          <a:p>
            <a:pPr algn="just" rtl="1" fontAlgn="base">
              <a:lnSpc>
                <a:spcPct val="150000"/>
              </a:lnSpc>
            </a:pPr>
            <a:r>
              <a:rPr lang="fa-IR" dirty="0"/>
              <a:t> کانال‌های شما ممکن است مجانی و یا پرداختنی، درون گرا مانند بلاگ، </a:t>
            </a:r>
            <a:r>
              <a:rPr lang="en-US" dirty="0"/>
              <a:t>SEO، </a:t>
            </a:r>
            <a:r>
              <a:rPr lang="fa-IR" dirty="0"/>
              <a:t>کتاب الکترونیکی و یا برون‌گرا مانند تبلیغات چاپی یا تلویزیونی، نمایشگاه و </a:t>
            </a:r>
            <a:r>
              <a:rPr lang="en-US" dirty="0"/>
              <a:t>SEM </a:t>
            </a:r>
            <a:r>
              <a:rPr lang="fa-IR" dirty="0"/>
              <a:t>و مستقیم یا غیرمستقیم باشند.</a:t>
            </a:r>
          </a:p>
          <a:p>
            <a:pPr algn="just" rtl="1">
              <a:lnSpc>
                <a:spcPct val="150000"/>
              </a:lnSpc>
            </a:pPr>
            <a:endParaRPr lang="en-US" dirty="0"/>
          </a:p>
        </p:txBody>
      </p:sp>
    </p:spTree>
    <p:extLst>
      <p:ext uri="{BB962C8B-B14F-4D97-AF65-F5344CB8AC3E}">
        <p14:creationId xmlns:p14="http://schemas.microsoft.com/office/powerpoint/2010/main" val="35201993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t> کانال‌های توزیع-  </a:t>
            </a:r>
            <a:r>
              <a:rPr lang="en-US" dirty="0"/>
              <a:t>Channels</a:t>
            </a:r>
          </a:p>
        </p:txBody>
      </p:sp>
      <p:sp>
        <p:nvSpPr>
          <p:cNvPr id="3" name="Content Placeholder 2"/>
          <p:cNvSpPr>
            <a:spLocks noGrp="1"/>
          </p:cNvSpPr>
          <p:nvPr>
            <p:ph idx="1"/>
          </p:nvPr>
        </p:nvSpPr>
        <p:spPr/>
        <p:txBody>
          <a:bodyPr/>
          <a:lstStyle/>
          <a:p>
            <a:pPr algn="just" rtl="1"/>
            <a:r>
              <a:rPr lang="fa-IR" dirty="0"/>
              <a:t>شما به روش های گوناگونی می توانید به مشتری دسترسی داشته باشید ، باید از روز اول این راه‌ها یا به اصطلاح کانال ها را مد نظر قرار دهید و آنها را آزمایش کنید. </a:t>
            </a:r>
          </a:p>
          <a:p>
            <a:pPr algn="just" rtl="1"/>
            <a:r>
              <a:rPr lang="fa-IR" dirty="0"/>
              <a:t>باید بررسی کنید و ببینید کدامیک از کانال‌ها از اهمیت ویژه‌ای برخوردار هستند ، ممکنه برخی از کانال‌ها بیهوده باشند و برخی دیگر بسیار مناسب. </a:t>
            </a:r>
          </a:p>
          <a:p>
            <a:pPr algn="just" rtl="1"/>
            <a:r>
              <a:rPr lang="fa-IR" dirty="0"/>
              <a:t>این بخش از بوم شما را به جستجو و آزمایش در این زمینه هدایت می‌کند.</a:t>
            </a:r>
          </a:p>
          <a:p>
            <a:pPr algn="just" rtl="1"/>
            <a:r>
              <a:rPr lang="fa-IR" dirty="0"/>
              <a:t>کانال‌های شما ممکن است مجانی و یا پرداختنی، درون‌گرا یا برون‌گرا (درون گرا مانند بلاگ، </a:t>
            </a:r>
            <a:r>
              <a:rPr lang="en-US" dirty="0"/>
              <a:t>SEO، </a:t>
            </a:r>
            <a:r>
              <a:rPr lang="fa-IR" dirty="0"/>
              <a:t>کتاب الکترونیکی و برون گرا مانند تبلیغات چاپی یا تلویزیونی، نمایشگاه و </a:t>
            </a:r>
            <a:r>
              <a:rPr lang="en-US" dirty="0"/>
              <a:t>SEM </a:t>
            </a:r>
            <a:r>
              <a:rPr lang="fa-IR" dirty="0"/>
              <a:t>) و مستقیم یا غیرمستقیم باشند.</a:t>
            </a:r>
          </a:p>
          <a:p>
            <a:pPr algn="just"/>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34112735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7" y="761224"/>
            <a:ext cx="10515600" cy="1162548"/>
          </a:xfrm>
        </p:spPr>
        <p:txBody>
          <a:bodyPr/>
          <a:lstStyle/>
          <a:p>
            <a:pPr algn="l"/>
            <a:r>
              <a:rPr lang="fa-IR" b="1" dirty="0" smtClean="0">
                <a:solidFill>
                  <a:schemeClr val="accent6">
                    <a:lumMod val="50000"/>
                  </a:schemeClr>
                </a:solidFill>
              </a:rPr>
              <a:t>استراتژی ورود به بازار- </a:t>
            </a:r>
            <a:r>
              <a:rPr lang="en-US" b="1" dirty="0" smtClean="0">
                <a:solidFill>
                  <a:schemeClr val="accent6">
                    <a:lumMod val="50000"/>
                  </a:schemeClr>
                </a:solidFill>
              </a:rPr>
              <a:t>Go2Market Strategy</a:t>
            </a:r>
            <a:endParaRPr lang="en-US"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109</a:t>
            </a:fld>
            <a:endParaRPr lang="en-US" dirty="0"/>
          </a:p>
        </p:txBody>
      </p:sp>
      <p:pic>
        <p:nvPicPr>
          <p:cNvPr id="6146" name="Picture 2" descr="Ø§Ø³ØªØ±Ø§ØªÚÛ Ù¾ÛØ´Ø±ÙÙØ§ Ø¨Ø±Ø§Û ÙØ±ÙØ¯ Ø¨Ù Ø¨Ø§Ø²Ø§Ø± Ø§ÙØªØ®Ø§Ø¨ Ù¾Ø±Ø±ÛØ³Ú© ØªØ±Û Ø§Ø³Ø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04" y="2314806"/>
            <a:ext cx="6010771" cy="35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3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alar\Pictures\New Pic 87\a.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783363" name="Rectangle 3"/>
          <p:cNvSpPr>
            <a:spLocks noGrp="1" noChangeArrowheads="1"/>
          </p:cNvSpPr>
          <p:nvPr>
            <p:ph type="title"/>
          </p:nvPr>
        </p:nvSpPr>
        <p:spPr>
          <a:xfrm>
            <a:off x="1219200" y="838200"/>
            <a:ext cx="9160933" cy="1752600"/>
          </a:xfrm>
        </p:spPr>
        <p:txBody>
          <a:bodyPr>
            <a:normAutofit fontScale="90000"/>
          </a:bodyPr>
          <a:lstStyle/>
          <a:p>
            <a:pPr eaLnBrk="1" hangingPunct="1">
              <a:lnSpc>
                <a:spcPct val="150000"/>
              </a:lnSpc>
              <a:defRPr/>
            </a:pPr>
            <a:r>
              <a:rPr lang="ar-SA" sz="8800" dirty="0" smtClean="0">
                <a:solidFill>
                  <a:schemeClr val="bg1"/>
                </a:solidFill>
                <a:effectLst>
                  <a:outerShdw blurRad="38100" dist="38100" dir="2700000" algn="tl">
                    <a:srgbClr val="C0C0C0"/>
                  </a:outerShdw>
                </a:effectLst>
                <a:cs typeface="+mn-cs"/>
              </a:rPr>
              <a:t>خلاقیت</a:t>
            </a:r>
            <a:endParaRPr lang="en-US" sz="8800" dirty="0">
              <a:solidFill>
                <a:schemeClr val="bg1"/>
              </a:solidFill>
              <a:effectLst>
                <a:outerShdw blurRad="38100" dist="38100" dir="2700000" algn="tl">
                  <a:srgbClr val="C0C0C0"/>
                </a:outerShdw>
              </a:effectLst>
              <a:cs typeface="+mn-cs"/>
            </a:endParaRPr>
          </a:p>
        </p:txBody>
      </p:sp>
      <p:sp>
        <p:nvSpPr>
          <p:cNvPr id="783364" name="Rectangle 4"/>
          <p:cNvSpPr>
            <a:spLocks noGrp="1" noChangeArrowheads="1"/>
          </p:cNvSpPr>
          <p:nvPr>
            <p:ph type="body" sz="half" idx="1"/>
          </p:nvPr>
        </p:nvSpPr>
        <p:spPr>
          <a:xfrm>
            <a:off x="914400" y="3810000"/>
            <a:ext cx="10769600" cy="3048000"/>
          </a:xfrm>
        </p:spPr>
        <p:txBody>
          <a:bodyPr/>
          <a:lstStyle/>
          <a:p>
            <a:pPr marL="533400" indent="-533400" algn="ctr" rtl="1" eaLnBrk="1" hangingPunct="1">
              <a:lnSpc>
                <a:spcPct val="150000"/>
              </a:lnSpc>
              <a:buFontTx/>
              <a:buNone/>
              <a:defRPr/>
            </a:pPr>
            <a:r>
              <a:rPr lang="fa-IR" sz="6600" b="1" dirty="0">
                <a:solidFill>
                  <a:srgbClr val="FFFF00"/>
                </a:solidFill>
                <a:effectLst>
                  <a:outerShdw blurRad="38100" dist="38100" dir="2700000" algn="tl">
                    <a:srgbClr val="000000">
                      <a:alpha val="43137"/>
                    </a:srgbClr>
                  </a:outerShdw>
                </a:effectLst>
              </a:rPr>
              <a:t>خارج شدن از پشت  </a:t>
            </a:r>
            <a:r>
              <a:rPr lang="fa-IR" sz="6600" b="1" dirty="0" smtClean="0">
                <a:solidFill>
                  <a:srgbClr val="FFFF00"/>
                </a:solidFill>
                <a:effectLst>
                  <a:outerShdw blurRad="38100" dist="38100" dir="2700000" algn="tl">
                    <a:srgbClr val="000000">
                      <a:alpha val="43137"/>
                    </a:srgbClr>
                  </a:outerShdw>
                </a:effectLst>
              </a:rPr>
              <a:t>درهای </a:t>
            </a:r>
            <a:r>
              <a:rPr lang="fa-IR" sz="6600" b="1" dirty="0">
                <a:solidFill>
                  <a:srgbClr val="FFFF00"/>
                </a:solidFill>
                <a:effectLst>
                  <a:outerShdw blurRad="38100" dist="38100" dir="2700000" algn="tl">
                    <a:srgbClr val="000000">
                      <a:alpha val="43137"/>
                    </a:srgbClr>
                  </a:outerShdw>
                </a:effectLst>
              </a:rPr>
              <a:t>بسته.</a:t>
            </a:r>
          </a:p>
          <a:p>
            <a:pPr marL="533400" indent="-533400" algn="ctr" rtl="1" eaLnBrk="1" hangingPunct="1">
              <a:lnSpc>
                <a:spcPct val="150000"/>
              </a:lnSpc>
              <a:buFontTx/>
              <a:buNone/>
              <a:defRPr/>
            </a:pPr>
            <a:endParaRPr lang="fa-IR" sz="6600" b="1" dirty="0">
              <a:solidFill>
                <a:schemeClr val="accent6">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83363"/>
                                        </p:tgtEl>
                                        <p:attrNameLst>
                                          <p:attrName>style.visibility</p:attrName>
                                        </p:attrNameLst>
                                      </p:cBhvr>
                                      <p:to>
                                        <p:strVal val="visible"/>
                                      </p:to>
                                    </p:set>
                                    <p:animEffect transition="in" filter="diamond(in)">
                                      <p:cBhvr>
                                        <p:cTn id="7" dur="2000"/>
                                        <p:tgtEl>
                                          <p:spTgt spid="783363"/>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iterate type="lt">
                                    <p:tmPct val="10000"/>
                                  </p:iterate>
                                  <p:childTnLst>
                                    <p:set>
                                      <p:cBhvr>
                                        <p:cTn id="11" dur="1" fill="hold">
                                          <p:stCondLst>
                                            <p:cond delay="0"/>
                                          </p:stCondLst>
                                        </p:cTn>
                                        <p:tgtEl>
                                          <p:spTgt spid="783364">
                                            <p:txEl>
                                              <p:pRg st="0" end="0"/>
                                            </p:txEl>
                                          </p:spTgt>
                                        </p:tgtEl>
                                        <p:attrNameLst>
                                          <p:attrName>style.visibility</p:attrName>
                                        </p:attrNameLst>
                                      </p:cBhvr>
                                      <p:to>
                                        <p:strVal val="visible"/>
                                      </p:to>
                                    </p:set>
                                    <p:anim calcmode="lin" valueType="num">
                                      <p:cBhvr>
                                        <p:cTn id="12" dur="500" fill="hold"/>
                                        <p:tgtEl>
                                          <p:spTgt spid="783364">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783364">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783364">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783364">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7833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fa-IR"/>
          </a:p>
        </p:txBody>
      </p:sp>
      <p:pic>
        <p:nvPicPr>
          <p:cNvPr id="5" name="Content Placeholder 3" descr="photo_2016-11-18_10-18-02.jpg"/>
          <p:cNvPicPr>
            <a:picLocks noChangeAspect="1"/>
          </p:cNvPicPr>
          <p:nvPr/>
        </p:nvPicPr>
        <p:blipFill>
          <a:blip r:embed="rId3" cstate="print"/>
          <a:stretch>
            <a:fillRect/>
          </a:stretch>
        </p:blipFill>
        <p:spPr>
          <a:xfrm>
            <a:off x="734324" y="82550"/>
            <a:ext cx="9569736" cy="6553200"/>
          </a:xfrm>
          <a:prstGeom prst="rect">
            <a:avLst/>
          </a:prstGeom>
        </p:spPr>
      </p:pic>
    </p:spTree>
    <p:extLst>
      <p:ext uri="{BB962C8B-B14F-4D97-AF65-F5344CB8AC3E}">
        <p14:creationId xmlns:p14="http://schemas.microsoft.com/office/powerpoint/2010/main" val="14565550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788519"/>
            <a:ext cx="10515600" cy="1162548"/>
          </a:xfrm>
        </p:spPr>
        <p:txBody>
          <a:bodyPr/>
          <a:lstStyle/>
          <a:p>
            <a:pPr algn="l"/>
            <a:r>
              <a:rPr lang="fa-IR" dirty="0" smtClean="0">
                <a:solidFill>
                  <a:schemeClr val="accent6">
                    <a:lumMod val="50000"/>
                  </a:schemeClr>
                </a:solidFill>
              </a:rPr>
              <a:t>برنامه‌ریزی </a:t>
            </a:r>
            <a:r>
              <a:rPr lang="fa-IR" dirty="0">
                <a:solidFill>
                  <a:schemeClr val="accent6">
                    <a:lumMod val="50000"/>
                  </a:schemeClr>
                </a:solidFill>
              </a:rPr>
              <a:t>بازاریابی ورود به بازار </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a:lnSpc>
                <a:spcPct val="150000"/>
              </a:lnSpc>
            </a:pPr>
            <a:r>
              <a:rPr lang="fa-IR" b="1" dirty="0" smtClean="0">
                <a:cs typeface="B Nazanin" panose="00000400000000000000" pitchFamily="2" charset="-78"/>
              </a:rPr>
              <a:t>شما </a:t>
            </a:r>
            <a:r>
              <a:rPr lang="fa-IR" b="1" dirty="0">
                <a:cs typeface="B Nazanin" panose="00000400000000000000" pitchFamily="2" charset="-78"/>
              </a:rPr>
              <a:t>برای چه چیزی بازاریابی </a:t>
            </a:r>
            <a:r>
              <a:rPr lang="fa-IR" b="1" dirty="0" smtClean="0">
                <a:cs typeface="B Nazanin" panose="00000400000000000000" pitchFamily="2" charset="-78"/>
              </a:rPr>
              <a:t>می‌کنید</a:t>
            </a:r>
            <a:r>
              <a:rPr lang="fa-IR" b="1" dirty="0">
                <a:cs typeface="B Nazanin" panose="00000400000000000000" pitchFamily="2" charset="-78"/>
              </a:rPr>
              <a:t>؟</a:t>
            </a:r>
          </a:p>
          <a:p>
            <a:pPr>
              <a:lnSpc>
                <a:spcPct val="150000"/>
              </a:lnSpc>
            </a:pPr>
            <a:r>
              <a:rPr lang="fa-IR" b="1" dirty="0">
                <a:cs typeface="B Nazanin" panose="00000400000000000000" pitchFamily="2" charset="-78"/>
              </a:rPr>
              <a:t>برای چه کسی بازاریابی </a:t>
            </a:r>
            <a:r>
              <a:rPr lang="fa-IR" b="1" dirty="0" smtClean="0">
                <a:cs typeface="B Nazanin" panose="00000400000000000000" pitchFamily="2" charset="-78"/>
              </a:rPr>
              <a:t>می‌کنید</a:t>
            </a:r>
            <a:r>
              <a:rPr lang="fa-IR" b="1" dirty="0">
                <a:cs typeface="B Nazanin" panose="00000400000000000000" pitchFamily="2" charset="-78"/>
              </a:rPr>
              <a:t>؟</a:t>
            </a:r>
          </a:p>
          <a:p>
            <a:pPr>
              <a:lnSpc>
                <a:spcPct val="150000"/>
              </a:lnSpc>
            </a:pPr>
            <a:r>
              <a:rPr lang="fa-IR" b="1" dirty="0">
                <a:cs typeface="B Nazanin" panose="00000400000000000000" pitchFamily="2" charset="-78"/>
              </a:rPr>
              <a:t>چگونه به مخاطب هدف خود دسترسی دارید؟</a:t>
            </a:r>
          </a:p>
          <a:p>
            <a:pPr>
              <a:lnSpc>
                <a:spcPct val="150000"/>
              </a:lnSpc>
            </a:pPr>
            <a:r>
              <a:rPr lang="fa-IR" b="1" dirty="0">
                <a:cs typeface="B Nazanin" panose="00000400000000000000" pitchFamily="2" charset="-78"/>
              </a:rPr>
              <a:t>در کجا محصول و یا خدمات خود را بازاریابی می کنید؟</a:t>
            </a:r>
          </a:p>
          <a:p>
            <a:pPr>
              <a:lnSpc>
                <a:spcPct val="150000"/>
              </a:lnSpc>
            </a:pPr>
            <a:endParaRPr lang="en-US"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111</a:t>
            </a:fld>
            <a:endParaRPr lang="en-US" dirty="0"/>
          </a:p>
        </p:txBody>
      </p:sp>
    </p:spTree>
    <p:extLst>
      <p:ext uri="{BB962C8B-B14F-4D97-AF65-F5344CB8AC3E}">
        <p14:creationId xmlns:p14="http://schemas.microsoft.com/office/powerpoint/2010/main" val="36582342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a-customer-discovery-canvas-and-story-2013q2-23-638.jpg"/>
          <p:cNvPicPr>
            <a:picLocks noChangeAspect="1"/>
          </p:cNvPicPr>
          <p:nvPr/>
        </p:nvPicPr>
        <p:blipFill>
          <a:blip r:embed="rId3" cstate="print"/>
          <a:stretch>
            <a:fillRect/>
          </a:stretch>
        </p:blipFill>
        <p:spPr>
          <a:xfrm>
            <a:off x="2402006" y="1073653"/>
            <a:ext cx="7110484" cy="5338438"/>
          </a:xfrm>
          <a:prstGeom prst="rect">
            <a:avLst/>
          </a:prstGeom>
        </p:spPr>
      </p:pic>
    </p:spTree>
    <p:extLst>
      <p:ext uri="{BB962C8B-B14F-4D97-AF65-F5344CB8AC3E}">
        <p14:creationId xmlns:p14="http://schemas.microsoft.com/office/powerpoint/2010/main" val="3569449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788519"/>
            <a:ext cx="10515600" cy="1162548"/>
          </a:xfrm>
        </p:spPr>
        <p:txBody>
          <a:bodyPr/>
          <a:lstStyle/>
          <a:p>
            <a:pPr algn="l"/>
            <a:r>
              <a:rPr lang="fa-IR" dirty="0" smtClean="0">
                <a:solidFill>
                  <a:schemeClr val="accent6">
                    <a:lumMod val="50000"/>
                  </a:schemeClr>
                </a:solidFill>
              </a:rPr>
              <a:t>برنامه‌ریزی </a:t>
            </a:r>
            <a:r>
              <a:rPr lang="fa-IR" dirty="0">
                <a:solidFill>
                  <a:schemeClr val="accent6">
                    <a:lumMod val="50000"/>
                  </a:schemeClr>
                </a:solidFill>
              </a:rPr>
              <a:t>بازاریابی ورود به بازار </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a:lnSpc>
                <a:spcPct val="150000"/>
              </a:lnSpc>
            </a:pPr>
            <a:r>
              <a:rPr lang="fa-IR" b="1" dirty="0" smtClean="0">
                <a:cs typeface="B Nazanin" panose="00000400000000000000" pitchFamily="2" charset="-78"/>
              </a:rPr>
              <a:t>شما </a:t>
            </a:r>
            <a:r>
              <a:rPr lang="fa-IR" b="1" dirty="0">
                <a:cs typeface="B Nazanin" panose="00000400000000000000" pitchFamily="2" charset="-78"/>
              </a:rPr>
              <a:t>برای چه چیزی بازاریابی </a:t>
            </a:r>
            <a:r>
              <a:rPr lang="fa-IR" b="1" dirty="0" smtClean="0">
                <a:cs typeface="B Nazanin" panose="00000400000000000000" pitchFamily="2" charset="-78"/>
              </a:rPr>
              <a:t>می‌کنید</a:t>
            </a:r>
            <a:r>
              <a:rPr lang="fa-IR" b="1" dirty="0">
                <a:cs typeface="B Nazanin" panose="00000400000000000000" pitchFamily="2" charset="-78"/>
              </a:rPr>
              <a:t>؟</a:t>
            </a:r>
          </a:p>
          <a:p>
            <a:pPr>
              <a:lnSpc>
                <a:spcPct val="150000"/>
              </a:lnSpc>
            </a:pPr>
            <a:r>
              <a:rPr lang="fa-IR" b="1" dirty="0">
                <a:cs typeface="B Nazanin" panose="00000400000000000000" pitchFamily="2" charset="-78"/>
              </a:rPr>
              <a:t>برای چه کسی بازاریابی </a:t>
            </a:r>
            <a:r>
              <a:rPr lang="fa-IR" b="1" dirty="0" smtClean="0">
                <a:cs typeface="B Nazanin" panose="00000400000000000000" pitchFamily="2" charset="-78"/>
              </a:rPr>
              <a:t>می‌کنید</a:t>
            </a:r>
            <a:r>
              <a:rPr lang="fa-IR" b="1" dirty="0">
                <a:cs typeface="B Nazanin" panose="00000400000000000000" pitchFamily="2" charset="-78"/>
              </a:rPr>
              <a:t>؟</a:t>
            </a:r>
          </a:p>
          <a:p>
            <a:pPr>
              <a:lnSpc>
                <a:spcPct val="150000"/>
              </a:lnSpc>
            </a:pPr>
            <a:r>
              <a:rPr lang="fa-IR" b="1" dirty="0">
                <a:cs typeface="B Nazanin" panose="00000400000000000000" pitchFamily="2" charset="-78"/>
              </a:rPr>
              <a:t>چگونه به مخاطب هدف خود دسترسی دارید؟</a:t>
            </a:r>
          </a:p>
          <a:p>
            <a:pPr>
              <a:lnSpc>
                <a:spcPct val="150000"/>
              </a:lnSpc>
            </a:pPr>
            <a:r>
              <a:rPr lang="fa-IR" b="1" dirty="0">
                <a:cs typeface="B Nazanin" panose="00000400000000000000" pitchFamily="2" charset="-78"/>
              </a:rPr>
              <a:t>در کجا محصول و یا خدمات خود را بازاریابی می کنید؟</a:t>
            </a:r>
          </a:p>
          <a:p>
            <a:pPr>
              <a:lnSpc>
                <a:spcPct val="150000"/>
              </a:lnSpc>
            </a:pPr>
            <a:endParaRPr lang="en-US"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113</a:t>
            </a:fld>
            <a:endParaRPr lang="en-US" dirty="0"/>
          </a:p>
        </p:txBody>
      </p:sp>
    </p:spTree>
    <p:extLst>
      <p:ext uri="{BB962C8B-B14F-4D97-AF65-F5344CB8AC3E}">
        <p14:creationId xmlns:p14="http://schemas.microsoft.com/office/powerpoint/2010/main" val="38497393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818864"/>
            <a:ext cx="9997440" cy="791570"/>
          </a:xfrm>
        </p:spPr>
        <p:txBody>
          <a:bodyPr>
            <a:normAutofit/>
          </a:bodyPr>
          <a:lstStyle/>
          <a:p>
            <a:pPr algn="l" rtl="1"/>
            <a:r>
              <a:rPr lang="fa-IR" sz="3600" dirty="0" smtClean="0">
                <a:solidFill>
                  <a:schemeClr val="accent6">
                    <a:lumMod val="75000"/>
                  </a:schemeClr>
                </a:solidFill>
              </a:rPr>
              <a:t>پذیرندگان آغازین یا </a:t>
            </a:r>
            <a:r>
              <a:rPr lang="en-US" sz="3600" dirty="0" smtClean="0">
                <a:solidFill>
                  <a:schemeClr val="accent6">
                    <a:lumMod val="75000"/>
                  </a:schemeClr>
                </a:solidFill>
              </a:rPr>
              <a:t>Early Adopters</a:t>
            </a:r>
            <a:endParaRPr lang="en-US" sz="3600" dirty="0">
              <a:solidFill>
                <a:schemeClr val="accent6">
                  <a:lumMod val="75000"/>
                </a:schemeClr>
              </a:solidFill>
            </a:endParaRPr>
          </a:p>
        </p:txBody>
      </p:sp>
      <p:sp>
        <p:nvSpPr>
          <p:cNvPr id="3" name="Content Placeholder 2"/>
          <p:cNvSpPr>
            <a:spLocks noGrp="1"/>
          </p:cNvSpPr>
          <p:nvPr>
            <p:ph idx="1"/>
          </p:nvPr>
        </p:nvSpPr>
        <p:spPr>
          <a:xfrm>
            <a:off x="1023583" y="1478412"/>
            <a:ext cx="11035947" cy="4991100"/>
          </a:xfrm>
        </p:spPr>
        <p:txBody>
          <a:bodyPr vert="horz" lIns="91440" tIns="45720" rIns="91440" bIns="45720" rtlCol="0">
            <a:normAutofit fontScale="85000" lnSpcReduction="10000"/>
          </a:bodyPr>
          <a:lstStyle/>
          <a:p>
            <a:pPr algn="just">
              <a:lnSpc>
                <a:spcPct val="150000"/>
              </a:lnSpc>
            </a:pPr>
            <a:r>
              <a:rPr lang="fa-IR" sz="2800" b="1" dirty="0">
                <a:cs typeface="B Nazanin" panose="00000400000000000000" pitchFamily="2" charset="-78"/>
              </a:rPr>
              <a:t>اگر قرار باشد از مثلا هفته آینده بر روی اعتبارسنجی ایده کار کرد، اولین دسته‌های مشتریانی که اعتبارسنجی را بر روی آنها انجام </a:t>
            </a:r>
            <a:r>
              <a:rPr lang="fa-IR" sz="2800" b="1" dirty="0" smtClean="0">
                <a:cs typeface="B Nazanin" panose="00000400000000000000" pitchFamily="2" charset="-78"/>
              </a:rPr>
              <a:t>خواهید </a:t>
            </a:r>
            <a:r>
              <a:rPr lang="fa-IR" sz="2800" b="1" dirty="0">
                <a:cs typeface="B Nazanin" panose="00000400000000000000" pitchFamily="2" charset="-78"/>
              </a:rPr>
              <a:t>داد چه افرادی هستند ؟</a:t>
            </a:r>
          </a:p>
          <a:p>
            <a:pPr algn="just">
              <a:lnSpc>
                <a:spcPct val="150000"/>
              </a:lnSpc>
            </a:pPr>
            <a:r>
              <a:rPr lang="fa-IR" sz="2800" b="1" dirty="0">
                <a:cs typeface="B Nazanin" panose="00000400000000000000" pitchFamily="2" charset="-78"/>
              </a:rPr>
              <a:t> شما </a:t>
            </a:r>
            <a:r>
              <a:rPr lang="fa-IR" sz="2800" b="1" dirty="0" smtClean="0">
                <a:cs typeface="B Nazanin" panose="00000400000000000000" pitchFamily="2" charset="-78"/>
              </a:rPr>
              <a:t>باید </a:t>
            </a:r>
            <a:r>
              <a:rPr lang="fa-IR" sz="2800" b="1" dirty="0">
                <a:cs typeface="B Nazanin" panose="00000400000000000000" pitchFamily="2" charset="-78"/>
              </a:rPr>
              <a:t>به دنبال شناسایی پذیرندگان آغازین یا </a:t>
            </a:r>
            <a:r>
              <a:rPr lang="en-US" sz="2800" b="1" dirty="0">
                <a:cs typeface="B Nazanin" panose="00000400000000000000" pitchFamily="2" charset="-78"/>
              </a:rPr>
              <a:t>Early Adopters </a:t>
            </a:r>
            <a:r>
              <a:rPr lang="fa-IR" sz="2800" b="1" dirty="0">
                <a:cs typeface="B Nazanin" panose="00000400000000000000" pitchFamily="2" charset="-78"/>
              </a:rPr>
              <a:t> </a:t>
            </a:r>
            <a:r>
              <a:rPr lang="fa-IR" sz="2800" b="1" dirty="0" smtClean="0">
                <a:cs typeface="B Nazanin" panose="00000400000000000000" pitchFamily="2" charset="-78"/>
              </a:rPr>
              <a:t>باشید که </a:t>
            </a:r>
            <a:r>
              <a:rPr lang="fa-IR" sz="2800" b="1" dirty="0">
                <a:cs typeface="B Nazanin" panose="00000400000000000000" pitchFamily="2" charset="-78"/>
              </a:rPr>
              <a:t>نقش بسیار مهمی در موفقیت استارتاپ شما خواهد داشت.</a:t>
            </a:r>
            <a:endParaRPr lang="en-US" sz="2800" b="1" dirty="0">
              <a:cs typeface="B Nazanin" panose="00000400000000000000" pitchFamily="2" charset="-78"/>
            </a:endParaRPr>
          </a:p>
          <a:p>
            <a:pPr algn="just">
              <a:lnSpc>
                <a:spcPct val="150000"/>
              </a:lnSpc>
            </a:pPr>
            <a:r>
              <a:rPr lang="fa-IR" sz="2800" b="1" dirty="0" smtClean="0">
                <a:cs typeface="B Nazanin" panose="00000400000000000000" pitchFamily="2" charset="-78"/>
              </a:rPr>
              <a:t>منظور </a:t>
            </a:r>
            <a:r>
              <a:rPr lang="fa-IR" sz="2800" b="1" dirty="0">
                <a:cs typeface="B Nazanin" panose="00000400000000000000" pitchFamily="2" charset="-78"/>
              </a:rPr>
              <a:t>از این بخش از مشتریان آن دسته افرادی هستند که به احتمال زیاد علاقه زیادی به محصول شما دارند و بواسطه این علاقه و اشتیاق حاضرند نکاتی در زمینه بهبود محصول به شما ارایه دهند</a:t>
            </a:r>
          </a:p>
          <a:p>
            <a:pPr algn="just">
              <a:lnSpc>
                <a:spcPct val="150000"/>
              </a:lnSpc>
            </a:pPr>
            <a:r>
              <a:rPr lang="fa-IR" sz="2800" b="1" dirty="0">
                <a:cs typeface="B Nazanin" panose="00000400000000000000" pitchFamily="2" charset="-78"/>
              </a:rPr>
              <a:t> بازخوردهای این افراد باعث بهبود سیستم و درک بهتر مشکل و بهبود راه حل ارایه شده از سوی شما می باشد</a:t>
            </a:r>
            <a:r>
              <a:rPr lang="fa-IR" sz="2800" b="1" dirty="0" smtClean="0">
                <a:cs typeface="B Nazanin" panose="00000400000000000000" pitchFamily="2" charset="-78"/>
              </a:rPr>
              <a:t>،</a:t>
            </a:r>
          </a:p>
        </p:txBody>
      </p:sp>
      <p:sp>
        <p:nvSpPr>
          <p:cNvPr id="4" name="Footer Placeholder 3"/>
          <p:cNvSpPr>
            <a:spLocks noGrp="1"/>
          </p:cNvSpPr>
          <p:nvPr>
            <p:ph type="ftr" sz="quarter" idx="11"/>
          </p:nvPr>
        </p:nvSpPr>
        <p:spPr/>
        <p:txBody>
          <a:bodyPr/>
          <a:lstStyle/>
          <a:p>
            <a:endParaRPr lang="fa-IR"/>
          </a:p>
        </p:txBody>
      </p:sp>
      <p:sp>
        <p:nvSpPr>
          <p:cNvPr id="62466" name="AutoShape 2"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68" name="AutoShape 4"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0" name="AutoShape 6"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72" name="Picture 8" descr="Image result for queue"/>
          <p:cNvPicPr>
            <a:picLocks noChangeAspect="1" noChangeArrowheads="1"/>
          </p:cNvPicPr>
          <p:nvPr/>
        </p:nvPicPr>
        <p:blipFill>
          <a:blip r:embed="rId2" cstate="print"/>
          <a:srcRect/>
          <a:stretch>
            <a:fillRect/>
          </a:stretch>
        </p:blipFill>
        <p:spPr bwMode="auto">
          <a:xfrm>
            <a:off x="0" y="5363570"/>
            <a:ext cx="2652614" cy="1494430"/>
          </a:xfrm>
          <a:prstGeom prst="rect">
            <a:avLst/>
          </a:prstGeom>
        </p:spPr>
      </p:pic>
    </p:spTree>
    <p:extLst>
      <p:ext uri="{BB962C8B-B14F-4D97-AF65-F5344CB8AC3E}">
        <p14:creationId xmlns:p14="http://schemas.microsoft.com/office/powerpoint/2010/main" val="4599552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98" y="761223"/>
            <a:ext cx="10515600" cy="1162548"/>
          </a:xfrm>
        </p:spPr>
        <p:txBody>
          <a:bodyPr>
            <a:normAutofit/>
          </a:bodyPr>
          <a:lstStyle/>
          <a:p>
            <a:pPr algn="l"/>
            <a:r>
              <a:rPr lang="fa-IR" sz="3600" dirty="0" smtClean="0">
                <a:solidFill>
                  <a:schemeClr val="accent6">
                    <a:lumMod val="75000"/>
                  </a:schemeClr>
                </a:solidFill>
              </a:rPr>
              <a:t>اهمیت پذیرندگان آغازین برای استارتاپ‌ها</a:t>
            </a:r>
            <a:endParaRPr lang="en-US" sz="3600" dirty="0">
              <a:solidFill>
                <a:schemeClr val="accent6">
                  <a:lumMod val="75000"/>
                </a:schemeClr>
              </a:solidFill>
            </a:endParaRPr>
          </a:p>
        </p:txBody>
      </p:sp>
      <p:sp>
        <p:nvSpPr>
          <p:cNvPr id="3" name="Content Placeholder 2"/>
          <p:cNvSpPr>
            <a:spLocks noGrp="1"/>
          </p:cNvSpPr>
          <p:nvPr>
            <p:ph idx="1"/>
          </p:nvPr>
        </p:nvSpPr>
        <p:spPr/>
        <p:txBody>
          <a:bodyPr>
            <a:normAutofit fontScale="92500" lnSpcReduction="20000"/>
          </a:bodyPr>
          <a:lstStyle/>
          <a:p>
            <a:pPr algn="just" rtl="1">
              <a:lnSpc>
                <a:spcPct val="150000"/>
              </a:lnSpc>
            </a:pPr>
            <a:r>
              <a:rPr lang="fa-IR" sz="2800" b="1" dirty="0" smtClean="0">
                <a:cs typeface="B Nazanin" panose="00000400000000000000" pitchFamily="2" charset="-78"/>
              </a:rPr>
              <a:t>دنبال فناوری جدیدند تا مساله‌شون رو حل کنن، نه تنها بخاطر اینکه جدیدترین فناوری رو داشته باشن.</a:t>
            </a:r>
          </a:p>
          <a:p>
            <a:pPr algn="just" rtl="1">
              <a:lnSpc>
                <a:spcPct val="150000"/>
              </a:lnSpc>
            </a:pPr>
            <a:r>
              <a:rPr lang="fa-IR" sz="2800" b="1" dirty="0" smtClean="0">
                <a:cs typeface="B Nazanin" panose="00000400000000000000" pitchFamily="2" charset="-78"/>
              </a:rPr>
              <a:t>درتصمیم‌گیری خرید به حرف بقیه اتکا نمی‌کنن. البته معمولاً از بقیه پذیرندگان آغازین تأثیر می‌گیرن اما توجه اصلی‌شون حل مساله‌ مشخصه.</a:t>
            </a:r>
          </a:p>
          <a:p>
            <a:pPr algn="just" rtl="1">
              <a:lnSpc>
                <a:spcPct val="150000"/>
              </a:lnSpc>
            </a:pPr>
            <a:r>
              <a:rPr lang="fa-IR" sz="2800" b="1" dirty="0" smtClean="0">
                <a:cs typeface="B Nazanin" panose="00000400000000000000" pitchFamily="2" charset="-78"/>
              </a:rPr>
              <a:t>اونا می‌خوان بهتون کمک کنن و (بهتر از همه) می‌خوان که شما موفق باشین. </a:t>
            </a:r>
          </a:p>
          <a:p>
            <a:pPr algn="just" rtl="1">
              <a:lnSpc>
                <a:spcPct val="150000"/>
              </a:lnSpc>
            </a:pPr>
            <a:r>
              <a:rPr lang="fa-IR" sz="2800" b="1" dirty="0" smtClean="0">
                <a:cs typeface="B Nazanin" panose="00000400000000000000" pitchFamily="2" charset="-78"/>
              </a:rPr>
              <a:t>پذیرندگان آغازین از فرصت‌هایی که اجازه می‌ده تا با حل مسائل واقعی قهرمان بشن، لذت می‌برن.</a:t>
            </a:r>
          </a:p>
          <a:p>
            <a:pPr algn="just" rtl="1">
              <a:lnSpc>
                <a:spcPct val="150000"/>
              </a:lnSpc>
            </a:pPr>
            <a:endParaRPr lang="en-US" sz="2800" b="1"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fa-IR" dirty="0"/>
          </a:p>
        </p:txBody>
      </p:sp>
    </p:spTree>
    <p:extLst>
      <p:ext uri="{BB962C8B-B14F-4D97-AF65-F5344CB8AC3E}">
        <p14:creationId xmlns:p14="http://schemas.microsoft.com/office/powerpoint/2010/main" val="33306812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60" y="747576"/>
            <a:ext cx="10515600" cy="1108520"/>
          </a:xfrm>
        </p:spPr>
        <p:txBody>
          <a:bodyPr/>
          <a:lstStyle/>
          <a:p>
            <a:pPr algn="l"/>
            <a:r>
              <a:rPr lang="fa-IR" dirty="0" smtClean="0">
                <a:solidFill>
                  <a:schemeClr val="accent6">
                    <a:lumMod val="50000"/>
                  </a:schemeClr>
                </a:solidFill>
              </a:rPr>
              <a:t>مدیریت روابط با مشتریان - </a:t>
            </a:r>
            <a:r>
              <a:rPr lang="en-US" dirty="0" smtClean="0">
                <a:solidFill>
                  <a:schemeClr val="accent6">
                    <a:lumMod val="50000"/>
                  </a:schemeClr>
                </a:solidFill>
              </a:rPr>
              <a:t>CRM</a:t>
            </a:r>
            <a:endParaRPr lang="en-US" dirty="0">
              <a:solidFill>
                <a:schemeClr val="accent6">
                  <a:lumMod val="50000"/>
                </a:schemeClr>
              </a:solidFill>
            </a:endParaRPr>
          </a:p>
        </p:txBody>
      </p:sp>
      <p:sp>
        <p:nvSpPr>
          <p:cNvPr id="3" name="Content Placeholder 2"/>
          <p:cNvSpPr>
            <a:spLocks noGrp="1"/>
          </p:cNvSpPr>
          <p:nvPr>
            <p:ph idx="1"/>
          </p:nvPr>
        </p:nvSpPr>
        <p:spPr>
          <a:xfrm>
            <a:off x="2524837" y="1719740"/>
            <a:ext cx="9279340" cy="4351338"/>
          </a:xfrm>
        </p:spPr>
        <p:txBody>
          <a:bodyPr>
            <a:normAutofit/>
          </a:bodyPr>
          <a:lstStyle/>
          <a:p>
            <a:pPr algn="just">
              <a:lnSpc>
                <a:spcPct val="150000"/>
              </a:lnSpc>
            </a:pPr>
            <a:r>
              <a:rPr lang="fa-IR" b="1" dirty="0" smtClean="0">
                <a:cs typeface="B Nazanin" panose="00000400000000000000" pitchFamily="2" charset="-78"/>
              </a:rPr>
              <a:t>نگرشی </a:t>
            </a:r>
            <a:r>
              <a:rPr lang="fa-IR" b="1" dirty="0">
                <a:cs typeface="B Nazanin" panose="00000400000000000000" pitchFamily="2" charset="-78"/>
              </a:rPr>
              <a:t>با تاکید بر ایجاد، حفظ و توسعه و تعمیق رابطه با مشتریان است</a:t>
            </a:r>
            <a:r>
              <a:rPr lang="fa-IR" b="1" dirty="0" smtClean="0">
                <a:cs typeface="B Nazanin" panose="00000400000000000000" pitchFamily="2" charset="-78"/>
              </a:rPr>
              <a:t>.</a:t>
            </a:r>
          </a:p>
          <a:p>
            <a:pPr algn="just">
              <a:lnSpc>
                <a:spcPct val="150000"/>
              </a:lnSpc>
            </a:pPr>
            <a:r>
              <a:rPr lang="fa-IR" b="1" dirty="0">
                <a:cs typeface="B Nazanin" panose="00000400000000000000" pitchFamily="2" charset="-78"/>
              </a:rPr>
              <a:t>مدیریت ارتباط با مشتری، راهی برای تشخیص و تعیین هویت مشتریان، جذب و نگهداری آنان است</a:t>
            </a:r>
            <a:r>
              <a:rPr lang="fa-IR" b="1" dirty="0" smtClean="0">
                <a:cs typeface="B Nazanin" panose="00000400000000000000" pitchFamily="2" charset="-78"/>
              </a:rPr>
              <a:t>.</a:t>
            </a:r>
          </a:p>
          <a:p>
            <a:pPr algn="just">
              <a:lnSpc>
                <a:spcPct val="150000"/>
              </a:lnSpc>
            </a:pPr>
            <a:r>
              <a:rPr lang="fa-IR" b="1" dirty="0">
                <a:cs typeface="B Nazanin" panose="00000400000000000000" pitchFamily="2" charset="-78"/>
              </a:rPr>
              <a:t>مدیریت ارتباط با مشتری یا </a:t>
            </a:r>
            <a:r>
              <a:rPr lang="en-US" b="1" dirty="0">
                <a:cs typeface="B Nazanin" panose="00000400000000000000" pitchFamily="2" charset="-78"/>
              </a:rPr>
              <a:t>CRM </a:t>
            </a:r>
            <a:r>
              <a:rPr lang="fa-IR" b="1" dirty="0">
                <a:cs typeface="B Nazanin" panose="00000400000000000000" pitchFamily="2" charset="-78"/>
              </a:rPr>
              <a:t>یک استراتژی برای شناخت بهتر نیازها و رفتار مشتریان با هدف توسعه و استحکام بیشتر روابط با آنان است.</a:t>
            </a:r>
            <a:endParaRPr lang="en-US"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116</a:t>
            </a:fld>
            <a:endParaRPr lang="en-US" dirty="0"/>
          </a:p>
        </p:txBody>
      </p:sp>
      <p:pic>
        <p:nvPicPr>
          <p:cNvPr id="3074" name="Picture 2" descr="Image result for â«ÙØ¯ÛØ±ÛØª Ø§Ø±ØªØ¨Ø§Ø· Ø¨Ø§ ÙØ´ØªØ±Û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66" y="2369616"/>
            <a:ext cx="22860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â«ÙØ¯ÛØ±ÛØª Ø§Ø±ØªØ¨Ø§Ø· Ø¨Ø§ ÙØ´ØªØ±Ûâ¬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63" y="4825027"/>
            <a:ext cx="3652150" cy="178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17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706633"/>
            <a:ext cx="10515600" cy="1162548"/>
          </a:xfrm>
        </p:spPr>
        <p:txBody>
          <a:bodyPr/>
          <a:lstStyle/>
          <a:p>
            <a:pPr algn="l"/>
            <a:r>
              <a:rPr lang="fa-IR" dirty="0" smtClean="0">
                <a:solidFill>
                  <a:schemeClr val="accent6">
                    <a:lumMod val="50000"/>
                  </a:schemeClr>
                </a:solidFill>
              </a:rPr>
              <a:t>ترویج یا پیشبرد فروش- </a:t>
            </a:r>
            <a:r>
              <a:rPr lang="en-US" b="1" dirty="0" smtClean="0">
                <a:solidFill>
                  <a:schemeClr val="accent6">
                    <a:lumMod val="50000"/>
                  </a:schemeClr>
                </a:solidFill>
              </a:rPr>
              <a:t>Promotion</a:t>
            </a:r>
            <a:endParaRPr lang="en-US" b="1" dirty="0">
              <a:solidFill>
                <a:schemeClr val="accent6">
                  <a:lumMod val="50000"/>
                </a:schemeClr>
              </a:solidFill>
            </a:endParaRPr>
          </a:p>
        </p:txBody>
      </p:sp>
      <p:sp>
        <p:nvSpPr>
          <p:cNvPr id="3" name="Content Placeholder 2"/>
          <p:cNvSpPr>
            <a:spLocks noGrp="1"/>
          </p:cNvSpPr>
          <p:nvPr>
            <p:ph idx="1"/>
          </p:nvPr>
        </p:nvSpPr>
        <p:spPr>
          <a:xfrm>
            <a:off x="1356815" y="1762646"/>
            <a:ext cx="10515600" cy="4351338"/>
          </a:xfrm>
        </p:spPr>
        <p:txBody>
          <a:bodyPr/>
          <a:lstStyle/>
          <a:p>
            <a:pPr algn="just">
              <a:lnSpc>
                <a:spcPct val="150000"/>
              </a:lnSpc>
            </a:pPr>
            <a:r>
              <a:rPr lang="fa-IR" b="1" dirty="0" smtClean="0">
                <a:cs typeface="B Nazanin" panose="00000400000000000000" pitchFamily="2" charset="-78"/>
              </a:rPr>
              <a:t>فعالیت‌هایی </a:t>
            </a:r>
            <a:r>
              <a:rPr lang="fa-IR" b="1" dirty="0">
                <a:cs typeface="B Nazanin" panose="00000400000000000000" pitchFamily="2" charset="-78"/>
              </a:rPr>
              <a:t>جهت برقراری ارتباط به منظور تلاش برای فراهم کردن ارزش افزوده برای کالا یا خدمت بمنظور فروش سریعتر و بهتر به </a:t>
            </a:r>
            <a:r>
              <a:rPr lang="fa-IR" b="1" dirty="0" smtClean="0">
                <a:cs typeface="B Nazanin" panose="00000400000000000000" pitchFamily="2" charset="-78"/>
              </a:rPr>
              <a:t>مشتریان</a:t>
            </a:r>
            <a:endParaRPr lang="fa-IR" b="1" dirty="0">
              <a:cs typeface="B Nazanin" panose="00000400000000000000" pitchFamily="2" charset="-78"/>
            </a:endParaRPr>
          </a:p>
          <a:p>
            <a:pPr algn="just">
              <a:lnSpc>
                <a:spcPct val="150000"/>
              </a:lnSpc>
            </a:pPr>
            <a:r>
              <a:rPr lang="fa-IR" b="1" dirty="0" smtClean="0">
                <a:cs typeface="B Nazanin" panose="00000400000000000000" pitchFamily="2" charset="-78"/>
              </a:rPr>
              <a:t>تبلیغات از ابزار ترویج فروش است</a:t>
            </a:r>
            <a:endParaRPr lang="fa-IR" b="1" dirty="0">
              <a:cs typeface="B Nazanin" panose="00000400000000000000" pitchFamily="2" charset="-78"/>
            </a:endParaRPr>
          </a:p>
          <a:p>
            <a:pPr algn="just">
              <a:lnSpc>
                <a:spcPct val="150000"/>
              </a:lnSpc>
            </a:pPr>
            <a:endParaRPr lang="en-US" b="1" dirty="0">
              <a:cs typeface="B Nazanin" panose="00000400000000000000" pitchFamily="2" charset="-78"/>
            </a:endParaRPr>
          </a:p>
        </p:txBody>
      </p:sp>
      <p:pic>
        <p:nvPicPr>
          <p:cNvPr id="2050" name="Picture 2" descr="http://forsatnet.ir/images/admin15/903-1-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357349"/>
            <a:ext cx="5620523" cy="296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4785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42" y="720281"/>
            <a:ext cx="10515600" cy="1162548"/>
          </a:xfrm>
        </p:spPr>
        <p:txBody>
          <a:bodyPr>
            <a:normAutofit/>
          </a:bodyPr>
          <a:lstStyle/>
          <a:p>
            <a:pPr algn="l"/>
            <a:r>
              <a:rPr lang="fa-IR" b="1" dirty="0">
                <a:solidFill>
                  <a:schemeClr val="accent6">
                    <a:lumMod val="50000"/>
                  </a:schemeClr>
                </a:solidFill>
              </a:rPr>
              <a:t>اهداف ترویج یا پیشبرد </a:t>
            </a:r>
            <a:r>
              <a:rPr lang="fa-IR" b="1" dirty="0" smtClean="0">
                <a:solidFill>
                  <a:schemeClr val="accent6">
                    <a:lumMod val="50000"/>
                  </a:schemeClr>
                </a:solidFill>
              </a:rPr>
              <a:t>فروش</a:t>
            </a:r>
            <a:endParaRPr lang="en-US"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fa-IR" b="1" dirty="0" smtClean="0">
                <a:cs typeface="B Nazanin" panose="00000400000000000000" pitchFamily="2" charset="-78"/>
              </a:rPr>
              <a:t>ایجاد </a:t>
            </a:r>
            <a:r>
              <a:rPr lang="fa-IR" b="1" dirty="0">
                <a:cs typeface="B Nazanin" panose="00000400000000000000" pitchFamily="2" charset="-78"/>
              </a:rPr>
              <a:t>آگاهی نسبت به محصول</a:t>
            </a:r>
          </a:p>
          <a:p>
            <a:r>
              <a:rPr lang="fa-IR" b="1" dirty="0">
                <a:cs typeface="B Nazanin" panose="00000400000000000000" pitchFamily="2" charset="-78"/>
              </a:rPr>
              <a:t>ایجاد </a:t>
            </a:r>
            <a:r>
              <a:rPr lang="fa-IR" b="1" dirty="0" smtClean="0">
                <a:cs typeface="B Nazanin" panose="00000400000000000000" pitchFamily="2" charset="-78"/>
              </a:rPr>
              <a:t>علاقمندی یا هیجان</a:t>
            </a:r>
            <a:endParaRPr lang="fa-IR" b="1" dirty="0">
              <a:cs typeface="B Nazanin" panose="00000400000000000000" pitchFamily="2" charset="-78"/>
            </a:endParaRPr>
          </a:p>
          <a:p>
            <a:r>
              <a:rPr lang="fa-IR" b="1" dirty="0" smtClean="0">
                <a:cs typeface="B Nazanin" panose="00000400000000000000" pitchFamily="2" charset="-78"/>
              </a:rPr>
              <a:t>جذب </a:t>
            </a:r>
            <a:r>
              <a:rPr lang="fa-IR" b="1" dirty="0">
                <a:cs typeface="B Nazanin" panose="00000400000000000000" pitchFamily="2" charset="-78"/>
              </a:rPr>
              <a:t>بیشتر مشتری</a:t>
            </a:r>
          </a:p>
          <a:p>
            <a:r>
              <a:rPr lang="fa-IR" b="1" dirty="0">
                <a:cs typeface="B Nazanin" panose="00000400000000000000" pitchFamily="2" charset="-78"/>
              </a:rPr>
              <a:t>تشویق مشتریان برای خرید </a:t>
            </a:r>
            <a:r>
              <a:rPr lang="fa-IR" b="1" dirty="0" smtClean="0">
                <a:cs typeface="B Nazanin" panose="00000400000000000000" pitchFamily="2" charset="-78"/>
              </a:rPr>
              <a:t>و حفظ </a:t>
            </a:r>
            <a:r>
              <a:rPr lang="fa-IR" b="1" dirty="0">
                <a:cs typeface="B Nazanin" panose="00000400000000000000" pitchFamily="2" charset="-78"/>
              </a:rPr>
              <a:t>مشتری</a:t>
            </a:r>
          </a:p>
          <a:p>
            <a:r>
              <a:rPr lang="fa-IR" b="1" dirty="0">
                <a:cs typeface="B Nazanin" panose="00000400000000000000" pitchFamily="2" charset="-78"/>
              </a:rPr>
              <a:t>افزایش خرید </a:t>
            </a:r>
            <a:r>
              <a:rPr lang="fa-IR" b="1" dirty="0" smtClean="0">
                <a:cs typeface="B Nazanin" panose="00000400000000000000" pitchFamily="2" charset="-78"/>
              </a:rPr>
              <a:t>مجدد یا خرید </a:t>
            </a:r>
            <a:r>
              <a:rPr lang="fa-IR" b="1" dirty="0">
                <a:cs typeface="B Nazanin" panose="00000400000000000000" pitchFamily="2" charset="-78"/>
              </a:rPr>
              <a:t>بیشتر</a:t>
            </a:r>
          </a:p>
          <a:p>
            <a:r>
              <a:rPr lang="fa-IR" b="1" dirty="0">
                <a:cs typeface="B Nazanin" panose="00000400000000000000" pitchFamily="2" charset="-78"/>
              </a:rPr>
              <a:t>برقراری رابطه</a:t>
            </a:r>
          </a:p>
          <a:p>
            <a:r>
              <a:rPr lang="fa-IR" b="1" dirty="0" smtClean="0">
                <a:cs typeface="B Nazanin" panose="00000400000000000000" pitchFamily="2" charset="-78"/>
              </a:rPr>
              <a:t>نمایش </a:t>
            </a:r>
            <a:r>
              <a:rPr lang="fa-IR" b="1" dirty="0">
                <a:cs typeface="B Nazanin" panose="00000400000000000000" pitchFamily="2" charset="-78"/>
              </a:rPr>
              <a:t>محصول جدید</a:t>
            </a:r>
          </a:p>
          <a:p>
            <a:r>
              <a:rPr lang="fa-IR" b="1" dirty="0">
                <a:cs typeface="B Nazanin" panose="00000400000000000000" pitchFamily="2" charset="-78"/>
              </a:rPr>
              <a:t>رقابت</a:t>
            </a:r>
          </a:p>
          <a:p>
            <a:endParaRPr lang="en-US"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118</a:t>
            </a:fld>
            <a:endParaRPr lang="en-US" dirty="0"/>
          </a:p>
        </p:txBody>
      </p:sp>
    </p:spTree>
    <p:extLst>
      <p:ext uri="{BB962C8B-B14F-4D97-AF65-F5344CB8AC3E}">
        <p14:creationId xmlns:p14="http://schemas.microsoft.com/office/powerpoint/2010/main" val="138619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fa-IR" sz="3600" b="1" dirty="0" smtClean="0">
                <a:solidFill>
                  <a:schemeClr val="accent6">
                    <a:lumMod val="50000"/>
                  </a:schemeClr>
                </a:solidFill>
              </a:rPr>
              <a:t>ابزار </a:t>
            </a:r>
            <a:r>
              <a:rPr lang="fa-IR" sz="3600" b="1" dirty="0">
                <a:solidFill>
                  <a:schemeClr val="accent6">
                    <a:lumMod val="50000"/>
                  </a:schemeClr>
                </a:solidFill>
              </a:rPr>
              <a:t>عمده جهت </a:t>
            </a:r>
            <a:r>
              <a:rPr lang="fa-IR" sz="3600" b="1" dirty="0" smtClean="0">
                <a:solidFill>
                  <a:schemeClr val="accent6">
                    <a:lumMod val="50000"/>
                  </a:schemeClr>
                </a:solidFill>
              </a:rPr>
              <a:t>پیشبرد فروش</a:t>
            </a:r>
            <a:endParaRPr lang="en-US" sz="3600" dirty="0">
              <a:solidFill>
                <a:schemeClr val="accent6">
                  <a:lumMod val="50000"/>
                </a:schemeClr>
              </a:solidFill>
            </a:endParaRPr>
          </a:p>
        </p:txBody>
      </p:sp>
      <p:sp>
        <p:nvSpPr>
          <p:cNvPr id="3" name="Content Placeholder 2"/>
          <p:cNvSpPr>
            <a:spLocks noGrp="1"/>
          </p:cNvSpPr>
          <p:nvPr>
            <p:ph idx="1"/>
          </p:nvPr>
        </p:nvSpPr>
        <p:spPr>
          <a:xfrm>
            <a:off x="838200" y="1733266"/>
            <a:ext cx="10515600" cy="4569825"/>
          </a:xfrm>
        </p:spPr>
        <p:txBody>
          <a:bodyPr>
            <a:normAutofit fontScale="92500" lnSpcReduction="20000"/>
          </a:bodyPr>
          <a:lstStyle/>
          <a:p>
            <a:r>
              <a:rPr lang="fa-IR" b="1" dirty="0" smtClean="0">
                <a:solidFill>
                  <a:srgbClr val="660066"/>
                </a:solidFill>
                <a:cs typeface="B Nazanin" panose="00000400000000000000" pitchFamily="2" charset="-78"/>
              </a:rPr>
              <a:t>نمونه‌ها </a:t>
            </a:r>
            <a:r>
              <a:rPr lang="fa-IR" b="1" dirty="0">
                <a:solidFill>
                  <a:srgbClr val="660066"/>
                </a:solidFill>
                <a:cs typeface="B Nazanin" panose="00000400000000000000" pitchFamily="2" charset="-78"/>
              </a:rPr>
              <a:t>و </a:t>
            </a:r>
            <a:r>
              <a:rPr lang="fa-IR" b="1" dirty="0" smtClean="0">
                <a:solidFill>
                  <a:srgbClr val="660066"/>
                </a:solidFill>
                <a:cs typeface="B Nazanin" panose="00000400000000000000" pitchFamily="2" charset="-78"/>
              </a:rPr>
              <a:t>سمپل‌های رایگان</a:t>
            </a:r>
          </a:p>
          <a:p>
            <a:pPr indent="234950">
              <a:buFont typeface="Wingdings" panose="05000000000000000000" pitchFamily="2" charset="2"/>
              <a:buChar char="q"/>
            </a:pPr>
            <a:r>
              <a:rPr lang="fa-IR" b="1" dirty="0" smtClean="0">
                <a:solidFill>
                  <a:srgbClr val="660066"/>
                </a:solidFill>
                <a:cs typeface="B Nazanin" panose="00000400000000000000" pitchFamily="2" charset="-78"/>
              </a:rPr>
              <a:t>  </a:t>
            </a:r>
            <a:r>
              <a:rPr lang="fa-IR" b="1" dirty="0">
                <a:solidFill>
                  <a:srgbClr val="660066"/>
                </a:solidFill>
                <a:cs typeface="B Nazanin" panose="00000400000000000000" pitchFamily="2" charset="-78"/>
              </a:rPr>
              <a:t>از طریق ایمیل، </a:t>
            </a:r>
            <a:r>
              <a:rPr lang="fa-IR" b="1" dirty="0" smtClean="0">
                <a:solidFill>
                  <a:srgbClr val="660066"/>
                </a:solidFill>
                <a:cs typeface="B Nazanin" panose="00000400000000000000" pitchFamily="2" charset="-78"/>
              </a:rPr>
              <a:t>فروشگاه‌های </a:t>
            </a:r>
            <a:r>
              <a:rPr lang="fa-IR" b="1" dirty="0">
                <a:solidFill>
                  <a:srgbClr val="660066"/>
                </a:solidFill>
                <a:cs typeface="B Nazanin" panose="00000400000000000000" pitchFamily="2" charset="-78"/>
              </a:rPr>
              <a:t>خرده فروشی یا وصل  کردن به مجلات در اختیار مردم قرار می دهند.</a:t>
            </a:r>
          </a:p>
          <a:p>
            <a:r>
              <a:rPr lang="fa-IR" b="1" dirty="0">
                <a:solidFill>
                  <a:srgbClr val="660066"/>
                </a:solidFill>
                <a:cs typeface="B Nazanin" panose="00000400000000000000" pitchFamily="2" charset="-78"/>
              </a:rPr>
              <a:t>کوپن یا </a:t>
            </a:r>
            <a:r>
              <a:rPr lang="fa-IR" b="1" dirty="0" smtClean="0">
                <a:solidFill>
                  <a:srgbClr val="660066"/>
                </a:solidFill>
                <a:cs typeface="B Nazanin" panose="00000400000000000000" pitchFamily="2" charset="-78"/>
              </a:rPr>
              <a:t>بلیط</a:t>
            </a:r>
            <a:endParaRPr lang="fa-IR" b="1" dirty="0">
              <a:solidFill>
                <a:srgbClr val="660066"/>
              </a:solidFill>
              <a:cs typeface="B Nazanin" panose="00000400000000000000" pitchFamily="2" charset="-78"/>
            </a:endParaRPr>
          </a:p>
          <a:p>
            <a:pPr indent="234950">
              <a:buFont typeface="Wingdings" panose="05000000000000000000" pitchFamily="2" charset="2"/>
              <a:buChar char="q"/>
            </a:pPr>
            <a:r>
              <a:rPr lang="fa-IR" b="1" dirty="0">
                <a:solidFill>
                  <a:srgbClr val="660066"/>
                </a:solidFill>
                <a:cs typeface="B Nazanin" panose="00000400000000000000" pitchFamily="2" charset="-78"/>
              </a:rPr>
              <a:t>در کنار محصولات یا در مجلات و روزنامه‌های تبلیغاتی ... </a:t>
            </a:r>
          </a:p>
          <a:p>
            <a:r>
              <a:rPr lang="fa-IR" b="1" dirty="0" smtClean="0">
                <a:solidFill>
                  <a:srgbClr val="660066"/>
                </a:solidFill>
                <a:cs typeface="B Nazanin" panose="00000400000000000000" pitchFamily="2" charset="-78"/>
              </a:rPr>
              <a:t>تخفیفات</a:t>
            </a:r>
          </a:p>
          <a:p>
            <a:pPr indent="234950">
              <a:buFont typeface="Wingdings" panose="05000000000000000000" pitchFamily="2" charset="2"/>
              <a:buChar char="q"/>
            </a:pPr>
            <a:r>
              <a:rPr lang="fa-IR" b="1" dirty="0">
                <a:solidFill>
                  <a:srgbClr val="660066"/>
                </a:solidFill>
                <a:cs typeface="B Nazanin" panose="00000400000000000000" pitchFamily="2" charset="-78"/>
              </a:rPr>
              <a:t> ایجاد درصد تخفیف محصول برای </a:t>
            </a:r>
            <a:r>
              <a:rPr lang="fa-IR" b="1" dirty="0" smtClean="0">
                <a:solidFill>
                  <a:srgbClr val="660066"/>
                </a:solidFill>
                <a:cs typeface="B Nazanin" panose="00000400000000000000" pitchFamily="2" charset="-78"/>
              </a:rPr>
              <a:t>مشتریان</a:t>
            </a:r>
            <a:endParaRPr lang="fa-IR" b="1" dirty="0">
              <a:solidFill>
                <a:srgbClr val="660066"/>
              </a:solidFill>
              <a:cs typeface="B Nazanin" panose="00000400000000000000" pitchFamily="2" charset="-78"/>
            </a:endParaRPr>
          </a:p>
          <a:p>
            <a:r>
              <a:rPr lang="fa-IR" b="1" dirty="0">
                <a:solidFill>
                  <a:srgbClr val="660066"/>
                </a:solidFill>
                <a:cs typeface="B Nazanin" panose="00000400000000000000" pitchFamily="2" charset="-78"/>
              </a:rPr>
              <a:t>یکی بخر، یکی ببر</a:t>
            </a:r>
          </a:p>
          <a:p>
            <a:r>
              <a:rPr lang="fa-IR" b="1" dirty="0">
                <a:solidFill>
                  <a:srgbClr val="660066"/>
                </a:solidFill>
                <a:cs typeface="B Nazanin" panose="00000400000000000000" pitchFamily="2" charset="-78"/>
              </a:rPr>
              <a:t>پیشنهادات </a:t>
            </a:r>
            <a:r>
              <a:rPr lang="fa-IR" b="1" dirty="0" smtClean="0">
                <a:solidFill>
                  <a:srgbClr val="660066"/>
                </a:solidFill>
                <a:cs typeface="B Nazanin" panose="00000400000000000000" pitchFamily="2" charset="-78"/>
              </a:rPr>
              <a:t>کومبو</a:t>
            </a:r>
          </a:p>
          <a:p>
            <a:pPr indent="234950">
              <a:buFont typeface="Wingdings" panose="05000000000000000000" pitchFamily="2" charset="2"/>
              <a:buChar char="q"/>
            </a:pPr>
            <a:r>
              <a:rPr lang="fa-IR" b="1" dirty="0">
                <a:solidFill>
                  <a:srgbClr val="660066"/>
                </a:solidFill>
                <a:cs typeface="B Nazanin" panose="00000400000000000000" pitchFamily="2" charset="-78"/>
              </a:rPr>
              <a:t> </a:t>
            </a:r>
            <a:r>
              <a:rPr lang="fa-IR" b="1" dirty="0" smtClean="0">
                <a:solidFill>
                  <a:srgbClr val="660066"/>
                </a:solidFill>
                <a:cs typeface="B Nazanin" panose="00000400000000000000" pitchFamily="2" charset="-78"/>
              </a:rPr>
              <a:t>بسته‌های </a:t>
            </a:r>
            <a:r>
              <a:rPr lang="fa-IR" b="1" dirty="0">
                <a:solidFill>
                  <a:srgbClr val="660066"/>
                </a:solidFill>
                <a:cs typeface="B Nazanin" panose="00000400000000000000" pitchFamily="2" charset="-78"/>
              </a:rPr>
              <a:t>کومبو </a:t>
            </a:r>
            <a:r>
              <a:rPr lang="fa-IR" b="1" dirty="0" smtClean="0">
                <a:solidFill>
                  <a:srgbClr val="660066"/>
                </a:solidFill>
                <a:cs typeface="B Nazanin" panose="00000400000000000000" pitchFamily="2" charset="-78"/>
              </a:rPr>
              <a:t>بسته‌هایی </a:t>
            </a:r>
            <a:r>
              <a:rPr lang="fa-IR" b="1" dirty="0">
                <a:solidFill>
                  <a:srgbClr val="660066"/>
                </a:solidFill>
                <a:cs typeface="B Nazanin" panose="00000400000000000000" pitchFamily="2" charset="-78"/>
              </a:rPr>
              <a:t>هستند که در آن دو محصول در کنار هم قرار داده شده، و مشتری با پرداخت مبلغی هر دوی آن محصولات را </a:t>
            </a:r>
            <a:r>
              <a:rPr lang="fa-IR" b="1" dirty="0" smtClean="0">
                <a:solidFill>
                  <a:srgbClr val="660066"/>
                </a:solidFill>
                <a:cs typeface="B Nazanin" panose="00000400000000000000" pitchFamily="2" charset="-78"/>
              </a:rPr>
              <a:t>می‌خرد</a:t>
            </a:r>
            <a:r>
              <a:rPr lang="fa-IR" b="1" dirty="0">
                <a:solidFill>
                  <a:srgbClr val="660066"/>
                </a:solidFill>
                <a:cs typeface="B Nazanin" panose="00000400000000000000" pitchFamily="2" charset="-78"/>
              </a:rPr>
              <a:t>.</a:t>
            </a:r>
          </a:p>
          <a:p>
            <a:endParaRPr lang="en-US" b="1" dirty="0">
              <a:solidFill>
                <a:srgbClr val="660066"/>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14ABC9EE-C6ED-451D-BD31-8870CE871E72}" type="slidenum">
              <a:rPr lang="en-US" smtClean="0"/>
              <a:pPr/>
              <a:t>119</a:t>
            </a:fld>
            <a:endParaRPr lang="en-US" dirty="0"/>
          </a:p>
        </p:txBody>
      </p:sp>
    </p:spTree>
    <p:extLst>
      <p:ext uri="{BB962C8B-B14F-4D97-AF65-F5344CB8AC3E}">
        <p14:creationId xmlns:p14="http://schemas.microsoft.com/office/powerpoint/2010/main" val="125852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Personal Pics\PICTURE FOR SLIDE\new\عکسهای جالب\426740_266179270118451_139188202817559_571956_703149464_n.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844" y="173038"/>
            <a:ext cx="9997440" cy="1143000"/>
          </a:xfrm>
        </p:spPr>
        <p:txBody>
          <a:bodyPr>
            <a:normAutofit/>
          </a:bodyPr>
          <a:lstStyle/>
          <a:p>
            <a:pPr rtl="1"/>
            <a:r>
              <a:rPr lang="fa-IR" dirty="0"/>
              <a:t>سنجه‌های کلیدی (</a:t>
            </a:r>
            <a:r>
              <a:rPr lang="en-US" dirty="0"/>
              <a:t>Key Metrics):</a:t>
            </a:r>
          </a:p>
        </p:txBody>
      </p:sp>
      <p:sp>
        <p:nvSpPr>
          <p:cNvPr id="3" name="Content Placeholder 2"/>
          <p:cNvSpPr>
            <a:spLocks noGrp="1"/>
          </p:cNvSpPr>
          <p:nvPr>
            <p:ph idx="1"/>
          </p:nvPr>
        </p:nvSpPr>
        <p:spPr/>
        <p:txBody>
          <a:bodyPr>
            <a:normAutofit/>
          </a:bodyPr>
          <a:lstStyle/>
          <a:p>
            <a:pPr algn="just" rtl="1"/>
            <a:r>
              <a:rPr lang="fa-IR" dirty="0"/>
              <a:t>از کجا بفهمیم که در مسیر درستی قرار داریم</a:t>
            </a:r>
          </a:p>
          <a:p>
            <a:pPr algn="just" rtl="1"/>
            <a:r>
              <a:rPr lang="fa-IR" dirty="0"/>
              <a:t> پیشرفتمان سریع است، کند است یا یکنواخت ! </a:t>
            </a:r>
          </a:p>
          <a:p>
            <a:pPr algn="just" rtl="1"/>
            <a:r>
              <a:rPr lang="fa-IR" dirty="0"/>
              <a:t>شما نیاز به یک داشبورد اطلاعاتی دارید که نتایج فعالیت‌های شما را در عرصه توسعه مشتری و اعتبارسنجی استارتاپتان را برایتان نمایان کند </a:t>
            </a:r>
          </a:p>
          <a:p>
            <a:pPr algn="just" rtl="1"/>
            <a:r>
              <a:rPr lang="fa-IR" dirty="0"/>
              <a:t>به این پارامترهای بنیادین، سنجه‌ها یا متریک‌های کلیدی گفته می‌شود. چه چیزهایی را باید لحظه به لحظه رصد کنیم ، آیا تعداد کاربران ثبت نام شده از اهمیت ویژه‌ای برخوردار هستند ؟ یا کاربرانی که محصول را می‌خرند ؟ یا نسبت ثبت نام کنندگان به خریداران ؟ </a:t>
            </a:r>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3427638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fa-IR" dirty="0"/>
              <a:t>6</a:t>
            </a:r>
          </a:p>
        </p:txBody>
      </p:sp>
      <p:pic>
        <p:nvPicPr>
          <p:cNvPr id="2" name="Picture 1"/>
          <p:cNvPicPr>
            <a:picLocks noChangeAspect="1"/>
          </p:cNvPicPr>
          <p:nvPr/>
        </p:nvPicPr>
        <p:blipFill>
          <a:blip r:embed="rId3" cstate="print"/>
          <a:stretch>
            <a:fillRect/>
          </a:stretch>
        </p:blipFill>
        <p:spPr>
          <a:xfrm>
            <a:off x="1938568" y="1639614"/>
            <a:ext cx="8501975" cy="3038601"/>
          </a:xfrm>
          <a:prstGeom prst="rect">
            <a:avLst/>
          </a:prstGeom>
          <a:ln>
            <a:noFill/>
          </a:ln>
          <a:effectLst>
            <a:softEdge rad="112500"/>
          </a:effectLst>
        </p:spPr>
      </p:pic>
      <p:pic>
        <p:nvPicPr>
          <p:cNvPr id="5123" name="Picture 3" descr="C:\Users\sony\Desktop\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61" y="5560989"/>
            <a:ext cx="1428751" cy="1266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6707" y="236987"/>
            <a:ext cx="9819829" cy="1015663"/>
          </a:xfrm>
          <a:prstGeom prst="rect">
            <a:avLst/>
          </a:prstGeom>
          <a:noFill/>
        </p:spPr>
        <p:txBody>
          <a:bodyPr wrap="square" rtlCol="1">
            <a:spAutoFit/>
          </a:bodyPr>
          <a:lstStyle/>
          <a:p>
            <a:pPr algn="l"/>
            <a:r>
              <a:rPr lang="fa-IR" sz="6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B Nazanin" pitchFamily="2" charset="-78"/>
              </a:rPr>
              <a:t>جریان‌های درآمدی</a:t>
            </a:r>
            <a:r>
              <a:rPr lang="fa-IR"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rPr>
              <a:t>(</a:t>
            </a:r>
            <a:r>
              <a:rPr lang="en-US"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rPr>
              <a:t>Revenue</a:t>
            </a:r>
            <a:r>
              <a:rPr lang="fa-IR"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rPr>
              <a:t>)</a:t>
            </a:r>
            <a:endParaRPr lang="fa-IR"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B Nazanin" pitchFamily="2" charset="-78"/>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97" y="1923054"/>
            <a:ext cx="3999686" cy="2581176"/>
          </a:xfrm>
          <a:prstGeom prst="rect">
            <a:avLst/>
          </a:prstGeom>
        </p:spPr>
      </p:pic>
      <p:sp>
        <p:nvSpPr>
          <p:cNvPr id="8" name="Rectangle 7"/>
          <p:cNvSpPr/>
          <p:nvPr/>
        </p:nvSpPr>
        <p:spPr>
          <a:xfrm>
            <a:off x="3581400" y="4694159"/>
            <a:ext cx="8051800" cy="1200329"/>
          </a:xfrm>
          <a:prstGeom prst="rect">
            <a:avLst/>
          </a:prstGeom>
        </p:spPr>
        <p:txBody>
          <a:bodyPr wrap="square">
            <a:spAutoFit/>
          </a:bodyPr>
          <a:lstStyle/>
          <a:p>
            <a:r>
              <a:rPr lang="fa-IR" sz="3600" dirty="0">
                <a:solidFill>
                  <a:srgbClr val="7030A0"/>
                </a:solidFill>
                <a:cs typeface="B Jadid" pitchFamily="2" charset="-78"/>
              </a:rPr>
              <a:t>اگر مشتریان قلب هر کسب و کاری باشند، جریان های درامدی شریان های آن هستند</a:t>
            </a:r>
          </a:p>
        </p:txBody>
      </p:sp>
    </p:spTree>
    <p:extLst>
      <p:ext uri="{BB962C8B-B14F-4D97-AF65-F5344CB8AC3E}">
        <p14:creationId xmlns:p14="http://schemas.microsoft.com/office/powerpoint/2010/main" val="18483166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a:t>جریان درآمد (</a:t>
            </a:r>
            <a:r>
              <a:rPr lang="en-US" b="1" dirty="0"/>
              <a:t>Revenue Stream):</a:t>
            </a:r>
            <a:endParaRPr lang="en-US" dirty="0"/>
          </a:p>
        </p:txBody>
      </p:sp>
      <p:sp>
        <p:nvSpPr>
          <p:cNvPr id="3" name="Content Placeholder 2"/>
          <p:cNvSpPr>
            <a:spLocks noGrp="1"/>
          </p:cNvSpPr>
          <p:nvPr>
            <p:ph idx="1"/>
          </p:nvPr>
        </p:nvSpPr>
        <p:spPr/>
        <p:txBody>
          <a:bodyPr/>
          <a:lstStyle/>
          <a:p>
            <a:pPr algn="just" rtl="1" fontAlgn="base">
              <a:lnSpc>
                <a:spcPct val="150000"/>
              </a:lnSpc>
            </a:pPr>
            <a:r>
              <a:rPr lang="fa-IR" dirty="0"/>
              <a:t>باید بدانید که درآمدهای شما چگونه ایجاد می‌شوند و منابع آن را مشخص کنید. تعیین کنید مشتریان حاضرند برای چه چیزی و چه زمانی پول پرداخت کنند. در حال حاضر از چه روشی برای پرداخت استفاده می‌کنند و این که ترجیح می‌دهند به جای آن چه روشی را جایگزین کنند. معین کنید کدام یک از جریان‌های درآمدی جریان کلی را می‌سازد.</a:t>
            </a:r>
          </a:p>
        </p:txBody>
      </p:sp>
    </p:spTree>
    <p:extLst>
      <p:ext uri="{BB962C8B-B14F-4D97-AF65-F5344CB8AC3E}">
        <p14:creationId xmlns:p14="http://schemas.microsoft.com/office/powerpoint/2010/main" val="11197378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294" y="173038"/>
            <a:ext cx="9997440" cy="1143000"/>
          </a:xfrm>
        </p:spPr>
        <p:txBody>
          <a:bodyPr>
            <a:normAutofit/>
          </a:bodyPr>
          <a:lstStyle/>
          <a:p>
            <a:pPr rtl="1"/>
            <a:r>
              <a:rPr lang="fa-IR" dirty="0"/>
              <a:t>جریان درآمد -</a:t>
            </a:r>
            <a:r>
              <a:rPr lang="en-US" dirty="0"/>
              <a:t>Revenue Stream</a:t>
            </a:r>
          </a:p>
        </p:txBody>
      </p:sp>
      <p:sp>
        <p:nvSpPr>
          <p:cNvPr id="3" name="Content Placeholder 2"/>
          <p:cNvSpPr>
            <a:spLocks noGrp="1"/>
          </p:cNvSpPr>
          <p:nvPr>
            <p:ph idx="1"/>
          </p:nvPr>
        </p:nvSpPr>
        <p:spPr>
          <a:xfrm>
            <a:off x="1914144" y="1206500"/>
            <a:ext cx="9997440" cy="4800600"/>
          </a:xfrm>
        </p:spPr>
        <p:txBody>
          <a:bodyPr>
            <a:normAutofit/>
          </a:bodyPr>
          <a:lstStyle/>
          <a:p>
            <a:pPr algn="just" rtl="1"/>
            <a:r>
              <a:rPr lang="fa-IR" dirty="0"/>
              <a:t>چگونه قرار است پول بدست آورید ؟ </a:t>
            </a:r>
          </a:p>
          <a:p>
            <a:pPr algn="just" rtl="1"/>
            <a:r>
              <a:rPr lang="fa-IR" dirty="0"/>
              <a:t>مشتری چگونه و قرار است در قبال چه چیزی، چه مبلغی را پرداخت کند. </a:t>
            </a:r>
          </a:p>
          <a:p>
            <a:pPr algn="just" rtl="1"/>
            <a:r>
              <a:rPr lang="fa-IR" dirty="0"/>
              <a:t>حجم این درآمد چقدر خواهد بود؟ </a:t>
            </a:r>
          </a:p>
          <a:p>
            <a:pPr algn="just" rtl="1"/>
            <a:r>
              <a:rPr lang="fa-IR" dirty="0"/>
              <a:t>در چه زمانی حدس می‌زنید که بتوانید به چنین درآمدی دست یابید. </a:t>
            </a:r>
          </a:p>
          <a:p>
            <a:pPr algn="just" rtl="1"/>
            <a:r>
              <a:rPr lang="fa-IR" dirty="0"/>
              <a:t>سرویس‌های مشابه شما از چه روش‌هایی برای ارایه خدمات و دریافت پول از مشتریان استفاده می‌کنند ؟</a:t>
            </a:r>
          </a:p>
          <a:p>
            <a:pPr algn="just" rtl="1"/>
            <a:r>
              <a:rPr lang="fa-IR" dirty="0"/>
              <a:t>قیمت گذاری به چه صورت است. </a:t>
            </a:r>
          </a:p>
          <a:p>
            <a:pPr algn="just" rtl="1"/>
            <a:r>
              <a:rPr lang="fa-IR" dirty="0"/>
              <a:t>کدامیک از بخش‌ها و روش‌های درآمدی، درآمد وسود استارتاپ شما را تعیین می‌کنند</a:t>
            </a:r>
          </a:p>
          <a:p>
            <a:pPr algn="just" rtl="1"/>
            <a:r>
              <a:rPr lang="fa-IR" dirty="0"/>
              <a:t>اولین درآمد شما در چه ماهی پس از شروع اتفاق می‌افتد؟</a:t>
            </a:r>
          </a:p>
          <a:p>
            <a:pPr algn="just" rtl="1"/>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34557292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294" y="173038"/>
            <a:ext cx="9997440" cy="1143000"/>
          </a:xfrm>
        </p:spPr>
        <p:txBody>
          <a:bodyPr>
            <a:normAutofit/>
          </a:bodyPr>
          <a:lstStyle/>
          <a:p>
            <a:pPr rtl="1"/>
            <a:r>
              <a:rPr lang="fa-IR" dirty="0"/>
              <a:t>انواع جریان درآمد -</a:t>
            </a:r>
            <a:r>
              <a:rPr lang="en-US" dirty="0"/>
              <a:t>Revenue Stream</a:t>
            </a:r>
          </a:p>
        </p:txBody>
      </p:sp>
      <p:sp>
        <p:nvSpPr>
          <p:cNvPr id="3" name="Content Placeholder 2"/>
          <p:cNvSpPr>
            <a:spLocks noGrp="1"/>
          </p:cNvSpPr>
          <p:nvPr>
            <p:ph idx="1"/>
          </p:nvPr>
        </p:nvSpPr>
        <p:spPr>
          <a:xfrm>
            <a:off x="6038850" y="1339850"/>
            <a:ext cx="6000750" cy="4800600"/>
          </a:xfrm>
        </p:spPr>
        <p:txBody>
          <a:bodyPr>
            <a:noAutofit/>
          </a:bodyPr>
          <a:lstStyle/>
          <a:p>
            <a:pPr algn="r" rtl="1"/>
            <a:r>
              <a:rPr lang="fa-IR" sz="2800" dirty="0"/>
              <a:t>پرداخت به ازای هربار استفاده (</a:t>
            </a:r>
            <a:r>
              <a:rPr lang="en-US" sz="2800" dirty="0"/>
              <a:t>Pay per use)</a:t>
            </a:r>
          </a:p>
          <a:p>
            <a:pPr algn="r" rtl="1"/>
            <a:r>
              <a:rPr lang="fa-IR" sz="2800" dirty="0"/>
              <a:t>برپایه ­ی کارایی (</a:t>
            </a:r>
            <a:r>
              <a:rPr lang="en-US" sz="2800" dirty="0"/>
              <a:t>Performance-based)</a:t>
            </a:r>
          </a:p>
          <a:p>
            <a:pPr algn="r" rtl="1"/>
            <a:r>
              <a:rPr lang="fa-IR" sz="2800" dirty="0"/>
              <a:t>درآمد قبل از هزینه (</a:t>
            </a:r>
            <a:r>
              <a:rPr lang="en-US" sz="2800" dirty="0"/>
              <a:t>Revenue before cost)</a:t>
            </a:r>
          </a:p>
          <a:p>
            <a:pPr algn="r" rtl="1"/>
            <a:r>
              <a:rPr lang="fa-IR" sz="2800" dirty="0"/>
              <a:t>به اشتراک‌گذاریِ درآمد (</a:t>
            </a:r>
            <a:r>
              <a:rPr lang="en-US" sz="2800" dirty="0"/>
              <a:t>Revenue Sharing)</a:t>
            </a:r>
          </a:p>
          <a:p>
            <a:pPr algn="r" rtl="1"/>
            <a:r>
              <a:rPr lang="fa-IR" sz="2800" dirty="0"/>
              <a:t>فروش­ (</a:t>
            </a:r>
            <a:r>
              <a:rPr lang="en-US" sz="2800" dirty="0"/>
              <a:t>Sales)</a:t>
            </a:r>
          </a:p>
          <a:p>
            <a:pPr algn="r" rtl="1"/>
            <a:r>
              <a:rPr lang="fa-IR" sz="2800" dirty="0"/>
              <a:t>جذب حمایت مالی (</a:t>
            </a:r>
            <a:r>
              <a:rPr lang="en-US" sz="2800" dirty="0"/>
              <a:t>Sponsoring)</a:t>
            </a:r>
          </a:p>
          <a:p>
            <a:pPr algn="r" rtl="1"/>
            <a:r>
              <a:rPr lang="fa-IR" sz="2800" dirty="0"/>
              <a:t>اشتراک (</a:t>
            </a:r>
            <a:r>
              <a:rPr lang="en-US" sz="2800" dirty="0"/>
              <a:t>Subscription)</a:t>
            </a:r>
          </a:p>
          <a:p>
            <a:pPr algn="r" rtl="1"/>
            <a:r>
              <a:rPr lang="fa-IR" sz="2800" dirty="0"/>
              <a:t>تبلیغات (</a:t>
            </a:r>
            <a:r>
              <a:rPr lang="en-US" sz="2800" dirty="0"/>
              <a:t>Advertising)</a:t>
            </a:r>
          </a:p>
          <a:p>
            <a:pPr algn="r" rtl="1"/>
            <a:r>
              <a:rPr lang="fa-IR" sz="2800" dirty="0"/>
              <a:t>فروش دارایی و اموال (</a:t>
            </a:r>
            <a:r>
              <a:rPr lang="en-US" sz="2800" dirty="0"/>
              <a:t>Asset Sale)</a:t>
            </a:r>
          </a:p>
        </p:txBody>
      </p:sp>
      <p:sp>
        <p:nvSpPr>
          <p:cNvPr id="4" name="Footer Placeholder 3"/>
          <p:cNvSpPr>
            <a:spLocks noGrp="1"/>
          </p:cNvSpPr>
          <p:nvPr>
            <p:ph type="ftr" sz="quarter" idx="11"/>
          </p:nvPr>
        </p:nvSpPr>
        <p:spPr/>
        <p:txBody>
          <a:bodyPr/>
          <a:lstStyle/>
          <a:p>
            <a:endParaRPr lang="fa-IR"/>
          </a:p>
        </p:txBody>
      </p:sp>
      <p:sp>
        <p:nvSpPr>
          <p:cNvPr id="5" name="Content Placeholder 2"/>
          <p:cNvSpPr txBox="1">
            <a:spLocks/>
          </p:cNvSpPr>
          <p:nvPr/>
        </p:nvSpPr>
        <p:spPr>
          <a:xfrm>
            <a:off x="158750" y="1282700"/>
            <a:ext cx="5873750" cy="4800600"/>
          </a:xfrm>
          <a:prstGeom prst="rect">
            <a:avLst/>
          </a:prstGeom>
        </p:spPr>
        <p:txBody>
          <a:bodyPr>
            <a:noAutofit/>
          </a:bodyPr>
          <a:lstStyle/>
          <a:p>
            <a:pPr marL="365760" indent="-283464">
              <a:spcBef>
                <a:spcPts val="600"/>
              </a:spcBef>
              <a:buClr>
                <a:schemeClr val="accent1"/>
              </a:buClr>
              <a:buSzPct val="80000"/>
              <a:buFont typeface="Wingdings 2"/>
              <a:buChar char=""/>
            </a:pPr>
            <a:r>
              <a:rPr lang="fa-IR" sz="2800" dirty="0"/>
              <a:t>کارمزد (</a:t>
            </a:r>
            <a:r>
              <a:rPr lang="en-US" sz="2800" dirty="0"/>
              <a:t>Commission)</a:t>
            </a:r>
          </a:p>
          <a:p>
            <a:pPr marL="365760" indent="-283464">
              <a:spcBef>
                <a:spcPts val="600"/>
              </a:spcBef>
              <a:buClr>
                <a:schemeClr val="accent1"/>
              </a:buClr>
              <a:buSzPct val="80000"/>
              <a:buFont typeface="Wingdings 2"/>
              <a:buChar char=""/>
            </a:pPr>
            <a:r>
              <a:rPr lang="fa-IR" sz="2800" dirty="0"/>
              <a:t>کمک مالی (</a:t>
            </a:r>
            <a:r>
              <a:rPr lang="en-US" sz="2800" dirty="0"/>
              <a:t>Donation)</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قیمت‌گذاری پویا (</a:t>
            </a:r>
            <a:r>
              <a:rPr kumimoji="0" lang="en-US" sz="2800" b="0" i="0" u="none" strike="noStrike" kern="1200" cap="none" spc="0" normalizeH="0" baseline="0" noProof="0" dirty="0">
                <a:ln>
                  <a:noFill/>
                </a:ln>
                <a:solidFill>
                  <a:schemeClr val="tx1"/>
                </a:solidFill>
                <a:effectLst/>
                <a:uLnTx/>
                <a:uFillTx/>
                <a:latin typeface="+mn-lt"/>
                <a:ea typeface="+mn-ea"/>
                <a:cs typeface="+mn-cs"/>
              </a:rPr>
              <a:t>Dynamic Pricing)</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قیمت‌های ثابت (</a:t>
            </a:r>
            <a:r>
              <a:rPr kumimoji="0" lang="en-US" sz="2800" b="0" i="0" u="none" strike="noStrike" kern="1200" cap="none" spc="0" normalizeH="0" baseline="0" noProof="0" dirty="0">
                <a:ln>
                  <a:noFill/>
                </a:ln>
                <a:solidFill>
                  <a:schemeClr val="tx1"/>
                </a:solidFill>
                <a:effectLst/>
                <a:uLnTx/>
                <a:uFillTx/>
                <a:latin typeface="+mn-lt"/>
                <a:ea typeface="+mn-ea"/>
                <a:cs typeface="+mn-cs"/>
              </a:rPr>
              <a:t>Fixed Prices)</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نرخ ثابت (</a:t>
            </a:r>
            <a:r>
              <a:rPr kumimoji="0" lang="en-US" sz="2800" b="0" i="0" u="none" strike="noStrike" kern="1200" cap="none" spc="0" normalizeH="0" baseline="0" noProof="0" dirty="0">
                <a:ln>
                  <a:noFill/>
                </a:ln>
                <a:solidFill>
                  <a:schemeClr val="tx1"/>
                </a:solidFill>
                <a:effectLst/>
                <a:uLnTx/>
                <a:uFillTx/>
                <a:latin typeface="+mn-lt"/>
                <a:ea typeface="+mn-ea"/>
                <a:cs typeface="+mn-cs"/>
              </a:rPr>
              <a:t>Flat Rate)</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قیمت قابل انعطاف (</a:t>
            </a:r>
            <a:r>
              <a:rPr kumimoji="0" lang="en-US" sz="2800" b="0" i="0" u="none" strike="noStrike" kern="1200" cap="none" spc="0" normalizeH="0" baseline="0" noProof="0" dirty="0">
                <a:ln>
                  <a:noFill/>
                </a:ln>
                <a:solidFill>
                  <a:schemeClr val="tx1"/>
                </a:solidFill>
                <a:effectLst/>
                <a:uLnTx/>
                <a:uFillTx/>
                <a:latin typeface="+mn-lt"/>
                <a:ea typeface="+mn-ea"/>
                <a:cs typeface="+mn-cs"/>
              </a:rPr>
              <a:t>Flexible Prices)</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حق امتیاز (</a:t>
            </a:r>
            <a:r>
              <a:rPr kumimoji="0" lang="en-US" sz="2800" b="0" i="0" u="none" strike="noStrike" kern="1200" cap="none" spc="0" normalizeH="0" baseline="0" noProof="0" dirty="0">
                <a:ln>
                  <a:noFill/>
                </a:ln>
                <a:solidFill>
                  <a:schemeClr val="tx1"/>
                </a:solidFill>
                <a:effectLst/>
                <a:uLnTx/>
                <a:uFillTx/>
                <a:latin typeface="+mn-lt"/>
                <a:ea typeface="+mn-ea"/>
                <a:cs typeface="+mn-cs"/>
              </a:rPr>
              <a:t>Franchise)</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رایگان (</a:t>
            </a:r>
            <a:r>
              <a:rPr kumimoji="0" lang="en-US" sz="2800" b="0" i="0" u="none" strike="noStrike" kern="1200" cap="none" spc="0" normalizeH="0" baseline="0" noProof="0" dirty="0">
                <a:ln>
                  <a:noFill/>
                </a:ln>
                <a:solidFill>
                  <a:schemeClr val="tx1"/>
                </a:solidFill>
                <a:effectLst/>
                <a:uLnTx/>
                <a:uFillTx/>
                <a:latin typeface="+mn-lt"/>
                <a:ea typeface="+mn-ea"/>
                <a:cs typeface="+mn-cs"/>
              </a:rPr>
              <a:t>Free)</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فریمیوم (</a:t>
            </a:r>
            <a:r>
              <a:rPr kumimoji="0" lang="en-US" sz="2800" b="0" i="0" u="none" strike="noStrike" kern="1200" cap="none" spc="0" normalizeH="0" baseline="0" noProof="0" dirty="0" err="1">
                <a:ln>
                  <a:noFill/>
                </a:ln>
                <a:solidFill>
                  <a:schemeClr val="tx1"/>
                </a:solidFill>
                <a:effectLst/>
                <a:uLnTx/>
                <a:uFillTx/>
                <a:latin typeface="+mn-lt"/>
                <a:ea typeface="+mn-ea"/>
                <a:cs typeface="+mn-cs"/>
              </a:rPr>
              <a:t>Freemium</a:t>
            </a:r>
            <a:r>
              <a:rPr kumimoji="0" lang="en-US" sz="2800" b="0" i="0" u="none" strike="noStrike" kern="1200" cap="none" spc="0" normalizeH="0" baseline="0" noProof="0" dirty="0">
                <a:ln>
                  <a:noFill/>
                </a:ln>
                <a:solidFill>
                  <a:schemeClr val="tx1"/>
                </a:solidFill>
                <a:effectLst/>
                <a:uLnTx/>
                <a:uFillTx/>
                <a:latin typeface="+mn-lt"/>
                <a:ea typeface="+mn-ea"/>
                <a:cs typeface="+mn-cs"/>
              </a:rPr>
              <a:t>)</a:t>
            </a:r>
          </a:p>
          <a:p>
            <a:pPr marL="365760" marR="0" lvl="0" indent="-283464" algn="r" defTabSz="914400" rtl="1" eaLnBrk="1" fontAlgn="auto" latinLnBrk="0" hangingPunct="1">
              <a:lnSpc>
                <a:spcPct val="100000"/>
              </a:lnSpc>
              <a:spcBef>
                <a:spcPts val="600"/>
              </a:spcBef>
              <a:spcAft>
                <a:spcPts val="0"/>
              </a:spcAft>
              <a:buClr>
                <a:schemeClr val="accent1"/>
              </a:buClr>
              <a:buSzPct val="80000"/>
              <a:buFont typeface="Wingdings 2"/>
              <a:buChar char=""/>
              <a:tabLst/>
              <a:defRPr/>
            </a:pPr>
            <a:r>
              <a:rPr kumimoji="0" lang="fa-IR" sz="2800" b="0" i="0" u="none" strike="noStrike" kern="1200" cap="none" spc="0" normalizeH="0" baseline="0" noProof="0" dirty="0">
                <a:ln>
                  <a:noFill/>
                </a:ln>
                <a:solidFill>
                  <a:schemeClr val="tx1"/>
                </a:solidFill>
                <a:effectLst/>
                <a:uLnTx/>
                <a:uFillTx/>
                <a:latin typeface="+mn-lt"/>
                <a:ea typeface="+mn-ea"/>
                <a:cs typeface="+mn-cs"/>
              </a:rPr>
              <a:t>صدور مجوز (</a:t>
            </a:r>
            <a:r>
              <a:rPr kumimoji="0" lang="en-US" sz="2800" b="0" i="0" u="none" strike="noStrike" kern="1200" cap="none" spc="0" normalizeH="0" baseline="0" noProof="0" dirty="0">
                <a:ln>
                  <a:noFill/>
                </a:ln>
                <a:solidFill>
                  <a:schemeClr val="tx1"/>
                </a:solidFill>
                <a:effectLst/>
                <a:uLnTx/>
                <a:uFillTx/>
                <a:latin typeface="+mn-lt"/>
                <a:ea typeface="+mn-ea"/>
                <a:cs typeface="+mn-cs"/>
              </a:rPr>
              <a:t>Licensing)</a:t>
            </a:r>
          </a:p>
          <a:p>
            <a:pPr marL="365760" marR="0" lvl="0" indent="-283464" algn="just" defTabSz="914400" rtl="1" eaLnBrk="1" fontAlgn="auto" latinLnBrk="0" hangingPunct="1">
              <a:lnSpc>
                <a:spcPct val="100000"/>
              </a:lnSpc>
              <a:spcBef>
                <a:spcPts val="600"/>
              </a:spcBef>
              <a:spcAft>
                <a:spcPts val="0"/>
              </a:spcAft>
              <a:buClr>
                <a:schemeClr val="accent1"/>
              </a:buClr>
              <a:buSzPct val="80000"/>
              <a:buFont typeface="Wingdings 2"/>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6685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8379" y="1391088"/>
            <a:ext cx="8265771" cy="3765315"/>
          </a:xfrm>
          <a:prstGeom prst="rect">
            <a:avLst/>
          </a:prstGeom>
          <a:ln>
            <a:noFill/>
          </a:ln>
          <a:effectLst>
            <a:softEdge rad="112500"/>
          </a:effectLst>
        </p:spPr>
      </p:pic>
      <p:sp>
        <p:nvSpPr>
          <p:cNvPr id="7" name="Footer Placeholder 6"/>
          <p:cNvSpPr>
            <a:spLocks noGrp="1"/>
          </p:cNvSpPr>
          <p:nvPr>
            <p:ph type="ftr" sz="quarter" idx="11"/>
          </p:nvPr>
        </p:nvSpPr>
        <p:spPr/>
        <p:txBody>
          <a:bodyPr/>
          <a:lstStyle/>
          <a:p>
            <a:r>
              <a:rPr lang="fa-IR" dirty="0"/>
              <a:t>9</a:t>
            </a:r>
          </a:p>
        </p:txBody>
      </p:sp>
      <p:sp>
        <p:nvSpPr>
          <p:cNvPr id="6" name="TextBox 5"/>
          <p:cNvSpPr txBox="1"/>
          <p:nvPr/>
        </p:nvSpPr>
        <p:spPr>
          <a:xfrm>
            <a:off x="1587214" y="313187"/>
            <a:ext cx="6283822" cy="1015663"/>
          </a:xfrm>
          <a:prstGeom prst="rect">
            <a:avLst/>
          </a:prstGeom>
          <a:noFill/>
        </p:spPr>
        <p:txBody>
          <a:bodyPr wrap="square" rtlCol="1">
            <a:spAutoFit/>
          </a:bodyPr>
          <a:lstStyle/>
          <a:p>
            <a:pPr algn="l"/>
            <a:r>
              <a:rPr lang="fa-IR" sz="6000" b="1" dirty="0">
                <a:solidFill>
                  <a:srgbClr val="D8067E"/>
                </a:solidFill>
                <a:effectLst>
                  <a:outerShdw blurRad="38100" dist="38100" dir="2700000" algn="tl">
                    <a:srgbClr val="000000">
                      <a:alpha val="43137"/>
                    </a:srgbClr>
                  </a:outerShdw>
                </a:effectLst>
                <a:latin typeface="Adobe Arabic" panose="02040503050201020203" pitchFamily="18" charset="-78"/>
                <a:cs typeface="B Nazanin" pitchFamily="2" charset="-78"/>
              </a:rPr>
              <a:t>هزینه‌ها</a:t>
            </a:r>
            <a:r>
              <a:rPr lang="fa-IR"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r>
              <a:rPr lang="en-US"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Costs</a:t>
            </a:r>
            <a:r>
              <a:rPr lang="fa-IR" sz="40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p>
        </p:txBody>
      </p:sp>
      <p:sp>
        <p:nvSpPr>
          <p:cNvPr id="5" name="Rectangle 4"/>
          <p:cNvSpPr/>
          <p:nvPr/>
        </p:nvSpPr>
        <p:spPr>
          <a:xfrm>
            <a:off x="628650" y="4702086"/>
            <a:ext cx="11296650" cy="1754326"/>
          </a:xfrm>
          <a:prstGeom prst="rect">
            <a:avLst/>
          </a:prstGeom>
        </p:spPr>
        <p:txBody>
          <a:bodyPr wrap="square">
            <a:spAutoFit/>
          </a:bodyPr>
          <a:lstStyle/>
          <a:p>
            <a:pPr>
              <a:lnSpc>
                <a:spcPct val="150000"/>
              </a:lnSpc>
            </a:pPr>
            <a:r>
              <a:rPr lang="fa-IR" sz="2400" dirty="0">
                <a:solidFill>
                  <a:schemeClr val="accent5">
                    <a:lumMod val="50000"/>
                  </a:schemeClr>
                </a:solidFill>
                <a:cs typeface="B Jadid" pitchFamily="2" charset="-78"/>
              </a:rPr>
              <a:t>سرفصل مهم‌ترین:</a:t>
            </a:r>
          </a:p>
          <a:p>
            <a:pPr>
              <a:lnSpc>
                <a:spcPct val="150000"/>
              </a:lnSpc>
              <a:buFont typeface="Arial" pitchFamily="34" charset="0"/>
              <a:buChar char="•"/>
            </a:pPr>
            <a:r>
              <a:rPr lang="fa-IR" sz="2400" dirty="0">
                <a:solidFill>
                  <a:schemeClr val="accent5">
                    <a:lumMod val="50000"/>
                  </a:schemeClr>
                </a:solidFill>
                <a:cs typeface="B Jadid" pitchFamily="2" charset="-78"/>
              </a:rPr>
              <a:t>هزینه‌های ثابت</a:t>
            </a:r>
          </a:p>
          <a:p>
            <a:pPr>
              <a:lnSpc>
                <a:spcPct val="150000"/>
              </a:lnSpc>
              <a:buFont typeface="Arial" pitchFamily="34" charset="0"/>
              <a:buChar char="•"/>
            </a:pPr>
            <a:r>
              <a:rPr lang="fa-IR" sz="2400" dirty="0">
                <a:solidFill>
                  <a:schemeClr val="accent5">
                    <a:lumMod val="50000"/>
                  </a:schemeClr>
                </a:solidFill>
                <a:cs typeface="B Jadid" pitchFamily="2" charset="-78"/>
              </a:rPr>
              <a:t>هزینه‌های متغیر</a:t>
            </a:r>
          </a:p>
        </p:txBody>
      </p:sp>
    </p:spTree>
    <p:extLst>
      <p:ext uri="{BB962C8B-B14F-4D97-AF65-F5344CB8AC3E}">
        <p14:creationId xmlns:p14="http://schemas.microsoft.com/office/powerpoint/2010/main" val="31027980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ساختار هزینه‌ها (</a:t>
            </a:r>
            <a:r>
              <a:rPr lang="en-US" b="1" dirty="0"/>
              <a:t>Cost Structure):</a:t>
            </a:r>
            <a:endParaRPr lang="en-US" b="1" dirty="0">
              <a:solidFill>
                <a:schemeClr val="accent6">
                  <a:lumMod val="50000"/>
                </a:schemeClr>
              </a:solidFill>
            </a:endParaRPr>
          </a:p>
        </p:txBody>
      </p:sp>
      <p:sp>
        <p:nvSpPr>
          <p:cNvPr id="3" name="Content Placeholder 2"/>
          <p:cNvSpPr>
            <a:spLocks noGrp="1"/>
          </p:cNvSpPr>
          <p:nvPr>
            <p:ph idx="1"/>
          </p:nvPr>
        </p:nvSpPr>
        <p:spPr>
          <a:xfrm>
            <a:off x="838200" y="1352884"/>
            <a:ext cx="10515600" cy="4824079"/>
          </a:xfrm>
        </p:spPr>
        <p:txBody>
          <a:bodyPr vert="horz" lIns="91440" tIns="45720" rIns="91440" bIns="45720" rtlCol="0">
            <a:normAutofit/>
          </a:bodyPr>
          <a:lstStyle/>
          <a:p>
            <a:pPr algn="just" rtl="1" fontAlgn="base">
              <a:lnSpc>
                <a:spcPct val="150000"/>
              </a:lnSpc>
            </a:pPr>
            <a:r>
              <a:rPr lang="fa-IR" dirty="0"/>
              <a:t>لازم است مشخص شود که هزینه‌های شما از کجا ناشی می‌شوند. حتی‌الامکان هزینه های اصلی را تعیین و هزینه‌های ثابت و متغیر را از یکدیگر متمایز کنید. هزینه ها در مقابل درآمد قرار دارند. پایه یک کسب و کار داشتن درآمد بیشتر از هرینه‌ها می‌باشد، مگر اینکه بخواهید با فروختن کسب و کار خود کسب درآمد کنید. </a:t>
            </a:r>
          </a:p>
          <a:p>
            <a:pPr algn="just" rtl="1" fontAlgn="base">
              <a:lnSpc>
                <a:spcPct val="150000"/>
              </a:lnSpc>
            </a:pPr>
            <a:r>
              <a:rPr lang="fa-IR" dirty="0"/>
              <a:t>در مورد اینکه راه حل شما چه هزینه‌ای دارد دقت کافی را داشته باشید و مطمئن شوید که حاشیه سود مناسبی دارید. در مراحل ابتدایی، محاسبه این هزینه ها دشوار است. بنابراین محاسبه ساده‌ای بر روی هزینه افراد و ملزومات و همچنین درآمد خود داشته باشید تا بتوانید نقطه سر به سر را بیابید.</a:t>
            </a:r>
          </a:p>
          <a:p>
            <a:pPr algn="just" rtl="1">
              <a:lnSpc>
                <a:spcPct val="150000"/>
              </a:lnSpc>
            </a:pPr>
            <a:endParaRPr lang="en-US" dirty="0"/>
          </a:p>
        </p:txBody>
      </p:sp>
    </p:spTree>
    <p:extLst>
      <p:ext uri="{BB962C8B-B14F-4D97-AF65-F5344CB8AC3E}">
        <p14:creationId xmlns:p14="http://schemas.microsoft.com/office/powerpoint/2010/main" val="40786402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ساختار هزینه‌ها</a:t>
            </a:r>
            <a:endParaRPr lang="en-US" dirty="0"/>
          </a:p>
        </p:txBody>
      </p:sp>
      <p:sp>
        <p:nvSpPr>
          <p:cNvPr id="3" name="Content Placeholder 2"/>
          <p:cNvSpPr>
            <a:spLocks noGrp="1"/>
          </p:cNvSpPr>
          <p:nvPr>
            <p:ph idx="1"/>
          </p:nvPr>
        </p:nvSpPr>
        <p:spPr/>
        <p:txBody>
          <a:bodyPr/>
          <a:lstStyle/>
          <a:p>
            <a:pPr algn="r" rtl="1"/>
            <a:r>
              <a:rPr lang="fa-IR" dirty="0"/>
              <a:t>هزینه‌های اولیه چقدر هستند و از کجا ناشی می‌شوند ؟</a:t>
            </a:r>
          </a:p>
          <a:p>
            <a:pPr algn="r" rtl="1"/>
            <a:r>
              <a:rPr lang="fa-IR" dirty="0"/>
              <a:t>هزینه‌های اصلی را تعیین و هزینه‌های ثابت و متغیر را از یکدیگر متمایز کنید. </a:t>
            </a:r>
          </a:p>
          <a:p>
            <a:pPr algn="r" rtl="1"/>
            <a:r>
              <a:rPr lang="fa-IR" dirty="0"/>
              <a:t>شما باید کمی با اعداد واقعی کار کنید، نه فقط سرفصل هزینه‌ها، موارد را لیست کنید و بصورت واقعی به آنها بپردازید.</a:t>
            </a:r>
          </a:p>
          <a:p>
            <a:pPr algn="r" rtl="1"/>
            <a:r>
              <a:rPr lang="fa-IR" dirty="0"/>
              <a:t>حتما سعی کنید سرمایه اولیه مورد نیاز را محاسبه کنید. </a:t>
            </a:r>
          </a:p>
          <a:p>
            <a:pPr algn="r" rtl="1"/>
            <a:r>
              <a:rPr lang="fa-IR" dirty="0"/>
              <a:t>این بخش رابطه مستقیمی با بخش جریان‌های درآمدی شما دارد. و بکارگیری این دو بخش در نهایت تعیین می کند که آیا استارتاپ شما سود ده هست یا خیر!‌</a:t>
            </a:r>
            <a:endParaRPr lang="en-US" dirty="0"/>
          </a:p>
        </p:txBody>
      </p:sp>
      <p:sp>
        <p:nvSpPr>
          <p:cNvPr id="4" name="Footer Placeholder 3"/>
          <p:cNvSpPr>
            <a:spLocks noGrp="1"/>
          </p:cNvSpPr>
          <p:nvPr>
            <p:ph type="ftr" sz="quarter" idx="11"/>
          </p:nvPr>
        </p:nvSpPr>
        <p:spPr/>
        <p:txBody>
          <a:bodyPr/>
          <a:lstStyle/>
          <a:p>
            <a:endParaRPr lang="fa-IR"/>
          </a:p>
        </p:txBody>
      </p:sp>
      <p:pic>
        <p:nvPicPr>
          <p:cNvPr id="5" name="Picture 4" descr="marketing-mix-costs.jpg"/>
          <p:cNvPicPr>
            <a:picLocks noChangeAspect="1"/>
          </p:cNvPicPr>
          <p:nvPr/>
        </p:nvPicPr>
        <p:blipFill>
          <a:blip r:embed="rId2" cstate="print"/>
          <a:stretch>
            <a:fillRect/>
          </a:stretch>
        </p:blipFill>
        <p:spPr>
          <a:xfrm>
            <a:off x="1587499" y="5226051"/>
            <a:ext cx="3577589" cy="1490662"/>
          </a:xfrm>
          <a:prstGeom prst="rect">
            <a:avLst/>
          </a:prstGeom>
        </p:spPr>
      </p:pic>
    </p:spTree>
    <p:extLst>
      <p:ext uri="{BB962C8B-B14F-4D97-AF65-F5344CB8AC3E}">
        <p14:creationId xmlns:p14="http://schemas.microsoft.com/office/powerpoint/2010/main" val="7622054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سرمایه اولیه</a:t>
            </a:r>
            <a:endParaRPr lang="en-US" dirty="0"/>
          </a:p>
        </p:txBody>
      </p:sp>
      <p:sp>
        <p:nvSpPr>
          <p:cNvPr id="3" name="Content Placeholder 2"/>
          <p:cNvSpPr>
            <a:spLocks noGrp="1"/>
          </p:cNvSpPr>
          <p:nvPr>
            <p:ph idx="1"/>
          </p:nvPr>
        </p:nvSpPr>
        <p:spPr>
          <a:xfrm>
            <a:off x="2178050" y="2044700"/>
            <a:ext cx="8540750" cy="1143000"/>
          </a:xfrm>
        </p:spPr>
        <p:txBody>
          <a:bodyPr/>
          <a:lstStyle/>
          <a:p>
            <a:pPr algn="r" rtl="1"/>
            <a:r>
              <a:rPr lang="fa-IR" b="1" dirty="0">
                <a:solidFill>
                  <a:srgbClr val="7030A0"/>
                </a:solidFill>
                <a:cs typeface="+mj-cs"/>
              </a:rPr>
              <a:t>سرمایه اولیه = هزینه‌های ثابت + (هزینه‌های متغیر)</a:t>
            </a:r>
            <a:r>
              <a:rPr lang="en-US" b="1" dirty="0">
                <a:solidFill>
                  <a:srgbClr val="7030A0"/>
                </a:solidFill>
                <a:cs typeface="+mj-cs"/>
              </a:rPr>
              <a:t>n x </a:t>
            </a:r>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1784094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fa-IR"/>
              <a:t>فصل </a:t>
            </a:r>
          </a:p>
        </p:txBody>
      </p:sp>
      <p:sp>
        <p:nvSpPr>
          <p:cNvPr id="5" name="Slide Number Placeholder 4"/>
          <p:cNvSpPr>
            <a:spLocks noGrp="1"/>
          </p:cNvSpPr>
          <p:nvPr>
            <p:ph type="sldNum" sz="quarter" idx="12"/>
          </p:nvPr>
        </p:nvSpPr>
        <p:spPr/>
        <p:txBody>
          <a:bodyPr/>
          <a:lstStyle/>
          <a:p>
            <a:fld id="{B87B44C3-18D5-4602-8ACC-32CD2D6FC7F5}" type="slidenum">
              <a:rPr lang="fa-IR" smtClean="0"/>
              <a:pPr/>
              <a:t>129</a:t>
            </a:fld>
            <a:endParaRPr lang="fa-IR"/>
          </a:p>
        </p:txBody>
      </p:sp>
      <p:pic>
        <p:nvPicPr>
          <p:cNvPr id="3074" name="Picture 2" descr="E:\940207 , 08 rafsanjan kerman\TMiVUd_c88haadM2xTrP4jA-Qo8rW1kRdm5DpC1ut5c.jpg"/>
          <p:cNvPicPr>
            <a:picLocks noChangeAspect="1" noChangeArrowheads="1"/>
          </p:cNvPicPr>
          <p:nvPr/>
        </p:nvPicPr>
        <p:blipFill>
          <a:blip r:embed="rId2" cstate="print"/>
          <a:srcRect/>
          <a:stretch>
            <a:fillRect/>
          </a:stretch>
        </p:blipFill>
        <p:spPr bwMode="auto">
          <a:xfrm>
            <a:off x="192021" y="188640"/>
            <a:ext cx="11664619" cy="6250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25672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alar\Pictures\New Pic 87\strange_people035.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785412" name="Text Box 4"/>
          <p:cNvSpPr txBox="1">
            <a:spLocks noChangeArrowheads="1"/>
          </p:cNvSpPr>
          <p:nvPr/>
        </p:nvSpPr>
        <p:spPr bwMode="auto">
          <a:xfrm>
            <a:off x="4820335" y="3336925"/>
            <a:ext cx="3929281" cy="2215991"/>
          </a:xfrm>
          <a:prstGeom prst="rect">
            <a:avLst/>
          </a:prstGeom>
          <a:noFill/>
          <a:ln w="9525">
            <a:noFill/>
            <a:miter lim="800000"/>
            <a:headEnd/>
            <a:tailEnd/>
          </a:ln>
          <a:effectLst/>
        </p:spPr>
        <p:txBody>
          <a:bodyPr wrap="none">
            <a:spAutoFit/>
          </a:bodyPr>
          <a:lstStyle/>
          <a:p>
            <a:pPr algn="ctr">
              <a:defRPr/>
            </a:pPr>
            <a:r>
              <a:rPr lang="ar-SA" sz="13800" dirty="0">
                <a:solidFill>
                  <a:srgbClr val="990033"/>
                </a:solidFill>
                <a:effectLst>
                  <a:outerShdw blurRad="38100" dist="38100" dir="2700000" algn="tl">
                    <a:srgbClr val="C0C0C0"/>
                  </a:outerShdw>
                </a:effectLst>
                <a:latin typeface="Baasem" pitchFamily="2" charset="2"/>
                <a:cs typeface="IranNastaliq"/>
              </a:rPr>
              <a:t>خلاقیت</a:t>
            </a:r>
            <a:r>
              <a:rPr lang="fa-IR" sz="13800" dirty="0">
                <a:solidFill>
                  <a:srgbClr val="990033"/>
                </a:solidFill>
                <a:effectLst>
                  <a:outerShdw blurRad="38100" dist="38100" dir="2700000" algn="tl">
                    <a:srgbClr val="C0C0C0"/>
                  </a:outerShdw>
                </a:effectLst>
                <a:latin typeface="Baasem" pitchFamily="2" charset="2"/>
                <a:cs typeface="IranNastaliq"/>
              </a:rPr>
              <a:t>... </a:t>
            </a:r>
            <a:endParaRPr lang="en-US" sz="13800" dirty="0">
              <a:solidFill>
                <a:srgbClr val="990033"/>
              </a:solidFill>
              <a:effectLst>
                <a:outerShdw blurRad="38100" dist="38100" dir="2700000" algn="tl">
                  <a:srgbClr val="C0C0C0"/>
                </a:outerShdw>
              </a:effectLst>
              <a:latin typeface="Baasem" pitchFamily="2" charset="2"/>
              <a:cs typeface="IranNastaliq"/>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85412"/>
                                        </p:tgtEl>
                                        <p:attrNameLst>
                                          <p:attrName>style.visibility</p:attrName>
                                        </p:attrNameLst>
                                      </p:cBhvr>
                                      <p:to>
                                        <p:strVal val="visible"/>
                                      </p:to>
                                    </p:set>
                                    <p:animEffect transition="in" filter="fade">
                                      <p:cBhvr>
                                        <p:cTn id="7" dur="770" decel="100000"/>
                                        <p:tgtEl>
                                          <p:spTgt spid="785412"/>
                                        </p:tgtEl>
                                      </p:cBhvr>
                                    </p:animEffect>
                                    <p:animScale>
                                      <p:cBhvr>
                                        <p:cTn id="8" dur="770" decel="100000"/>
                                        <p:tgtEl>
                                          <p:spTgt spid="785412"/>
                                        </p:tgtEl>
                                      </p:cBhvr>
                                      <p:from x="10000" y="10000"/>
                                      <p:to x="200000" y="450000"/>
                                    </p:animScale>
                                    <p:animScale>
                                      <p:cBhvr>
                                        <p:cTn id="9" dur="1230" accel="100000" fill="hold">
                                          <p:stCondLst>
                                            <p:cond delay="770"/>
                                          </p:stCondLst>
                                        </p:cTn>
                                        <p:tgtEl>
                                          <p:spTgt spid="785412"/>
                                        </p:tgtEl>
                                      </p:cBhvr>
                                      <p:from x="200000" y="450000"/>
                                      <p:to x="100000" y="100000"/>
                                    </p:animScale>
                                    <p:set>
                                      <p:cBhvr>
                                        <p:cTn id="10" dur="770" fill="hold"/>
                                        <p:tgtEl>
                                          <p:spTgt spid="785412"/>
                                        </p:tgtEl>
                                        <p:attrNameLst>
                                          <p:attrName>ppt_x</p:attrName>
                                        </p:attrNameLst>
                                      </p:cBhvr>
                                      <p:to>
                                        <p:strVal val="(0.5)"/>
                                      </p:to>
                                    </p:set>
                                    <p:anim from="(0.5)" to="(#ppt_x)" calcmode="lin" valueType="num">
                                      <p:cBhvr>
                                        <p:cTn id="11" dur="1230" accel="100000" fill="hold">
                                          <p:stCondLst>
                                            <p:cond delay="770"/>
                                          </p:stCondLst>
                                        </p:cTn>
                                        <p:tgtEl>
                                          <p:spTgt spid="785412"/>
                                        </p:tgtEl>
                                        <p:attrNameLst>
                                          <p:attrName>ppt_x</p:attrName>
                                        </p:attrNameLst>
                                      </p:cBhvr>
                                    </p:anim>
                                    <p:set>
                                      <p:cBhvr>
                                        <p:cTn id="12" dur="770" fill="hold"/>
                                        <p:tgtEl>
                                          <p:spTgt spid="785412"/>
                                        </p:tgtEl>
                                        <p:attrNameLst>
                                          <p:attrName>ppt_y</p:attrName>
                                        </p:attrNameLst>
                                      </p:cBhvr>
                                      <p:to>
                                        <p:strVal val="(#ppt_y+0.4)"/>
                                      </p:to>
                                    </p:set>
                                    <p:anim from="(#ppt_y+0.4)" to="(#ppt_y)" calcmode="lin" valueType="num">
                                      <p:cBhvr>
                                        <p:cTn id="13" dur="1230" accel="100000" fill="hold">
                                          <p:stCondLst>
                                            <p:cond delay="770"/>
                                          </p:stCondLst>
                                        </p:cTn>
                                        <p:tgtEl>
                                          <p:spTgt spid="7854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fa-IR" smtClean="0"/>
              <a:t>فصل </a:t>
            </a:r>
            <a:endParaRPr lang="fa-IR"/>
          </a:p>
        </p:txBody>
      </p:sp>
      <p:sp>
        <p:nvSpPr>
          <p:cNvPr id="5" name="Slide Number Placeholder 4"/>
          <p:cNvSpPr>
            <a:spLocks noGrp="1"/>
          </p:cNvSpPr>
          <p:nvPr>
            <p:ph type="sldNum" sz="quarter" idx="12"/>
          </p:nvPr>
        </p:nvSpPr>
        <p:spPr/>
        <p:txBody>
          <a:bodyPr/>
          <a:lstStyle/>
          <a:p>
            <a:fld id="{B87B44C3-18D5-4602-8ACC-32CD2D6FC7F5}" type="slidenum">
              <a:rPr lang="fa-IR" smtClean="0"/>
              <a:pPr/>
              <a:t>130</a:t>
            </a:fld>
            <a:endParaRPr lang="fa-IR"/>
          </a:p>
        </p:txBody>
      </p:sp>
      <p:pic>
        <p:nvPicPr>
          <p:cNvPr id="3074" name="Picture 2" descr="E:\940207 , 08 rafsanjan kerman\TMiVUd_c88haadM2xTrP4jA-Qo8rW1kRdm5DpC1ut5c.jpg"/>
          <p:cNvPicPr>
            <a:picLocks noChangeAspect="1" noChangeArrowheads="1"/>
          </p:cNvPicPr>
          <p:nvPr/>
        </p:nvPicPr>
        <p:blipFill>
          <a:blip r:embed="rId2" cstate="print"/>
          <a:srcRect/>
          <a:stretch>
            <a:fillRect/>
          </a:stretch>
        </p:blipFill>
        <p:spPr bwMode="auto">
          <a:xfrm>
            <a:off x="192021" y="188640"/>
            <a:ext cx="11664619" cy="62503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25-autumn.jpg"/>
          <p:cNvPicPr>
            <a:picLocks noChangeAspect="1"/>
          </p:cNvPicPr>
          <p:nvPr/>
        </p:nvPicPr>
        <p:blipFill>
          <a:blip r:embed="rId3" cstate="print"/>
          <a:stretch>
            <a:fillRect/>
          </a:stretch>
        </p:blipFill>
        <p:spPr>
          <a:xfrm>
            <a:off x="-1" y="0"/>
            <a:ext cx="12192001" cy="6858000"/>
          </a:xfrm>
          <a:prstGeom prst="rect">
            <a:avLst/>
          </a:prstGeom>
        </p:spPr>
      </p:pic>
      <p:sp>
        <p:nvSpPr>
          <p:cNvPr id="5" name="Slide Number Placeholder 4"/>
          <p:cNvSpPr>
            <a:spLocks noGrp="1"/>
          </p:cNvSpPr>
          <p:nvPr>
            <p:ph type="sldNum" sz="quarter" idx="12"/>
          </p:nvPr>
        </p:nvSpPr>
        <p:spPr/>
        <p:txBody>
          <a:bodyPr/>
          <a:lstStyle/>
          <a:p>
            <a:fld id="{B87B44C3-18D5-4602-8ACC-32CD2D6FC7F5}" type="slidenum">
              <a:rPr lang="fa-IR" smtClean="0"/>
              <a:pPr/>
              <a:t>131</a:t>
            </a:fld>
            <a:endParaRPr lang="fa-IR"/>
          </a:p>
        </p:txBody>
      </p:sp>
      <p:sp>
        <p:nvSpPr>
          <p:cNvPr id="6" name="Rectangle 5"/>
          <p:cNvSpPr/>
          <p:nvPr/>
        </p:nvSpPr>
        <p:spPr>
          <a:xfrm>
            <a:off x="0" y="1643050"/>
            <a:ext cx="12192000" cy="1107996"/>
          </a:xfrm>
          <a:prstGeom prst="rect">
            <a:avLst/>
          </a:prstGeom>
          <a:noFill/>
        </p:spPr>
        <p:txBody>
          <a:bodyPr wrap="square" lIns="91440" tIns="45720" rIns="91440" bIns="45720">
            <a:spAutoFit/>
          </a:bodyPr>
          <a:lstStyle/>
          <a:p>
            <a:pPr algn="ctr"/>
            <a:r>
              <a:rPr lang="fa-IR"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abassom" pitchFamily="2" charset="-78"/>
              </a:rPr>
              <a:t>كارآفرين باشيد و موفق</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abassom"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style.rotation</p:attrName>
                                        </p:attrNameLst>
                                      </p:cBhvr>
                                      <p:tavLst>
                                        <p:tav tm="0">
                                          <p:val>
                                            <p:fltVal val="720"/>
                                          </p:val>
                                        </p:tav>
                                        <p:tav tm="100000">
                                          <p:val>
                                            <p:fltVal val="0"/>
                                          </p:val>
                                        </p:tav>
                                      </p:tavLst>
                                    </p:anim>
                                    <p:anim calcmode="lin" valueType="num">
                                      <p:cBhvr>
                                        <p:cTn id="9" dur="1000" fill="hold"/>
                                        <p:tgtEl>
                                          <p:spTgt spid="6"/>
                                        </p:tgtEl>
                                        <p:attrNameLst>
                                          <p:attrName>ppt_h</p:attrName>
                                        </p:attrNameLst>
                                      </p:cBhvr>
                                      <p:tavLst>
                                        <p:tav tm="0">
                                          <p:val>
                                            <p:fltVal val="0"/>
                                          </p:val>
                                        </p:tav>
                                        <p:tav tm="100000">
                                          <p:val>
                                            <p:strVal val="#ppt_h"/>
                                          </p:val>
                                        </p:tav>
                                      </p:tavLst>
                                    </p:anim>
                                    <p:anim calcmode="lin" valueType="num">
                                      <p:cBhvr>
                                        <p:cTn id="10" dur="1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sp>
        <p:nvSpPr>
          <p:cNvPr id="26627" name="Content Placeholder 2"/>
          <p:cNvSpPr>
            <a:spLocks noGrp="1"/>
          </p:cNvSpPr>
          <p:nvPr>
            <p:ph idx="1"/>
          </p:nvPr>
        </p:nvSpPr>
        <p:spPr/>
        <p:txBody>
          <a:bodyPr/>
          <a:lstStyle/>
          <a:p>
            <a:endParaRPr lang="en-US" smtClean="0"/>
          </a:p>
        </p:txBody>
      </p:sp>
      <p:pic>
        <p:nvPicPr>
          <p:cNvPr id="26628" name="Picture 4" descr="C:\Users\Salar\Desktop\phoenix\image024.jpg"/>
          <p:cNvPicPr>
            <a:picLocks noChangeAspect="1" noChangeArrowheads="1"/>
          </p:cNvPicPr>
          <p:nvPr/>
        </p:nvPicPr>
        <p:blipFill>
          <a:blip r:embed="rId2" cstate="print"/>
          <a:srcRect/>
          <a:stretch>
            <a:fillRect/>
          </a:stretch>
        </p:blipFill>
        <p:spPr bwMode="auto">
          <a:xfrm>
            <a:off x="-101600" y="0"/>
            <a:ext cx="12293600" cy="6858000"/>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C:\Users\Salar\Desktop\phoenix\image008.jpg"/>
          <p:cNvPicPr>
            <a:picLocks noChangeAspect="1" noChangeArrowheads="1"/>
          </p:cNvPicPr>
          <p:nvPr/>
        </p:nvPicPr>
        <p:blipFill>
          <a:blip r:embed="rId2" cstate="print"/>
          <a:srcRect/>
          <a:stretch>
            <a:fillRect/>
          </a:stretch>
        </p:blipFill>
        <p:spPr bwMode="auto">
          <a:xfrm>
            <a:off x="2133600" y="-228600"/>
            <a:ext cx="7620000" cy="70866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smtClean="0"/>
          </a:p>
        </p:txBody>
      </p:sp>
      <p:sp>
        <p:nvSpPr>
          <p:cNvPr id="28675" name="Content Placeholder 2"/>
          <p:cNvSpPr>
            <a:spLocks noGrp="1"/>
          </p:cNvSpPr>
          <p:nvPr>
            <p:ph idx="1"/>
          </p:nvPr>
        </p:nvSpPr>
        <p:spPr/>
        <p:txBody>
          <a:bodyPr/>
          <a:lstStyle/>
          <a:p>
            <a:endParaRPr lang="en-US" smtClean="0"/>
          </a:p>
        </p:txBody>
      </p:sp>
      <p:pic>
        <p:nvPicPr>
          <p:cNvPr id="28676" name="Picture 5" descr="C:\Users\Salar\Desktop\phoenix\image005.jpg"/>
          <p:cNvPicPr>
            <a:picLocks noChangeAspect="1" noChangeArrowheads="1"/>
          </p:cNvPicPr>
          <p:nvPr/>
        </p:nvPicPr>
        <p:blipFill>
          <a:blip r:embed="rId2" cstate="print"/>
          <a:srcRect b="7031"/>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sp>
        <p:nvSpPr>
          <p:cNvPr id="29699" name="Content Placeholder 2"/>
          <p:cNvSpPr>
            <a:spLocks noGrp="1"/>
          </p:cNvSpPr>
          <p:nvPr>
            <p:ph idx="1"/>
          </p:nvPr>
        </p:nvSpPr>
        <p:spPr/>
        <p:txBody>
          <a:bodyPr/>
          <a:lstStyle/>
          <a:p>
            <a:endParaRPr lang="en-US" smtClean="0"/>
          </a:p>
        </p:txBody>
      </p:sp>
      <p:pic>
        <p:nvPicPr>
          <p:cNvPr id="29700" name="Picture 2" descr="F:\Personal Pics\PICTURE FOR SLIDE\new\woodpecker\27.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Personal Pics\PICTURE FOR SLIDE\new\sleeping time\image002.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764931" name="Rectangle 3"/>
          <p:cNvSpPr>
            <a:spLocks noGrp="1" noChangeArrowheads="1"/>
          </p:cNvSpPr>
          <p:nvPr>
            <p:ph type="body" sz="half" idx="1"/>
          </p:nvPr>
        </p:nvSpPr>
        <p:spPr>
          <a:xfrm>
            <a:off x="5689600" y="1295400"/>
            <a:ext cx="6502400" cy="5562600"/>
          </a:xfrm>
        </p:spPr>
        <p:txBody>
          <a:bodyPr/>
          <a:lstStyle/>
          <a:p>
            <a:pPr algn="ctr" rtl="1" eaLnBrk="1" hangingPunct="1">
              <a:lnSpc>
                <a:spcPct val="150000"/>
              </a:lnSpc>
              <a:buFontTx/>
              <a:buNone/>
              <a:defRPr/>
            </a:pPr>
            <a:r>
              <a:rPr lang="fa-IR" sz="3600" b="1" dirty="0" smtClean="0">
                <a:solidFill>
                  <a:srgbClr val="002060"/>
                </a:solidFill>
                <a:effectLst>
                  <a:outerShdw blurRad="38100" dist="38100" dir="2700000" algn="tl">
                    <a:srgbClr val="C0C0C0"/>
                  </a:outerShdw>
                </a:effectLst>
                <a:cs typeface="B Traffic" pitchFamily="2" charset="-78"/>
              </a:rPr>
              <a:t>سؤال اساسی :</a:t>
            </a:r>
          </a:p>
          <a:p>
            <a:pPr algn="ctr" rtl="1" eaLnBrk="1" hangingPunct="1">
              <a:lnSpc>
                <a:spcPct val="150000"/>
              </a:lnSpc>
              <a:buFontTx/>
              <a:buNone/>
              <a:defRPr/>
            </a:pPr>
            <a:r>
              <a:rPr lang="fa-IR" sz="3600" b="1" dirty="0" smtClean="0">
                <a:solidFill>
                  <a:srgbClr val="002060"/>
                </a:solidFill>
                <a:effectLst>
                  <a:outerShdw blurRad="38100" dist="38100" dir="2700000" algn="tl">
                    <a:srgbClr val="C0C0C0"/>
                  </a:outerShdw>
                </a:effectLst>
                <a:cs typeface="B Traffic" pitchFamily="2" charset="-78"/>
              </a:rPr>
              <a:t>آیا خلاقیت  یك ویژگی ذاتی </a:t>
            </a:r>
            <a:r>
              <a:rPr lang="fa-IR" sz="3600" b="1" dirty="0">
                <a:solidFill>
                  <a:srgbClr val="002060"/>
                </a:solidFill>
                <a:effectLst>
                  <a:outerShdw blurRad="38100" dist="38100" dir="2700000" algn="tl">
                    <a:srgbClr val="C0C0C0"/>
                  </a:outerShdw>
                </a:effectLst>
                <a:cs typeface="B Traffic" pitchFamily="2" charset="-78"/>
              </a:rPr>
              <a:t>و </a:t>
            </a:r>
            <a:r>
              <a:rPr lang="fa-IR" sz="3600" b="1" dirty="0" smtClean="0">
                <a:solidFill>
                  <a:srgbClr val="002060"/>
                </a:solidFill>
                <a:effectLst>
                  <a:outerShdw blurRad="38100" dist="38100" dir="2700000" algn="tl">
                    <a:srgbClr val="C0C0C0"/>
                  </a:outerShdw>
                </a:effectLst>
                <a:cs typeface="B Traffic" pitchFamily="2" charset="-78"/>
              </a:rPr>
              <a:t>ارثی </a:t>
            </a:r>
            <a:r>
              <a:rPr lang="fa-IR" sz="3600" b="1" dirty="0">
                <a:solidFill>
                  <a:srgbClr val="002060"/>
                </a:solidFill>
                <a:effectLst>
                  <a:outerShdw blurRad="38100" dist="38100" dir="2700000" algn="tl">
                    <a:srgbClr val="C0C0C0"/>
                  </a:outerShdw>
                </a:effectLst>
                <a:cs typeface="B Traffic" pitchFamily="2" charset="-78"/>
              </a:rPr>
              <a:t>است و تنها </a:t>
            </a:r>
            <a:r>
              <a:rPr lang="fa-IR" sz="3600" b="1" dirty="0" smtClean="0">
                <a:solidFill>
                  <a:srgbClr val="002060"/>
                </a:solidFill>
                <a:effectLst>
                  <a:outerShdw blurRad="38100" dist="38100" dir="2700000" algn="tl">
                    <a:srgbClr val="C0C0C0"/>
                  </a:outerShdw>
                </a:effectLst>
                <a:cs typeface="B Traffic" pitchFamily="2" charset="-78"/>
              </a:rPr>
              <a:t>برخی </a:t>
            </a:r>
            <a:r>
              <a:rPr lang="fa-IR" sz="3600" b="1" dirty="0">
                <a:solidFill>
                  <a:srgbClr val="002060"/>
                </a:solidFill>
                <a:effectLst>
                  <a:outerShdw blurRad="38100" dist="38100" dir="2700000" algn="tl">
                    <a:srgbClr val="C0C0C0"/>
                  </a:outerShdw>
                </a:effectLst>
                <a:cs typeface="B Traffic" pitchFamily="2" charset="-78"/>
              </a:rPr>
              <a:t>افراد خوشبخت با آن متولد </a:t>
            </a:r>
            <a:r>
              <a:rPr lang="fa-IR" sz="3600" b="1" dirty="0" smtClean="0">
                <a:solidFill>
                  <a:srgbClr val="002060"/>
                </a:solidFill>
                <a:effectLst>
                  <a:outerShdw blurRad="38100" dist="38100" dir="2700000" algn="tl">
                    <a:srgbClr val="C0C0C0"/>
                  </a:outerShdw>
                </a:effectLst>
                <a:cs typeface="B Traffic" pitchFamily="2" charset="-78"/>
              </a:rPr>
              <a:t>می شوند؟</a:t>
            </a:r>
            <a:endParaRPr lang="en-US" sz="3600" b="1" dirty="0">
              <a:solidFill>
                <a:srgbClr val="002060"/>
              </a:solidFill>
              <a:effectLst>
                <a:outerShdw blurRad="38100" dist="38100" dir="2700000" algn="tl">
                  <a:srgbClr val="C0C0C0"/>
                </a:outerShdw>
              </a:effectLst>
              <a:cs typeface="B Traffic"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64931">
                                            <p:txEl>
                                              <p:pRg st="0" end="0"/>
                                            </p:txEl>
                                          </p:spTgt>
                                        </p:tgtEl>
                                        <p:attrNameLst>
                                          <p:attrName>style.visibility</p:attrName>
                                        </p:attrNameLst>
                                      </p:cBhvr>
                                      <p:to>
                                        <p:strVal val="visible"/>
                                      </p:to>
                                    </p:set>
                                    <p:set>
                                      <p:cBhvr>
                                        <p:cTn id="7" dur="228" fill="hold">
                                          <p:stCondLst>
                                            <p:cond delay="0"/>
                                          </p:stCondLst>
                                        </p:cTn>
                                        <p:tgtEl>
                                          <p:spTgt spid="764931">
                                            <p:txEl>
                                              <p:pRg st="0" end="0"/>
                                            </p:txEl>
                                          </p:spTgt>
                                        </p:tgtEl>
                                        <p:attrNameLst>
                                          <p:attrName>style.rotation</p:attrName>
                                        </p:attrNameLst>
                                      </p:cBhvr>
                                      <p:to>
                                        <p:strVal val="-45.0"/>
                                      </p:to>
                                    </p:set>
                                    <p:anim calcmode="lin" valueType="num">
                                      <p:cBhvr>
                                        <p:cTn id="8" dur="228" fill="hold">
                                          <p:stCondLst>
                                            <p:cond delay="228"/>
                                          </p:stCondLst>
                                        </p:cTn>
                                        <p:tgtEl>
                                          <p:spTgt spid="764931">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764931">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764931">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64931">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764931">
                                            <p:txEl>
                                              <p:pRg st="1" end="1"/>
                                            </p:txEl>
                                          </p:spTgt>
                                        </p:tgtEl>
                                        <p:attrNameLst>
                                          <p:attrName>style.visibility</p:attrName>
                                        </p:attrNameLst>
                                      </p:cBhvr>
                                      <p:to>
                                        <p:strVal val="visible"/>
                                      </p:to>
                                    </p:set>
                                    <p:set>
                                      <p:cBhvr>
                                        <p:cTn id="16" dur="228" fill="hold">
                                          <p:stCondLst>
                                            <p:cond delay="0"/>
                                          </p:stCondLst>
                                        </p:cTn>
                                        <p:tgtEl>
                                          <p:spTgt spid="764931">
                                            <p:txEl>
                                              <p:pRg st="1" end="1"/>
                                            </p:txEl>
                                          </p:spTgt>
                                        </p:tgtEl>
                                        <p:attrNameLst>
                                          <p:attrName>style.rotation</p:attrName>
                                        </p:attrNameLst>
                                      </p:cBhvr>
                                      <p:to>
                                        <p:strVal val="-45.0"/>
                                      </p:to>
                                    </p:set>
                                    <p:anim calcmode="lin" valueType="num">
                                      <p:cBhvr>
                                        <p:cTn id="17" dur="228" fill="hold">
                                          <p:stCondLst>
                                            <p:cond delay="228"/>
                                          </p:stCondLst>
                                        </p:cTn>
                                        <p:tgtEl>
                                          <p:spTgt spid="764931">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228" fill="hold">
                                          <p:stCondLst>
                                            <p:cond delay="0"/>
                                          </p:stCondLst>
                                        </p:cTn>
                                        <p:tgtEl>
                                          <p:spTgt spid="764931">
                                            <p:txEl>
                                              <p:pRg st="1" end="1"/>
                                            </p:txEl>
                                          </p:spTgt>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8"/>
                                          </p:stCondLst>
                                        </p:cTn>
                                        <p:tgtEl>
                                          <p:spTgt spid="764931">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764931">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524000"/>
            <a:ext cx="11379200" cy="4572000"/>
          </a:xfrm>
        </p:spPr>
        <p:txBody>
          <a:bodyPr>
            <a:noAutofit/>
          </a:bodyPr>
          <a:lstStyle/>
          <a:p>
            <a:pPr indent="12700" algn="r" rtl="1" eaLnBrk="1" fontAlgn="auto" hangingPunct="1">
              <a:lnSpc>
                <a:spcPct val="150000"/>
              </a:lnSpc>
              <a:spcAft>
                <a:spcPts val="0"/>
              </a:spcAft>
              <a:buClr>
                <a:schemeClr val="accent3"/>
              </a:buClr>
              <a:buFont typeface="Wingdings 2"/>
              <a:buNone/>
              <a:defRPr/>
            </a:pPr>
            <a:r>
              <a:rPr lang="ar-SA" altLang="en-US" sz="2800" b="1" dirty="0" smtClean="0">
                <a:solidFill>
                  <a:schemeClr val="accent1">
                    <a:lumMod val="50000"/>
                  </a:schemeClr>
                </a:solidFill>
                <a:cs typeface="B Nazanin" pitchFamily="2" charset="-78"/>
              </a:rPr>
              <a:t>خلاقيت </a:t>
            </a:r>
            <a:r>
              <a:rPr lang="ar-SA" altLang="en-US" sz="2800" b="1" dirty="0" smtClean="0">
                <a:solidFill>
                  <a:schemeClr val="accent6">
                    <a:lumMod val="75000"/>
                  </a:schemeClr>
                </a:solidFill>
                <a:cs typeface="B Nazanin" pitchFamily="2" charset="-78"/>
              </a:rPr>
              <a:t>توانايي خلق </a:t>
            </a:r>
            <a:r>
              <a:rPr lang="ar-SA" altLang="en-US" sz="2800" b="1" dirty="0" smtClean="0">
                <a:solidFill>
                  <a:schemeClr val="accent1">
                    <a:lumMod val="50000"/>
                  </a:schemeClr>
                </a:solidFill>
                <a:cs typeface="B Nazanin" pitchFamily="2" charset="-78"/>
              </a:rPr>
              <a:t>فكرهاي جديد است كه اين فكرها</a:t>
            </a:r>
            <a:r>
              <a:rPr lang="fa-IR" altLang="en-US" sz="2800" b="1" dirty="0" smtClean="0">
                <a:solidFill>
                  <a:schemeClr val="accent1">
                    <a:lumMod val="50000"/>
                  </a:schemeClr>
                </a:solidFill>
                <a:cs typeface="B Nazanin" pitchFamily="2" charset="-78"/>
              </a:rPr>
              <a:t> </a:t>
            </a:r>
            <a:r>
              <a:rPr lang="ar-SA" altLang="en-US" sz="2800" b="1" dirty="0" smtClean="0">
                <a:solidFill>
                  <a:schemeClr val="accent1">
                    <a:lumMod val="50000"/>
                  </a:schemeClr>
                </a:solidFill>
                <a:cs typeface="B Nazanin" pitchFamily="2" charset="-78"/>
              </a:rPr>
              <a:t>ممكن است به محصولات يا خدمات جديد نيز منجر شوند. </a:t>
            </a:r>
            <a:endParaRPr lang="fa-IR" altLang="en-US" sz="2800" b="1" dirty="0" smtClean="0">
              <a:solidFill>
                <a:schemeClr val="accent1">
                  <a:lumMod val="50000"/>
                </a:schemeClr>
              </a:solidFill>
              <a:cs typeface="B Nazanin" pitchFamily="2" charset="-78"/>
            </a:endParaRPr>
          </a:p>
          <a:p>
            <a:pPr indent="12700" algn="r" rtl="1" eaLnBrk="1" fontAlgn="auto" hangingPunct="1">
              <a:lnSpc>
                <a:spcPct val="150000"/>
              </a:lnSpc>
              <a:spcAft>
                <a:spcPts val="0"/>
              </a:spcAft>
              <a:buClr>
                <a:schemeClr val="accent3"/>
              </a:buClr>
              <a:buFontTx/>
              <a:buChar char="-"/>
              <a:defRPr/>
            </a:pPr>
            <a:r>
              <a:rPr lang="ar-SA" altLang="en-US" sz="2800" b="1" dirty="0" smtClean="0">
                <a:solidFill>
                  <a:srgbClr val="7030A0"/>
                </a:solidFill>
                <a:cs typeface="B Nazanin" pitchFamily="2" charset="-78"/>
              </a:rPr>
              <a:t>توانايي</a:t>
            </a:r>
            <a:r>
              <a:rPr lang="ar-SA" altLang="en-US" sz="2800" b="1" dirty="0" smtClean="0">
                <a:solidFill>
                  <a:schemeClr val="accent1">
                    <a:lumMod val="50000"/>
                  </a:schemeClr>
                </a:solidFill>
                <a:cs typeface="B Nazanin" pitchFamily="2" charset="-78"/>
              </a:rPr>
              <a:t> هستي بخشيدن به پديده</a:t>
            </a:r>
            <a:r>
              <a:rPr lang="fa-IR" altLang="en-US" sz="2800" b="1" dirty="0" smtClean="0">
                <a:solidFill>
                  <a:schemeClr val="accent1">
                    <a:lumMod val="50000"/>
                  </a:schemeClr>
                </a:solidFill>
                <a:cs typeface="B Nazanin" pitchFamily="2" charset="-78"/>
              </a:rPr>
              <a:t>‌</a:t>
            </a:r>
            <a:r>
              <a:rPr lang="ar-SA" altLang="en-US" sz="2800" b="1" dirty="0" smtClean="0">
                <a:solidFill>
                  <a:schemeClr val="accent1">
                    <a:lumMod val="50000"/>
                  </a:schemeClr>
                </a:solidFill>
                <a:cs typeface="B Nazanin" pitchFamily="2" charset="-78"/>
              </a:rPr>
              <a:t>اي جديد </a:t>
            </a:r>
            <a:endParaRPr lang="fa-IR" altLang="en-US" sz="2800" b="1" dirty="0" smtClean="0">
              <a:solidFill>
                <a:schemeClr val="accent1">
                  <a:lumMod val="50000"/>
                </a:schemeClr>
              </a:solidFill>
              <a:cs typeface="B Nazanin" pitchFamily="2" charset="-78"/>
            </a:endParaRPr>
          </a:p>
          <a:p>
            <a:pPr indent="12700" algn="r" rtl="1" eaLnBrk="1" fontAlgn="auto" hangingPunct="1">
              <a:lnSpc>
                <a:spcPct val="150000"/>
              </a:lnSpc>
              <a:spcAft>
                <a:spcPts val="0"/>
              </a:spcAft>
              <a:buClr>
                <a:schemeClr val="accent3"/>
              </a:buClr>
              <a:buFontTx/>
              <a:buChar char="-"/>
              <a:defRPr/>
            </a:pPr>
            <a:r>
              <a:rPr lang="ar-SA" altLang="en-US" sz="2800" b="1" dirty="0" smtClean="0">
                <a:solidFill>
                  <a:srgbClr val="7030A0"/>
                </a:solidFill>
                <a:cs typeface="B Nazanin" pitchFamily="2" charset="-78"/>
              </a:rPr>
              <a:t>فر</a:t>
            </a:r>
            <a:r>
              <a:rPr lang="fa-IR" altLang="en-US" sz="2800" b="1" dirty="0" smtClean="0">
                <a:solidFill>
                  <a:srgbClr val="7030A0"/>
                </a:solidFill>
                <a:cs typeface="B Nazanin" pitchFamily="2" charset="-78"/>
              </a:rPr>
              <a:t>آ</a:t>
            </a:r>
            <a:r>
              <a:rPr lang="ar-SA" altLang="en-US" sz="2800" b="1" dirty="0" smtClean="0">
                <a:solidFill>
                  <a:srgbClr val="7030A0"/>
                </a:solidFill>
                <a:cs typeface="B Nazanin" pitchFamily="2" charset="-78"/>
              </a:rPr>
              <a:t>يند</a:t>
            </a:r>
            <a:r>
              <a:rPr lang="ar-SA" altLang="en-US" sz="2800" b="1" dirty="0" smtClean="0">
                <a:solidFill>
                  <a:schemeClr val="accent1">
                    <a:lumMod val="50000"/>
                  </a:schemeClr>
                </a:solidFill>
                <a:cs typeface="B Nazanin" pitchFamily="2" charset="-78"/>
              </a:rPr>
              <a:t> روان</a:t>
            </a:r>
            <a:r>
              <a:rPr lang="fa-IR" altLang="en-US" sz="2800" b="1" dirty="0" smtClean="0">
                <a:solidFill>
                  <a:schemeClr val="accent1">
                    <a:lumMod val="50000"/>
                  </a:schemeClr>
                </a:solidFill>
                <a:cs typeface="B Nazanin" pitchFamily="2" charset="-78"/>
              </a:rPr>
              <a:t> </a:t>
            </a:r>
            <a:r>
              <a:rPr lang="ar-SA" altLang="en-US" sz="2800" b="1" dirty="0" smtClean="0">
                <a:solidFill>
                  <a:schemeClr val="accent1">
                    <a:lumMod val="50000"/>
                  </a:schemeClr>
                </a:solidFill>
                <a:cs typeface="B Nazanin" pitchFamily="2" charset="-78"/>
              </a:rPr>
              <a:t>شناختي يا فر</a:t>
            </a:r>
            <a:r>
              <a:rPr lang="fa-IR" altLang="en-US" sz="2800" b="1" dirty="0" smtClean="0">
                <a:solidFill>
                  <a:schemeClr val="accent1">
                    <a:lumMod val="50000"/>
                  </a:schemeClr>
                </a:solidFill>
                <a:cs typeface="B Nazanin" pitchFamily="2" charset="-78"/>
              </a:rPr>
              <a:t>آ</a:t>
            </a:r>
            <a:r>
              <a:rPr lang="ar-SA" altLang="en-US" sz="2800" b="1" dirty="0" smtClean="0">
                <a:solidFill>
                  <a:schemeClr val="accent1">
                    <a:lumMod val="50000"/>
                  </a:schemeClr>
                </a:solidFill>
                <a:cs typeface="B Nazanin" pitchFamily="2" charset="-78"/>
              </a:rPr>
              <a:t>يندهايي كه از</a:t>
            </a:r>
            <a:r>
              <a:rPr lang="fa-IR" altLang="en-US" sz="2800" b="1" dirty="0" smtClean="0">
                <a:solidFill>
                  <a:schemeClr val="accent1">
                    <a:lumMod val="50000"/>
                  </a:schemeClr>
                </a:solidFill>
                <a:cs typeface="B Nazanin" pitchFamily="2" charset="-78"/>
              </a:rPr>
              <a:t> </a:t>
            </a:r>
            <a:r>
              <a:rPr lang="ar-SA" altLang="en-US" sz="2800" b="1" dirty="0" smtClean="0">
                <a:solidFill>
                  <a:schemeClr val="accent1">
                    <a:lumMod val="50000"/>
                  </a:schemeClr>
                </a:solidFill>
                <a:cs typeface="B Nazanin" pitchFamily="2" charset="-78"/>
              </a:rPr>
              <a:t>طريق آنها</a:t>
            </a:r>
            <a:r>
              <a:rPr lang="fa-IR" altLang="en-US" sz="2800" b="1" dirty="0" smtClean="0">
                <a:solidFill>
                  <a:schemeClr val="accent1">
                    <a:lumMod val="50000"/>
                  </a:schemeClr>
                </a:solidFill>
                <a:cs typeface="B Nazanin" pitchFamily="2" charset="-78"/>
              </a:rPr>
              <a:t> </a:t>
            </a:r>
            <a:r>
              <a:rPr lang="ar-SA" altLang="en-US" sz="2800" b="1" dirty="0" smtClean="0">
                <a:solidFill>
                  <a:schemeClr val="accent1">
                    <a:lumMod val="50000"/>
                  </a:schemeClr>
                </a:solidFill>
                <a:cs typeface="B Nazanin" pitchFamily="2" charset="-78"/>
              </a:rPr>
              <a:t>محصولات جديد و ارزشمند خلق مي</a:t>
            </a:r>
            <a:r>
              <a:rPr lang="fa-IR" altLang="en-US" sz="2800" b="1" dirty="0" smtClean="0">
                <a:solidFill>
                  <a:schemeClr val="accent1">
                    <a:lumMod val="50000"/>
                  </a:schemeClr>
                </a:solidFill>
                <a:cs typeface="B Nazanin" pitchFamily="2" charset="-78"/>
              </a:rPr>
              <a:t>‌</a:t>
            </a:r>
            <a:r>
              <a:rPr lang="ar-SA" altLang="en-US" sz="2800" b="1" dirty="0" smtClean="0">
                <a:solidFill>
                  <a:schemeClr val="accent1">
                    <a:lumMod val="50000"/>
                  </a:schemeClr>
                </a:solidFill>
                <a:cs typeface="B Nazanin" pitchFamily="2" charset="-78"/>
              </a:rPr>
              <a:t>شوند</a:t>
            </a:r>
            <a:r>
              <a:rPr lang="fa-IR" altLang="en-US" sz="2800" b="1" dirty="0" smtClean="0">
                <a:solidFill>
                  <a:schemeClr val="accent1">
                    <a:lumMod val="50000"/>
                  </a:schemeClr>
                </a:solidFill>
                <a:cs typeface="B Nazanin" pitchFamily="2" charset="-78"/>
              </a:rPr>
              <a:t>.</a:t>
            </a:r>
            <a:endParaRPr lang="ar-SA" altLang="en-US" sz="2800" b="1" dirty="0" smtClean="0">
              <a:solidFill>
                <a:schemeClr val="accent1">
                  <a:lumMod val="50000"/>
                </a:schemeClr>
              </a:solidFill>
              <a:cs typeface="B Nazanin" pitchFamily="2" charset="-78"/>
            </a:endParaRPr>
          </a:p>
          <a:p>
            <a:pPr indent="12700" algn="r" rtl="1" eaLnBrk="1" fontAlgn="auto" hangingPunct="1">
              <a:lnSpc>
                <a:spcPct val="150000"/>
              </a:lnSpc>
              <a:spcAft>
                <a:spcPts val="0"/>
              </a:spcAft>
              <a:buClr>
                <a:schemeClr val="tx2">
                  <a:lumMod val="50000"/>
                </a:schemeClr>
              </a:buClr>
              <a:buFont typeface="Wingdings 2"/>
              <a:buNone/>
              <a:defRPr/>
            </a:pPr>
            <a:endParaRPr lang="fa-IR" altLang="en-US" sz="2800" b="1" dirty="0" smtClean="0">
              <a:solidFill>
                <a:schemeClr val="accent1">
                  <a:lumMod val="50000"/>
                </a:schemeClr>
              </a:solidFill>
              <a:cs typeface="B Nazanin" pitchFamily="2" charset="-78"/>
            </a:endParaRPr>
          </a:p>
        </p:txBody>
      </p:sp>
      <p:sp>
        <p:nvSpPr>
          <p:cNvPr id="4" name="Title 1"/>
          <p:cNvSpPr>
            <a:spLocks noGrp="1"/>
          </p:cNvSpPr>
          <p:nvPr>
            <p:ph type="title"/>
          </p:nvPr>
        </p:nvSpPr>
        <p:spPr>
          <a:xfrm>
            <a:off x="247972" y="260888"/>
            <a:ext cx="9956800" cy="972312"/>
          </a:xfrm>
        </p:spPr>
        <p:txBody>
          <a:bodyPr>
            <a:normAutofit/>
            <a:scene3d>
              <a:camera prst="orthographicFront"/>
              <a:lightRig rig="threePt" dir="t"/>
            </a:scene3d>
            <a:sp3d prstMaterial="dkEdge">
              <a:bevelT w="12700"/>
            </a:sp3d>
          </a:bodyPr>
          <a:lstStyle/>
          <a:p>
            <a:pPr eaLnBrk="1" fontAlgn="auto" hangingPunct="1">
              <a:spcAft>
                <a:spcPts val="0"/>
              </a:spcAft>
              <a:defRPr/>
            </a:pPr>
            <a:r>
              <a:rPr lang="fa-IR" dirty="0" smtClean="0">
                <a:solidFill>
                  <a:srgbClr val="7030A0"/>
                </a:solidFill>
              </a:rPr>
              <a:t>خلاقیت تا کارآفرینی</a:t>
            </a:r>
            <a:endParaRPr lang="en-US" dirty="0">
              <a:solidFill>
                <a:srgbClr val="7030A0"/>
              </a:solidFill>
            </a:endParaRPr>
          </a:p>
        </p:txBody>
      </p:sp>
      <p:sp>
        <p:nvSpPr>
          <p:cNvPr id="17412" name="Slide Number Placeholder 4"/>
          <p:cNvSpPr>
            <a:spLocks noGrp="1"/>
          </p:cNvSpPr>
          <p:nvPr>
            <p:ph type="sldNum" sz="quarter" idx="4294967295"/>
          </p:nvPr>
        </p:nvSpPr>
        <p:spPr bwMode="auto">
          <a:xfrm>
            <a:off x="5588000" y="6340476"/>
            <a:ext cx="1016000" cy="365125"/>
          </a:xfrm>
          <a:prstGeom prst="rect">
            <a:avLst/>
          </a:prstGeom>
          <a:noFill/>
          <a:ln>
            <a:miter lim="800000"/>
            <a:headEnd/>
            <a:tailEnd/>
          </a:ln>
        </p:spPr>
        <p:txBody>
          <a:bodyPr anchor="ctr"/>
          <a:lstStyle/>
          <a:p>
            <a:pPr algn="ctr" rtl="1"/>
            <a:fld id="{67942E29-9779-4A60-9941-A7D9C6F2339A}" type="slidenum">
              <a:rPr lang="en-US" sz="1400" b="1">
                <a:latin typeface="Times New Roman" pitchFamily="18" charset="0"/>
                <a:cs typeface="Times New Roman" pitchFamily="18" charset="0"/>
              </a:rPr>
              <a:pPr algn="ctr" rtl="1"/>
              <a:t>19</a:t>
            </a:fld>
            <a:endParaRPr lang="en-US" sz="14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20112" y="132651"/>
            <a:ext cx="10515600" cy="1325563"/>
          </a:xfrm>
        </p:spPr>
        <p:txBody>
          <a:bodyPr/>
          <a:lstStyle/>
          <a:p>
            <a:r>
              <a:rPr lang="fa-IR" dirty="0" smtClean="0">
                <a:solidFill>
                  <a:srgbClr val="7030A0"/>
                </a:solidFill>
              </a:rPr>
              <a:t>در آغاز.....</a:t>
            </a:r>
            <a:endParaRPr lang="en-US" dirty="0" smtClean="0">
              <a:solidFill>
                <a:srgbClr val="7030A0"/>
              </a:solidFill>
            </a:endParaRPr>
          </a:p>
        </p:txBody>
      </p:sp>
      <p:pic>
        <p:nvPicPr>
          <p:cNvPr id="8195" name="Picture 5" descr="IMG_0191.jpg"/>
          <p:cNvPicPr>
            <a:picLocks noChangeAspect="1"/>
          </p:cNvPicPr>
          <p:nvPr/>
        </p:nvPicPr>
        <p:blipFill>
          <a:blip r:embed="rId2" cstate="print"/>
          <a:srcRect/>
          <a:stretch>
            <a:fillRect/>
          </a:stretch>
        </p:blipFill>
        <p:spPr bwMode="auto">
          <a:xfrm>
            <a:off x="1193370" y="1646695"/>
            <a:ext cx="10390717" cy="4389438"/>
          </a:xfrm>
          <a:prstGeom prst="rect">
            <a:avLst/>
          </a:prstGeom>
          <a:noFill/>
          <a:ln w="12700">
            <a:noFill/>
            <a:miter lim="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title"/>
          </p:nvPr>
        </p:nvSpPr>
        <p:spPr>
          <a:xfrm>
            <a:off x="812800" y="533400"/>
            <a:ext cx="10972800" cy="609600"/>
          </a:xfrm>
        </p:spPr>
        <p:txBody>
          <a:bodyPr>
            <a:normAutofit fontScale="90000"/>
          </a:bodyPr>
          <a:lstStyle/>
          <a:p>
            <a:pPr rtl="1" eaLnBrk="1" hangingPunct="1">
              <a:lnSpc>
                <a:spcPct val="150000"/>
              </a:lnSpc>
              <a:defRPr/>
            </a:pPr>
            <a:r>
              <a:rPr lang="ar-SA" sz="4000" dirty="0">
                <a:solidFill>
                  <a:schemeClr val="accent1">
                    <a:lumMod val="75000"/>
                  </a:schemeClr>
                </a:solidFill>
                <a:effectLst>
                  <a:outerShdw blurRad="38100" dist="38100" dir="2700000" algn="tl">
                    <a:srgbClr val="C0C0C0"/>
                  </a:outerShdw>
                </a:effectLst>
              </a:rPr>
              <a:t>منابع </a:t>
            </a:r>
            <a:r>
              <a:rPr lang="ar-SA" sz="4000" dirty="0" smtClean="0">
                <a:solidFill>
                  <a:schemeClr val="accent1">
                    <a:lumMod val="75000"/>
                  </a:schemeClr>
                </a:solidFill>
                <a:effectLst>
                  <a:outerShdw blurRad="38100" dist="38100" dir="2700000" algn="tl">
                    <a:srgbClr val="C0C0C0"/>
                  </a:outerShdw>
                </a:effectLst>
              </a:rPr>
              <a:t>خلاقیت</a:t>
            </a:r>
            <a:endParaRPr lang="en-US" sz="4000" dirty="0">
              <a:solidFill>
                <a:schemeClr val="accent1">
                  <a:lumMod val="75000"/>
                </a:schemeClr>
              </a:solidFill>
              <a:effectLst>
                <a:outerShdw blurRad="38100" dist="38100" dir="2700000" algn="tl">
                  <a:srgbClr val="C0C0C0"/>
                </a:outerShdw>
              </a:effectLst>
            </a:endParaRPr>
          </a:p>
        </p:txBody>
      </p:sp>
      <p:sp>
        <p:nvSpPr>
          <p:cNvPr id="568324" name="Text Box 4"/>
          <p:cNvSpPr txBox="1">
            <a:spLocks noChangeArrowheads="1"/>
          </p:cNvSpPr>
          <p:nvPr/>
        </p:nvSpPr>
        <p:spPr bwMode="auto">
          <a:xfrm>
            <a:off x="1378424" y="2507776"/>
            <a:ext cx="9360848" cy="1754326"/>
          </a:xfrm>
          <a:prstGeom prst="rect">
            <a:avLst/>
          </a:prstGeom>
          <a:noFill/>
          <a:ln w="9525">
            <a:noFill/>
            <a:miter lim="800000"/>
            <a:headEnd/>
            <a:tailEnd/>
          </a:ln>
          <a:effectLst/>
        </p:spPr>
        <p:txBody>
          <a:bodyPr wrap="square">
            <a:spAutoFit/>
          </a:bodyPr>
          <a:lstStyle/>
          <a:p>
            <a:pPr algn="ctr" rtl="1">
              <a:lnSpc>
                <a:spcPct val="150000"/>
              </a:lnSpc>
              <a:defRPr/>
            </a:pPr>
            <a:r>
              <a:rPr lang="fa-IR" sz="7200" dirty="0">
                <a:solidFill>
                  <a:srgbClr val="000000"/>
                </a:solidFill>
                <a:effectLst>
                  <a:outerShdw blurRad="38100" dist="38100" dir="2700000" algn="tl">
                    <a:srgbClr val="C0C0C0"/>
                  </a:outerShdw>
                </a:effectLst>
                <a:latin typeface="Arial" charset="0"/>
                <a:cs typeface="IranNastaliq"/>
              </a:rPr>
              <a:t>آزادی و رهایی از چارچوبهای </a:t>
            </a:r>
            <a:r>
              <a:rPr lang="fa-IR" sz="7200" dirty="0" smtClean="0">
                <a:solidFill>
                  <a:srgbClr val="000000"/>
                </a:solidFill>
                <a:effectLst>
                  <a:outerShdw blurRad="38100" dist="38100" dir="2700000" algn="tl">
                    <a:srgbClr val="C0C0C0"/>
                  </a:outerShdw>
                </a:effectLst>
                <a:latin typeface="Arial" charset="0"/>
                <a:cs typeface="IranNastaliq"/>
              </a:rPr>
              <a:t>غیر </a:t>
            </a:r>
            <a:r>
              <a:rPr lang="fa-IR" sz="7200" dirty="0">
                <a:solidFill>
                  <a:srgbClr val="000000"/>
                </a:solidFill>
                <a:effectLst>
                  <a:outerShdw blurRad="38100" dist="38100" dir="2700000" algn="tl">
                    <a:srgbClr val="C0C0C0"/>
                  </a:outerShdw>
                </a:effectLst>
                <a:latin typeface="Arial" charset="0"/>
                <a:cs typeface="IranNastaliq"/>
              </a:rPr>
              <a:t>ضروری</a:t>
            </a:r>
            <a:endParaRPr lang="en-US" sz="7200" dirty="0">
              <a:solidFill>
                <a:srgbClr val="000000"/>
              </a:solidFill>
              <a:effectLst>
                <a:outerShdw blurRad="38100" dist="38100" dir="2700000" algn="tl">
                  <a:srgbClr val="C0C0C0"/>
                </a:outerShdw>
              </a:effectLst>
              <a:latin typeface="Arial" charset="0"/>
              <a:cs typeface="IranNastaliq"/>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8323"/>
                                        </p:tgtEl>
                                        <p:attrNameLst>
                                          <p:attrName>style.visibility</p:attrName>
                                        </p:attrNameLst>
                                      </p:cBhvr>
                                      <p:to>
                                        <p:strVal val="visible"/>
                                      </p:to>
                                    </p:set>
                                    <p:animEffect transition="in" filter="box(in)">
                                      <p:cBhvr>
                                        <p:cTn id="7" dur="500"/>
                                        <p:tgtEl>
                                          <p:spTgt spid="568323"/>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68324">
                                            <p:txEl>
                                              <p:pRg st="0" end="0"/>
                                            </p:txEl>
                                          </p:spTgt>
                                        </p:tgtEl>
                                        <p:attrNameLst>
                                          <p:attrName>style.visibility</p:attrName>
                                        </p:attrNameLst>
                                      </p:cBhvr>
                                      <p:to>
                                        <p:strVal val="visible"/>
                                      </p:to>
                                    </p:set>
                                    <p:anim calcmode="lin" valueType="num">
                                      <p:cBhvr>
                                        <p:cTn id="10" dur="500" fill="hold"/>
                                        <p:tgtEl>
                                          <p:spTgt spid="56832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568324">
                                            <p:txEl>
                                              <p:pRg st="0" end="0"/>
                                            </p:txEl>
                                          </p:spTgt>
                                        </p:tgtEl>
                                        <p:attrNameLst>
                                          <p:attrName>ppt_h</p:attrName>
                                        </p:attrNameLst>
                                      </p:cBhvr>
                                      <p:tavLst>
                                        <p:tav tm="0">
                                          <p:val>
                                            <p:fltVal val="0"/>
                                          </p:val>
                                        </p:tav>
                                        <p:tav tm="100000">
                                          <p:val>
                                            <p:strVal val="#ppt_h"/>
                                          </p:val>
                                        </p:tav>
                                      </p:tavLst>
                                    </p:anim>
                                    <p:anim calcmode="lin" valueType="num">
                                      <p:cBhvr>
                                        <p:cTn id="12" dur="500" fill="hold"/>
                                        <p:tgtEl>
                                          <p:spTgt spid="568324">
                                            <p:txEl>
                                              <p:pRg st="0" end="0"/>
                                            </p:txEl>
                                          </p:spTgt>
                                        </p:tgtEl>
                                        <p:attrNameLst>
                                          <p:attrName>style.rotation</p:attrName>
                                        </p:attrNameLst>
                                      </p:cBhvr>
                                      <p:tavLst>
                                        <p:tav tm="0">
                                          <p:val>
                                            <p:fltVal val="360"/>
                                          </p:val>
                                        </p:tav>
                                        <p:tav tm="100000">
                                          <p:val>
                                            <p:fltVal val="0"/>
                                          </p:val>
                                        </p:tav>
                                      </p:tavLst>
                                    </p:anim>
                                    <p:animEffect transition="in" filter="fade">
                                      <p:cBhvr>
                                        <p:cTn id="13" dur="500"/>
                                        <p:tgtEl>
                                          <p:spTgt spid="5683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lar\Pictures\New Pic 87\image009.jpg"/>
          <p:cNvPicPr>
            <a:picLocks noChangeAspect="1" noChangeArrowheads="1"/>
          </p:cNvPicPr>
          <p:nvPr/>
        </p:nvPicPr>
        <p:blipFill>
          <a:blip r:embed="rId3" cstate="print"/>
          <a:srcRect b="3333"/>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Personal Pics\PICTURE FOR SLIDE\127990634613.jpg"/>
          <p:cNvPicPr>
            <a:picLocks noChangeAspect="1" noChangeArrowheads="1"/>
          </p:cNvPicPr>
          <p:nvPr/>
        </p:nvPicPr>
        <p:blipFill>
          <a:blip r:embed="rId3" cstate="print">
            <a:lum bright="-20000"/>
          </a:blip>
          <a:srcRect/>
          <a:stretch>
            <a:fillRect/>
          </a:stretch>
        </p:blipFill>
        <p:spPr bwMode="auto">
          <a:xfrm>
            <a:off x="0" y="9525"/>
            <a:ext cx="12192000" cy="6838950"/>
          </a:xfrm>
          <a:prstGeom prst="rect">
            <a:avLst/>
          </a:prstGeom>
          <a:noFill/>
          <a:ln w="9525">
            <a:noFill/>
            <a:miter lim="800000"/>
            <a:headEnd/>
            <a:tailEnd/>
          </a:ln>
        </p:spPr>
      </p:pic>
      <p:sp>
        <p:nvSpPr>
          <p:cNvPr id="485379" name="Rectangle 3"/>
          <p:cNvSpPr>
            <a:spLocks noGrp="1" noChangeArrowheads="1"/>
          </p:cNvSpPr>
          <p:nvPr>
            <p:ph type="ctrTitle"/>
          </p:nvPr>
        </p:nvSpPr>
        <p:spPr>
          <a:xfrm>
            <a:off x="1219200" y="3406776"/>
            <a:ext cx="10033000" cy="1470025"/>
          </a:xfrm>
        </p:spPr>
        <p:txBody>
          <a:bodyPr/>
          <a:lstStyle/>
          <a:p>
            <a:pPr rtl="1" eaLnBrk="1" hangingPunct="1">
              <a:lnSpc>
                <a:spcPct val="150000"/>
              </a:lnSpc>
              <a:defRPr/>
            </a:pPr>
            <a:r>
              <a:rPr lang="fa-IR" altLang="fa-IR" sz="6000" b="1" dirty="0" smtClean="0">
                <a:solidFill>
                  <a:schemeClr val="bg1"/>
                </a:solidFill>
                <a:effectLst>
                  <a:outerShdw blurRad="38100" dist="38100" dir="2700000" algn="tl">
                    <a:srgbClr val="C0C0C0"/>
                  </a:outerShdw>
                </a:effectLst>
                <a:cs typeface="+mn-cs"/>
              </a:rPr>
              <a:t> </a:t>
            </a:r>
            <a:r>
              <a:rPr lang="ar-SA" altLang="fa-IR" sz="6000" b="1" dirty="0" smtClean="0">
                <a:solidFill>
                  <a:schemeClr val="bg1"/>
                </a:solidFill>
                <a:effectLst>
                  <a:outerShdw blurRad="38100" dist="38100" dir="2700000" algn="tl">
                    <a:srgbClr val="C0C0C0"/>
                  </a:outerShdw>
                </a:effectLst>
                <a:cs typeface="+mn-cs"/>
              </a:rPr>
              <a:t>قالب</a:t>
            </a:r>
            <a:r>
              <a:rPr lang="fa-IR" altLang="fa-IR" sz="6000" b="1" dirty="0" smtClean="0">
                <a:solidFill>
                  <a:schemeClr val="bg1"/>
                </a:solidFill>
                <a:effectLst>
                  <a:outerShdw blurRad="38100" dist="38100" dir="2700000" algn="tl">
                    <a:srgbClr val="C0C0C0"/>
                  </a:outerShdw>
                </a:effectLst>
                <a:cs typeface="+mn-cs"/>
              </a:rPr>
              <a:t>‌</a:t>
            </a:r>
            <a:r>
              <a:rPr lang="ar-SA" altLang="fa-IR" sz="6000" b="1" dirty="0" smtClean="0">
                <a:solidFill>
                  <a:schemeClr val="bg1"/>
                </a:solidFill>
                <a:effectLst>
                  <a:outerShdw blurRad="38100" dist="38100" dir="2700000" algn="tl">
                    <a:srgbClr val="C0C0C0"/>
                  </a:outerShdw>
                </a:effectLst>
                <a:cs typeface="+mn-cs"/>
              </a:rPr>
              <a:t>های ذهنی</a:t>
            </a:r>
            <a:r>
              <a:rPr lang="fa-IR" altLang="fa-IR" sz="6000" b="1" dirty="0" smtClean="0">
                <a:solidFill>
                  <a:schemeClr val="bg1"/>
                </a:solidFill>
                <a:effectLst>
                  <a:outerShdw blurRad="38100" dist="38100" dir="2700000" algn="tl">
                    <a:srgbClr val="C0C0C0"/>
                  </a:outerShdw>
                </a:effectLst>
                <a:cs typeface="+mn-cs"/>
              </a:rPr>
              <a:t> </a:t>
            </a:r>
            <a:r>
              <a:rPr lang="fa-IR" altLang="fa-IR" sz="6000" b="1" dirty="0">
                <a:solidFill>
                  <a:schemeClr val="bg1"/>
                </a:solidFill>
                <a:effectLst>
                  <a:outerShdw blurRad="38100" dist="38100" dir="2700000" algn="tl">
                    <a:srgbClr val="C0C0C0"/>
                  </a:outerShdw>
                </a:effectLst>
                <a:cs typeface="+mn-cs"/>
              </a:rPr>
              <a:t>، </a:t>
            </a:r>
            <a:r>
              <a:rPr lang="fa-IR" altLang="fa-IR" sz="6000" b="1" dirty="0" smtClean="0">
                <a:solidFill>
                  <a:schemeClr val="bg1"/>
                </a:solidFill>
                <a:effectLst>
                  <a:outerShdw blurRad="38100" dist="38100" dir="2700000" algn="tl">
                    <a:srgbClr val="C0C0C0"/>
                  </a:outerShdw>
                </a:effectLst>
                <a:cs typeface="+mn-cs"/>
              </a:rPr>
              <a:t>دانسته‌ها  </a:t>
            </a:r>
            <a:endParaRPr lang="en-US" altLang="fa-IR" sz="6000" b="1" dirty="0">
              <a:solidFill>
                <a:schemeClr val="bg1"/>
              </a:solidFill>
              <a:effectLst>
                <a:outerShdw blurRad="38100" dist="38100" dir="2700000" algn="tl">
                  <a:srgbClr val="C0C0C0"/>
                </a:outerShdw>
              </a:effectLst>
              <a:cs typeface="+mn-cs"/>
            </a:endParaRPr>
          </a:p>
        </p:txBody>
      </p:sp>
      <p:sp>
        <p:nvSpPr>
          <p:cNvPr id="485380" name="Text Box 4"/>
          <p:cNvSpPr txBox="1">
            <a:spLocks noChangeArrowheads="1"/>
          </p:cNvSpPr>
          <p:nvPr/>
        </p:nvSpPr>
        <p:spPr bwMode="auto">
          <a:xfrm>
            <a:off x="1524000" y="1447801"/>
            <a:ext cx="8940800" cy="1446213"/>
          </a:xfrm>
          <a:prstGeom prst="rect">
            <a:avLst/>
          </a:prstGeom>
          <a:noFill/>
          <a:ln w="9525">
            <a:noFill/>
            <a:miter lim="800000"/>
            <a:headEnd/>
            <a:tailEnd/>
          </a:ln>
          <a:effectLst/>
        </p:spPr>
        <p:txBody>
          <a:bodyPr>
            <a:spAutoFit/>
          </a:bodyPr>
          <a:lstStyle/>
          <a:p>
            <a:pPr algn="ctr" rtl="1">
              <a:defRPr/>
            </a:pPr>
            <a:r>
              <a:rPr lang="ar-SA" altLang="fa-IR" sz="8800" dirty="0">
                <a:solidFill>
                  <a:srgbClr val="E3054A"/>
                </a:solidFill>
                <a:effectLst>
                  <a:outerShdw blurRad="38100" dist="38100" dir="2700000" algn="tl">
                    <a:srgbClr val="C0C0C0"/>
                  </a:outerShdw>
                </a:effectLst>
                <a:latin typeface="Arial" charset="0"/>
                <a:cs typeface="IranNastaliq"/>
              </a:rPr>
              <a:t>موانع اصلی خلاقیت:</a:t>
            </a:r>
            <a:r>
              <a:rPr lang="ar-SA" altLang="fa-IR" sz="8800" dirty="0">
                <a:solidFill>
                  <a:srgbClr val="620220"/>
                </a:solidFill>
                <a:effectLst>
                  <a:outerShdw blurRad="38100" dist="38100" dir="2700000" algn="tl">
                    <a:srgbClr val="C0C0C0"/>
                  </a:outerShdw>
                </a:effectLst>
                <a:latin typeface="Arial" charset="0"/>
                <a:cs typeface="IranNastaliq"/>
              </a:rPr>
              <a:t> </a:t>
            </a:r>
            <a:endParaRPr lang="en-US" sz="8800" dirty="0">
              <a:solidFill>
                <a:srgbClr val="800000"/>
              </a:solidFill>
              <a:effectLst>
                <a:outerShdw blurRad="38100" dist="38100" dir="2700000" algn="tl">
                  <a:srgbClr val="C0C0C0"/>
                </a:outerShdw>
              </a:effectLst>
              <a:latin typeface="Arial" charset="0"/>
              <a:cs typeface="IranNastaliq"/>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10000"/>
                                  </p:iterate>
                                  <p:childTnLst>
                                    <p:set>
                                      <p:cBhvr>
                                        <p:cTn id="6" dur="1" fill="hold">
                                          <p:stCondLst>
                                            <p:cond delay="0"/>
                                          </p:stCondLst>
                                        </p:cTn>
                                        <p:tgtEl>
                                          <p:spTgt spid="485380"/>
                                        </p:tgtEl>
                                        <p:attrNameLst>
                                          <p:attrName>style.visibility</p:attrName>
                                        </p:attrNameLst>
                                      </p:cBhvr>
                                      <p:to>
                                        <p:strVal val="visible"/>
                                      </p:to>
                                    </p:set>
                                    <p:anim calcmode="lin" valueType="num">
                                      <p:cBhvr>
                                        <p:cTn id="7" dur="1000" fill="hold"/>
                                        <p:tgtEl>
                                          <p:spTgt spid="485380"/>
                                        </p:tgtEl>
                                        <p:attrNameLst>
                                          <p:attrName>ppt_w</p:attrName>
                                        </p:attrNameLst>
                                      </p:cBhvr>
                                      <p:tavLst>
                                        <p:tav tm="0">
                                          <p:val>
                                            <p:strVal val="#ppt_w*0.70"/>
                                          </p:val>
                                        </p:tav>
                                        <p:tav tm="100000">
                                          <p:val>
                                            <p:strVal val="#ppt_w"/>
                                          </p:val>
                                        </p:tav>
                                      </p:tavLst>
                                    </p:anim>
                                    <p:anim calcmode="lin" valueType="num">
                                      <p:cBhvr>
                                        <p:cTn id="8" dur="1000" fill="hold"/>
                                        <p:tgtEl>
                                          <p:spTgt spid="485380"/>
                                        </p:tgtEl>
                                        <p:attrNameLst>
                                          <p:attrName>ppt_h</p:attrName>
                                        </p:attrNameLst>
                                      </p:cBhvr>
                                      <p:tavLst>
                                        <p:tav tm="0">
                                          <p:val>
                                            <p:strVal val="#ppt_h"/>
                                          </p:val>
                                        </p:tav>
                                        <p:tav tm="100000">
                                          <p:val>
                                            <p:strVal val="#ppt_h"/>
                                          </p:val>
                                        </p:tav>
                                      </p:tavLst>
                                    </p:anim>
                                    <p:animEffect transition="in" filter="fade">
                                      <p:cBhvr>
                                        <p:cTn id="9" dur="1000"/>
                                        <p:tgtEl>
                                          <p:spTgt spid="48538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485379"/>
                                        </p:tgtEl>
                                        <p:attrNameLst>
                                          <p:attrName>style.visibility</p:attrName>
                                        </p:attrNameLst>
                                      </p:cBhvr>
                                      <p:to>
                                        <p:strVal val="visible"/>
                                      </p:to>
                                    </p:set>
                                    <p:anim calcmode="lin" valueType="num">
                                      <p:cBhvr additive="base">
                                        <p:cTn id="14" dur="1000" fill="hold"/>
                                        <p:tgtEl>
                                          <p:spTgt spid="485379"/>
                                        </p:tgtEl>
                                        <p:attrNameLst>
                                          <p:attrName>ppt_x</p:attrName>
                                        </p:attrNameLst>
                                      </p:cBhvr>
                                      <p:tavLst>
                                        <p:tav tm="0">
                                          <p:val>
                                            <p:strVal val="0-#ppt_w/2"/>
                                          </p:val>
                                        </p:tav>
                                        <p:tav tm="100000">
                                          <p:val>
                                            <p:strVal val="#ppt_x"/>
                                          </p:val>
                                        </p:tav>
                                      </p:tavLst>
                                    </p:anim>
                                    <p:anim calcmode="lin" valueType="num">
                                      <p:cBhvr additive="base">
                                        <p:cTn id="15" dur="1000" fill="hold"/>
                                        <p:tgtEl>
                                          <p:spTgt spid="4853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P spid="4853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Personal Pics\PICTURE FOR SLIDE\a (725).jpg"/>
          <p:cNvPicPr>
            <a:picLocks noChangeAspect="1" noChangeArrowheads="1"/>
          </p:cNvPicPr>
          <p:nvPr/>
        </p:nvPicPr>
        <p:blipFill>
          <a:blip r:embed="rId3" cstate="print">
            <a:lum bright="-20000"/>
          </a:blip>
          <a:srcRect l="16667" b="6667"/>
          <a:stretch>
            <a:fillRect/>
          </a:stretch>
        </p:blipFill>
        <p:spPr bwMode="auto">
          <a:xfrm>
            <a:off x="0" y="0"/>
            <a:ext cx="12192000" cy="6858000"/>
          </a:xfrm>
          <a:prstGeom prst="rect">
            <a:avLst/>
          </a:prstGeom>
          <a:noFill/>
          <a:ln w="9525">
            <a:noFill/>
            <a:miter lim="800000"/>
            <a:headEnd/>
            <a:tailEnd/>
          </a:ln>
        </p:spPr>
      </p:pic>
      <p:sp>
        <p:nvSpPr>
          <p:cNvPr id="529411" name="Rectangle 3"/>
          <p:cNvSpPr>
            <a:spLocks noGrp="1" noChangeArrowheads="1"/>
          </p:cNvSpPr>
          <p:nvPr>
            <p:ph type="ctrTitle"/>
          </p:nvPr>
        </p:nvSpPr>
        <p:spPr>
          <a:xfrm>
            <a:off x="304800" y="152400"/>
            <a:ext cx="11455400" cy="4495800"/>
          </a:xfrm>
        </p:spPr>
        <p:txBody>
          <a:bodyPr>
            <a:normAutofit fontScale="90000"/>
          </a:bodyPr>
          <a:lstStyle/>
          <a:p>
            <a:pPr rtl="1" eaLnBrk="1" hangingPunct="1">
              <a:lnSpc>
                <a:spcPct val="150000"/>
              </a:lnSpc>
              <a:defRPr/>
            </a:pPr>
            <a:r>
              <a:rPr lang="ar-SA" altLang="fa-IR" sz="7200" b="1" dirty="0">
                <a:solidFill>
                  <a:srgbClr val="FFFF00"/>
                </a:solidFill>
                <a:effectLst>
                  <a:outerShdw blurRad="38100" dist="38100" dir="2700000" algn="tl">
                    <a:srgbClr val="C0C0C0"/>
                  </a:outerShdw>
                </a:effectLst>
                <a:cs typeface="+mn-cs"/>
              </a:rPr>
              <a:t>قالب</a:t>
            </a:r>
            <a:r>
              <a:rPr lang="fa-IR" altLang="fa-IR" sz="7200" b="1" dirty="0">
                <a:solidFill>
                  <a:srgbClr val="FFFF00"/>
                </a:solidFill>
                <a:effectLst>
                  <a:outerShdw blurRad="38100" dist="38100" dir="2700000" algn="tl">
                    <a:srgbClr val="C0C0C0"/>
                  </a:outerShdw>
                </a:effectLst>
                <a:cs typeface="+mn-cs"/>
              </a:rPr>
              <a:t> </a:t>
            </a:r>
            <a:r>
              <a:rPr lang="ar-SA" altLang="fa-IR" sz="7200" b="1" dirty="0" smtClean="0">
                <a:solidFill>
                  <a:srgbClr val="FFFF00"/>
                </a:solidFill>
                <a:effectLst>
                  <a:outerShdw blurRad="38100" dist="38100" dir="2700000" algn="tl">
                    <a:srgbClr val="C0C0C0"/>
                  </a:outerShdw>
                </a:effectLst>
                <a:cs typeface="+mn-cs"/>
              </a:rPr>
              <a:t>های ذهنی</a:t>
            </a:r>
            <a:r>
              <a:rPr lang="fa-IR" altLang="fa-IR" sz="7200" b="1" dirty="0">
                <a:solidFill>
                  <a:srgbClr val="FFFF00"/>
                </a:solidFill>
                <a:effectLst>
                  <a:outerShdw blurRad="38100" dist="38100" dir="2700000" algn="tl">
                    <a:srgbClr val="C0C0C0"/>
                  </a:outerShdw>
                </a:effectLst>
                <a:cs typeface="+mn-cs"/>
              </a:rPr>
              <a:t/>
            </a:r>
            <a:br>
              <a:rPr lang="fa-IR" altLang="fa-IR" sz="7200" b="1" dirty="0">
                <a:solidFill>
                  <a:srgbClr val="FFFF00"/>
                </a:solidFill>
                <a:effectLst>
                  <a:outerShdw blurRad="38100" dist="38100" dir="2700000" algn="tl">
                    <a:srgbClr val="C0C0C0"/>
                  </a:outerShdw>
                </a:effectLst>
                <a:cs typeface="+mn-cs"/>
              </a:rPr>
            </a:br>
            <a:r>
              <a:rPr lang="fa-IR" altLang="fa-IR" sz="7200" b="1" dirty="0">
                <a:solidFill>
                  <a:srgbClr val="FFFF00"/>
                </a:solidFill>
                <a:effectLst>
                  <a:outerShdw blurRad="38100" dist="38100" dir="2700000" algn="tl">
                    <a:srgbClr val="C0C0C0"/>
                  </a:outerShdw>
                </a:effectLst>
                <a:cs typeface="+mn-cs"/>
              </a:rPr>
              <a:t/>
            </a:r>
            <a:br>
              <a:rPr lang="fa-IR" altLang="fa-IR" sz="7200" b="1" dirty="0">
                <a:solidFill>
                  <a:srgbClr val="FFFF00"/>
                </a:solidFill>
                <a:effectLst>
                  <a:outerShdw blurRad="38100" dist="38100" dir="2700000" algn="tl">
                    <a:srgbClr val="C0C0C0"/>
                  </a:outerShdw>
                </a:effectLst>
                <a:cs typeface="+mn-cs"/>
              </a:rPr>
            </a:br>
            <a:endParaRPr lang="en-US" altLang="fa-IR" sz="7200" b="1" dirty="0">
              <a:solidFill>
                <a:srgbClr val="FFFF00"/>
              </a:solidFill>
              <a:effectLst>
                <a:outerShdw blurRad="38100" dist="38100" dir="2700000" algn="tl">
                  <a:srgbClr val="C0C0C0"/>
                </a:outerShdw>
              </a:effectLst>
              <a:cs typeface="+mn-cs"/>
            </a:endParaRPr>
          </a:p>
        </p:txBody>
      </p:sp>
      <p:grpSp>
        <p:nvGrpSpPr>
          <p:cNvPr id="2" name="Group 4"/>
          <p:cNvGrpSpPr>
            <a:grpSpLocks/>
          </p:cNvGrpSpPr>
          <p:nvPr/>
        </p:nvGrpSpPr>
        <p:grpSpPr bwMode="auto">
          <a:xfrm>
            <a:off x="2540000" y="1828800"/>
            <a:ext cx="9550400" cy="838200"/>
            <a:chOff x="1200" y="1152"/>
            <a:chExt cx="4512" cy="528"/>
          </a:xfrm>
        </p:grpSpPr>
        <p:sp>
          <p:nvSpPr>
            <p:cNvPr id="529413" name="Text Box 5"/>
            <p:cNvSpPr txBox="1">
              <a:spLocks noChangeArrowheads="1"/>
            </p:cNvSpPr>
            <p:nvPr/>
          </p:nvSpPr>
          <p:spPr bwMode="auto">
            <a:xfrm>
              <a:off x="3936" y="1152"/>
              <a:ext cx="1776"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ع     ل     ی</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sp>
          <p:nvSpPr>
            <p:cNvPr id="529414" name="Text Box 6"/>
            <p:cNvSpPr txBox="1">
              <a:spLocks noChangeArrowheads="1"/>
            </p:cNvSpPr>
            <p:nvPr/>
          </p:nvSpPr>
          <p:spPr bwMode="auto">
            <a:xfrm>
              <a:off x="1200" y="1200"/>
              <a:ext cx="2304"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ا     ك     ب     ر</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grpSp>
      <p:grpSp>
        <p:nvGrpSpPr>
          <p:cNvPr id="3" name="Group 7"/>
          <p:cNvGrpSpPr>
            <a:grpSpLocks/>
          </p:cNvGrpSpPr>
          <p:nvPr/>
        </p:nvGrpSpPr>
        <p:grpSpPr bwMode="auto">
          <a:xfrm>
            <a:off x="2540000" y="2819400"/>
            <a:ext cx="9448800" cy="838200"/>
            <a:chOff x="1200" y="1776"/>
            <a:chExt cx="4464" cy="528"/>
          </a:xfrm>
        </p:grpSpPr>
        <p:sp>
          <p:nvSpPr>
            <p:cNvPr id="529416" name="Text Box 8"/>
            <p:cNvSpPr txBox="1">
              <a:spLocks noChangeArrowheads="1"/>
            </p:cNvSpPr>
            <p:nvPr/>
          </p:nvSpPr>
          <p:spPr bwMode="auto">
            <a:xfrm>
              <a:off x="3888" y="1776"/>
              <a:ext cx="1776"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ع     ل     ی</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sp>
          <p:nvSpPr>
            <p:cNvPr id="529417" name="Text Box 9"/>
            <p:cNvSpPr txBox="1">
              <a:spLocks noChangeArrowheads="1"/>
            </p:cNvSpPr>
            <p:nvPr/>
          </p:nvSpPr>
          <p:spPr bwMode="auto">
            <a:xfrm>
              <a:off x="1200" y="1824"/>
              <a:ext cx="2160" cy="480"/>
            </a:xfrm>
            <a:prstGeom prst="rect">
              <a:avLst/>
            </a:prstGeom>
            <a:noFill/>
            <a:ln w="9525">
              <a:noFill/>
              <a:miter lim="800000"/>
              <a:headEnd/>
              <a:tailEnd/>
            </a:ln>
            <a:effectLst/>
          </p:spPr>
          <p:txBody>
            <a:bodyPr>
              <a:spAutoFit/>
            </a:bodyPr>
            <a:lstStyle/>
            <a:p>
              <a:pPr>
                <a:spcBef>
                  <a:spcPct val="50000"/>
                </a:spcBef>
                <a:defRPr/>
              </a:pPr>
              <a:r>
                <a:rPr lang="fa-IR" sz="4400" b="1">
                  <a:solidFill>
                    <a:srgbClr val="FFFF00"/>
                  </a:solidFill>
                  <a:effectLst>
                    <a:outerShdw blurRad="38100" dist="38100" dir="2700000" algn="tl">
                      <a:srgbClr val="C0C0C0"/>
                    </a:outerShdw>
                  </a:effectLst>
                  <a:latin typeface="Times New Roman" pitchFamily="18" charset="0"/>
                  <a:cs typeface="B Homa" pitchFamily="2" charset="-78"/>
                </a:rPr>
                <a:t>ا     ص     غ     ر</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grpSp>
      <p:grpSp>
        <p:nvGrpSpPr>
          <p:cNvPr id="4" name="Group 13"/>
          <p:cNvGrpSpPr>
            <a:grpSpLocks/>
          </p:cNvGrpSpPr>
          <p:nvPr/>
        </p:nvGrpSpPr>
        <p:grpSpPr bwMode="auto">
          <a:xfrm>
            <a:off x="4064000" y="4724400"/>
            <a:ext cx="7924800" cy="838200"/>
            <a:chOff x="1920" y="2976"/>
            <a:chExt cx="3744" cy="528"/>
          </a:xfrm>
        </p:grpSpPr>
        <p:sp>
          <p:nvSpPr>
            <p:cNvPr id="529422" name="Text Box 14"/>
            <p:cNvSpPr txBox="1">
              <a:spLocks noChangeArrowheads="1"/>
            </p:cNvSpPr>
            <p:nvPr/>
          </p:nvSpPr>
          <p:spPr bwMode="auto">
            <a:xfrm>
              <a:off x="3888" y="2976"/>
              <a:ext cx="1776"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ع     ل     ی</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sp>
          <p:nvSpPr>
            <p:cNvPr id="529423" name="Text Box 15"/>
            <p:cNvSpPr txBox="1">
              <a:spLocks noChangeArrowheads="1"/>
            </p:cNvSpPr>
            <p:nvPr/>
          </p:nvSpPr>
          <p:spPr bwMode="auto">
            <a:xfrm>
              <a:off x="1920" y="3024"/>
              <a:ext cx="1776"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م     د     د</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grpSp>
      <p:grpSp>
        <p:nvGrpSpPr>
          <p:cNvPr id="5" name="Group 16"/>
          <p:cNvGrpSpPr>
            <a:grpSpLocks/>
          </p:cNvGrpSpPr>
          <p:nvPr/>
        </p:nvGrpSpPr>
        <p:grpSpPr bwMode="auto">
          <a:xfrm>
            <a:off x="304800" y="5791200"/>
            <a:ext cx="11684000" cy="838200"/>
            <a:chOff x="144" y="3648"/>
            <a:chExt cx="5520" cy="528"/>
          </a:xfrm>
        </p:grpSpPr>
        <p:sp>
          <p:nvSpPr>
            <p:cNvPr id="529425" name="Text Box 17"/>
            <p:cNvSpPr txBox="1">
              <a:spLocks noChangeArrowheads="1"/>
            </p:cNvSpPr>
            <p:nvPr/>
          </p:nvSpPr>
          <p:spPr bwMode="auto">
            <a:xfrm>
              <a:off x="3888" y="3648"/>
              <a:ext cx="1776" cy="480"/>
            </a:xfrm>
            <a:prstGeom prst="rect">
              <a:avLst/>
            </a:prstGeom>
            <a:noFill/>
            <a:ln w="9525">
              <a:noFill/>
              <a:miter lim="800000"/>
              <a:headEnd/>
              <a:tailEnd/>
            </a:ln>
            <a:effectLst/>
          </p:spPr>
          <p:txBody>
            <a:bodyPr>
              <a:spAutoFit/>
            </a:bodyPr>
            <a:lstStyle/>
            <a:p>
              <a:pP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ع     ل     ی</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sp>
          <p:nvSpPr>
            <p:cNvPr id="529426" name="Text Box 18"/>
            <p:cNvSpPr txBox="1">
              <a:spLocks noChangeArrowheads="1"/>
            </p:cNvSpPr>
            <p:nvPr/>
          </p:nvSpPr>
          <p:spPr bwMode="auto">
            <a:xfrm>
              <a:off x="144" y="3696"/>
              <a:ext cx="3168" cy="480"/>
            </a:xfrm>
            <a:prstGeom prst="rect">
              <a:avLst/>
            </a:prstGeom>
            <a:noFill/>
            <a:ln w="9525">
              <a:noFill/>
              <a:miter lim="800000"/>
              <a:headEnd/>
              <a:tailEnd/>
            </a:ln>
            <a:effectLst/>
          </p:spPr>
          <p:txBody>
            <a:bodyPr>
              <a:spAutoFit/>
            </a:bodyPr>
            <a:lstStyle/>
            <a:p>
              <a:pPr algn="r">
                <a:spcBef>
                  <a:spcPct val="50000"/>
                </a:spcBef>
                <a:defRPr/>
              </a:pPr>
              <a:r>
                <a:rPr lang="fa-IR" sz="4400" b="1" dirty="0">
                  <a:solidFill>
                    <a:srgbClr val="FFFF00"/>
                  </a:solidFill>
                  <a:effectLst>
                    <a:outerShdw blurRad="38100" dist="38100" dir="2700000" algn="tl">
                      <a:srgbClr val="C0C0C0"/>
                    </a:outerShdw>
                  </a:effectLst>
                  <a:latin typeface="Times New Roman" pitchFamily="18" charset="0"/>
                  <a:cs typeface="B Homa" pitchFamily="2" charset="-78"/>
                </a:rPr>
                <a:t>ا    و     س     ف    ل   ا </a:t>
              </a:r>
              <a:endParaRPr lang="en-US" sz="4400" b="1" dirty="0">
                <a:solidFill>
                  <a:srgbClr val="FFFF00"/>
                </a:solidFill>
                <a:effectLst>
                  <a:outerShdw blurRad="38100" dist="38100" dir="2700000" algn="tl">
                    <a:srgbClr val="C0C0C0"/>
                  </a:outerShdw>
                </a:effectLst>
                <a:latin typeface="Times New Roman" pitchFamily="18" charset="0"/>
                <a:cs typeface="B Homa" pitchFamily="2" charset="-7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29411"/>
                                        </p:tgtEl>
                                        <p:attrNameLst>
                                          <p:attrName>style.visibility</p:attrName>
                                        </p:attrNameLst>
                                      </p:cBhvr>
                                      <p:to>
                                        <p:strVal val="visible"/>
                                      </p:to>
                                    </p:set>
                                    <p:animEffect transition="in" filter="checkerboard(across)">
                                      <p:cBhvr>
                                        <p:cTn id="13" dur="500"/>
                                        <p:tgtEl>
                                          <p:spTgt spid="5294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thinking out of the box</a:t>
            </a:r>
            <a:endParaRPr lang="en-US" dirty="0">
              <a:solidFill>
                <a:schemeClr val="accent6">
                  <a:lumMod val="75000"/>
                </a:schemeClr>
              </a:solidFill>
            </a:endParaRPr>
          </a:p>
        </p:txBody>
      </p:sp>
      <p:pic>
        <p:nvPicPr>
          <p:cNvPr id="5" name="Picture 4" descr="download.jpg"/>
          <p:cNvPicPr>
            <a:picLocks noChangeAspect="1"/>
          </p:cNvPicPr>
          <p:nvPr/>
        </p:nvPicPr>
        <p:blipFill>
          <a:blip r:embed="rId2" cstate="print"/>
          <a:stretch>
            <a:fillRect/>
          </a:stretch>
        </p:blipFill>
        <p:spPr>
          <a:xfrm>
            <a:off x="1035215" y="2630906"/>
            <a:ext cx="2860383" cy="2469106"/>
          </a:xfrm>
          <a:prstGeom prst="rect">
            <a:avLst/>
          </a:prstGeom>
        </p:spPr>
      </p:pic>
      <p:sp>
        <p:nvSpPr>
          <p:cNvPr id="6" name="Rectangle 5"/>
          <p:cNvSpPr/>
          <p:nvPr/>
        </p:nvSpPr>
        <p:spPr>
          <a:xfrm>
            <a:off x="4443805" y="1764393"/>
            <a:ext cx="7189789" cy="1569660"/>
          </a:xfrm>
          <a:prstGeom prst="rect">
            <a:avLst/>
          </a:prstGeom>
        </p:spPr>
        <p:txBody>
          <a:bodyPr wrap="none">
            <a:spAutoFit/>
          </a:bodyPr>
          <a:lstStyle/>
          <a:p>
            <a:pPr algn="just" rtl="1"/>
            <a:r>
              <a:rPr lang="fa-IR" sz="4800" dirty="0" smtClean="0"/>
              <a:t>فکر کردن به روشی متفاوت، غیرمعمولی، </a:t>
            </a:r>
          </a:p>
          <a:p>
            <a:pPr algn="just" rtl="1"/>
            <a:r>
              <a:rPr lang="fa-IR" sz="4800" dirty="0" smtClean="0"/>
              <a:t>مبتکرانه و یا از جنبه‌ای متفاوت. </a:t>
            </a:r>
            <a:endParaRPr lang="en-US" sz="4800" dirty="0"/>
          </a:p>
        </p:txBody>
      </p:sp>
    </p:spTree>
    <p:extLst>
      <p:ext uri="{BB962C8B-B14F-4D97-AF65-F5344CB8AC3E}">
        <p14:creationId xmlns:p14="http://schemas.microsoft.com/office/powerpoint/2010/main" val="3020789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609600" y="76200"/>
            <a:ext cx="10972800" cy="1143000"/>
          </a:xfrm>
        </p:spPr>
        <p:txBody>
          <a:bodyPr>
            <a:normAutofit lnSpcReduction="10000"/>
          </a:bodyPr>
          <a:lstStyle/>
          <a:p>
            <a:pPr algn="ctr">
              <a:buFontTx/>
              <a:buNone/>
              <a:defRPr/>
            </a:pPr>
            <a:r>
              <a:rPr lang="fa-IR" sz="8000" b="1" dirty="0" smtClean="0">
                <a:solidFill>
                  <a:schemeClr val="accent1">
                    <a:lumMod val="75000"/>
                  </a:schemeClr>
                </a:solidFill>
                <a:cs typeface="B Tabassom" pitchFamily="2" charset="-78"/>
              </a:rPr>
              <a:t>شما چقدر خلاقید؟</a:t>
            </a:r>
            <a:endParaRPr lang="en-US" sz="8000" b="1" dirty="0" smtClean="0">
              <a:solidFill>
                <a:schemeClr val="accent1">
                  <a:lumMod val="75000"/>
                </a:schemeClr>
              </a:solidFill>
              <a:cs typeface="B Tabassom"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09600" y="142852"/>
            <a:ext cx="10972800" cy="1143000"/>
          </a:xfrm>
        </p:spPr>
        <p:txBody>
          <a:bodyPr/>
          <a:lstStyle/>
          <a:p>
            <a:pPr fontAlgn="auto">
              <a:spcAft>
                <a:spcPts val="0"/>
              </a:spcAft>
              <a:defRPr/>
            </a:pPr>
            <a:r>
              <a:rPr lang="fa-IR" smtClean="0">
                <a:solidFill>
                  <a:schemeClr val="accent1">
                    <a:tint val="3000"/>
                    <a:alpha val="95000"/>
                  </a:schemeClr>
                </a:solidFill>
              </a:rPr>
              <a:t>قرار گرفتن در حالت خلاقیت (!)</a:t>
            </a:r>
            <a:endParaRPr lang="en-US" smtClean="0">
              <a:solidFill>
                <a:schemeClr val="accent1">
                  <a:tint val="3000"/>
                  <a:alpha val="95000"/>
                </a:schemeClr>
              </a:solidFill>
            </a:endParaRPr>
          </a:p>
        </p:txBody>
      </p:sp>
      <p:sp>
        <p:nvSpPr>
          <p:cNvPr id="44035" name="Content Placeholder 2"/>
          <p:cNvSpPr>
            <a:spLocks noGrp="1"/>
          </p:cNvSpPr>
          <p:nvPr>
            <p:ph idx="1"/>
          </p:nvPr>
        </p:nvSpPr>
        <p:spPr>
          <a:xfrm>
            <a:off x="1148348" y="1021347"/>
            <a:ext cx="10515600" cy="2005263"/>
          </a:xfrm>
        </p:spPr>
        <p:txBody>
          <a:bodyPr>
            <a:normAutofit lnSpcReduction="10000"/>
          </a:bodyPr>
          <a:lstStyle/>
          <a:p>
            <a:pPr rtl="1">
              <a:lnSpc>
                <a:spcPct val="210000"/>
              </a:lnSpc>
            </a:pPr>
            <a:r>
              <a:rPr lang="fa-IR" b="1" dirty="0" smtClean="0"/>
              <a:t>یک شمع داریم، یک بسته کبریت دو عدد میله فلزی 100 گرمی و 200 گرمی</a:t>
            </a:r>
          </a:p>
          <a:p>
            <a:pPr rtl="1">
              <a:lnSpc>
                <a:spcPct val="210000"/>
              </a:lnSpc>
            </a:pPr>
            <a:r>
              <a:rPr lang="fa-IR" b="1" dirty="0" smtClean="0"/>
              <a:t>می خواهیم با این امکانات این دو فلز را بصورت بعلاوه “+” به هم متصل کنیم.</a:t>
            </a:r>
            <a:endParaRPr lang="fa-IR" b="1" dirty="0"/>
          </a:p>
        </p:txBody>
      </p:sp>
      <p:pic>
        <p:nvPicPr>
          <p:cNvPr id="5" name="Picture 4" descr="creative-candle-design-46.jpg"/>
          <p:cNvPicPr>
            <a:picLocks noChangeAspect="1"/>
          </p:cNvPicPr>
          <p:nvPr/>
        </p:nvPicPr>
        <p:blipFill>
          <a:blip r:embed="rId2" cstate="print"/>
          <a:stretch>
            <a:fillRect/>
          </a:stretch>
        </p:blipFill>
        <p:spPr>
          <a:xfrm>
            <a:off x="308811" y="3927026"/>
            <a:ext cx="3070726" cy="2280014"/>
          </a:xfrm>
          <a:prstGeom prst="rect">
            <a:avLst/>
          </a:prstGeom>
        </p:spPr>
      </p:pic>
    </p:spTree>
    <p:extLst>
      <p:ext uri="{BB962C8B-B14F-4D97-AF65-F5344CB8AC3E}">
        <p14:creationId xmlns:p14="http://schemas.microsoft.com/office/powerpoint/2010/main" val="2447059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09600" y="142852"/>
            <a:ext cx="10972800" cy="1143000"/>
          </a:xfrm>
        </p:spPr>
        <p:txBody>
          <a:bodyPr/>
          <a:lstStyle/>
          <a:p>
            <a:pPr fontAlgn="auto">
              <a:spcAft>
                <a:spcPts val="0"/>
              </a:spcAft>
              <a:defRPr/>
            </a:pPr>
            <a:r>
              <a:rPr lang="fa-IR" smtClean="0">
                <a:solidFill>
                  <a:schemeClr val="accent1">
                    <a:tint val="3000"/>
                    <a:alpha val="95000"/>
                  </a:schemeClr>
                </a:solidFill>
              </a:rPr>
              <a:t>سنجیدن شرایط مسأله</a:t>
            </a:r>
            <a:endParaRPr lang="en-US" smtClean="0">
              <a:solidFill>
                <a:schemeClr val="accent1">
                  <a:tint val="3000"/>
                  <a:alpha val="95000"/>
                </a:schemeClr>
              </a:solidFill>
            </a:endParaRPr>
          </a:p>
        </p:txBody>
      </p:sp>
      <p:sp>
        <p:nvSpPr>
          <p:cNvPr id="38915" name="Content Placeholder 2"/>
          <p:cNvSpPr>
            <a:spLocks noGrp="1"/>
          </p:cNvSpPr>
          <p:nvPr>
            <p:ph idx="1"/>
          </p:nvPr>
        </p:nvSpPr>
        <p:spPr/>
        <p:txBody>
          <a:bodyPr/>
          <a:lstStyle/>
          <a:p>
            <a:pPr>
              <a:buFont typeface="Wingdings" pitchFamily="2" charset="2"/>
              <a:buNone/>
            </a:pPr>
            <a:r>
              <a:rPr lang="fa-IR" smtClean="0"/>
              <a:t>اگر این آقا چوب را رها کند چه اتفاقی می افتد؟</a:t>
            </a:r>
            <a:endParaRPr lang="en-US" smtClean="0"/>
          </a:p>
        </p:txBody>
      </p:sp>
      <p:pic>
        <p:nvPicPr>
          <p:cNvPr id="38916" name="Picture 3" descr="brick.gif"/>
          <p:cNvPicPr>
            <a:picLocks noChangeAspect="1"/>
          </p:cNvPicPr>
          <p:nvPr/>
        </p:nvPicPr>
        <p:blipFill>
          <a:blip r:embed="rId2" cstate="print"/>
          <a:srcRect/>
          <a:stretch>
            <a:fillRect/>
          </a:stretch>
        </p:blipFill>
        <p:spPr bwMode="auto">
          <a:xfrm>
            <a:off x="3860801" y="2514601"/>
            <a:ext cx="4279900" cy="320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09600" y="142852"/>
            <a:ext cx="10972800" cy="1143000"/>
          </a:xfrm>
        </p:spPr>
        <p:txBody>
          <a:bodyPr/>
          <a:lstStyle/>
          <a:p>
            <a:pPr fontAlgn="auto">
              <a:spcAft>
                <a:spcPts val="0"/>
              </a:spcAft>
              <a:defRPr/>
            </a:pPr>
            <a:r>
              <a:rPr lang="fa-IR" smtClean="0">
                <a:solidFill>
                  <a:schemeClr val="accent1">
                    <a:tint val="3000"/>
                    <a:alpha val="95000"/>
                  </a:schemeClr>
                </a:solidFill>
              </a:rPr>
              <a:t>سنجیدن شرایط مسأله</a:t>
            </a:r>
            <a:endParaRPr lang="en-US" smtClean="0">
              <a:solidFill>
                <a:schemeClr val="accent1">
                  <a:tint val="3000"/>
                  <a:alpha val="95000"/>
                </a:schemeClr>
              </a:solidFill>
            </a:endParaRPr>
          </a:p>
        </p:txBody>
      </p:sp>
      <p:pic>
        <p:nvPicPr>
          <p:cNvPr id="39939" name="Content Placeholder 4" descr="brick1.gif"/>
          <p:cNvPicPr>
            <a:picLocks noGrp="1" noChangeAspect="1"/>
          </p:cNvPicPr>
          <p:nvPr>
            <p:ph idx="1"/>
          </p:nvPr>
        </p:nvPicPr>
        <p:blipFill>
          <a:blip r:embed="rId2" cstate="print"/>
          <a:srcRect/>
          <a:stretch>
            <a:fillRect/>
          </a:stretch>
        </p:blipFill>
        <p:spPr>
          <a:xfrm>
            <a:off x="1274233" y="2667000"/>
            <a:ext cx="2844800" cy="2133600"/>
          </a:xfrm>
        </p:spPr>
      </p:pic>
      <p:pic>
        <p:nvPicPr>
          <p:cNvPr id="39940" name="Picture 5" descr="brick2.gif"/>
          <p:cNvPicPr>
            <a:picLocks noChangeAspect="1"/>
          </p:cNvPicPr>
          <p:nvPr/>
        </p:nvPicPr>
        <p:blipFill>
          <a:blip r:embed="rId3" cstate="print"/>
          <a:srcRect/>
          <a:stretch>
            <a:fillRect/>
          </a:stretch>
        </p:blipFill>
        <p:spPr bwMode="auto">
          <a:xfrm>
            <a:off x="4368800" y="2667000"/>
            <a:ext cx="2844800" cy="2133600"/>
          </a:xfrm>
          <a:prstGeom prst="rect">
            <a:avLst/>
          </a:prstGeom>
          <a:noFill/>
          <a:ln w="9525">
            <a:noFill/>
            <a:miter lim="800000"/>
            <a:headEnd/>
            <a:tailEnd/>
          </a:ln>
        </p:spPr>
      </p:pic>
      <p:pic>
        <p:nvPicPr>
          <p:cNvPr id="39941" name="Picture 6" descr="brick3.gif"/>
          <p:cNvPicPr>
            <a:picLocks noChangeAspect="1"/>
          </p:cNvPicPr>
          <p:nvPr/>
        </p:nvPicPr>
        <p:blipFill>
          <a:blip r:embed="rId4" cstate="print"/>
          <a:srcRect/>
          <a:stretch>
            <a:fillRect/>
          </a:stretch>
        </p:blipFill>
        <p:spPr bwMode="auto">
          <a:xfrm>
            <a:off x="7416800" y="2667000"/>
            <a:ext cx="28448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24.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41987" name="Title 1"/>
          <p:cNvSpPr>
            <a:spLocks noGrp="1"/>
          </p:cNvSpPr>
          <p:nvPr>
            <p:ph type="title"/>
          </p:nvPr>
        </p:nvSpPr>
        <p:spPr>
          <a:xfrm>
            <a:off x="0" y="1785939"/>
            <a:ext cx="12192000" cy="3214687"/>
          </a:xfrm>
        </p:spPr>
        <p:txBody>
          <a:bodyPr/>
          <a:lstStyle/>
          <a:p>
            <a:pPr algn="ctr">
              <a:lnSpc>
                <a:spcPct val="150000"/>
              </a:lnSpc>
            </a:pPr>
            <a:r>
              <a:rPr lang="fa-IR" sz="4400" b="1" smtClean="0">
                <a:solidFill>
                  <a:srgbClr val="FFFF00"/>
                </a:solidFill>
              </a:rPr>
              <a:t>آيا شما فرد مناسبي براي </a:t>
            </a:r>
            <a:br>
              <a:rPr lang="fa-IR" sz="4400" b="1" smtClean="0">
                <a:solidFill>
                  <a:srgbClr val="FFFF00"/>
                </a:solidFill>
              </a:rPr>
            </a:br>
            <a:r>
              <a:rPr lang="fa-IR" sz="4400" b="1" smtClean="0">
                <a:solidFill>
                  <a:srgbClr val="FFFF00"/>
                </a:solidFill>
              </a:rPr>
              <a:t>راه‌اندازي يك كسب و كار هستيد</a:t>
            </a:r>
            <a:endParaRPr lang="fa-IR" sz="4400" smtClean="0">
              <a:solidFill>
                <a:srgbClr val="FFFF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219200" y="76200"/>
            <a:ext cx="9652000" cy="1143000"/>
          </a:xfrm>
        </p:spPr>
        <p:txBody>
          <a:bodyPr/>
          <a:lstStyle/>
          <a:p>
            <a:pPr eaLnBrk="1" hangingPunct="1"/>
            <a:r>
              <a:rPr lang="ar-SA" smtClean="0"/>
              <a:t>چشم‌انداز</a:t>
            </a:r>
            <a:r>
              <a:rPr lang="fa-IR" smtClean="0"/>
              <a:t> شخصی خود را تعریف کنید</a:t>
            </a:r>
            <a:endParaRPr lang="en-US" smtClean="0"/>
          </a:p>
        </p:txBody>
      </p:sp>
      <p:pic>
        <p:nvPicPr>
          <p:cNvPr id="10243" name="Picture 3" descr="images (3).jpg"/>
          <p:cNvPicPr>
            <a:picLocks noChangeAspect="1"/>
          </p:cNvPicPr>
          <p:nvPr/>
        </p:nvPicPr>
        <p:blipFill>
          <a:blip r:embed="rId2" cstate="print">
            <a:clrChange>
              <a:clrFrom>
                <a:srgbClr val="FAFEFD"/>
              </a:clrFrom>
              <a:clrTo>
                <a:srgbClr val="FAFEFD">
                  <a:alpha val="0"/>
                </a:srgbClr>
              </a:clrTo>
            </a:clrChange>
          </a:blip>
          <a:srcRect/>
          <a:stretch>
            <a:fillRect/>
          </a:stretch>
        </p:blipFill>
        <p:spPr bwMode="auto">
          <a:xfrm>
            <a:off x="1828800" y="1600201"/>
            <a:ext cx="8796867"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fa-IR" smtClean="0"/>
              <a:t>ویژگی‌های افراد کارآفرین</a:t>
            </a:r>
            <a:endParaRPr lang="en-US" smtClean="0"/>
          </a:p>
        </p:txBody>
      </p:sp>
      <p:pic>
        <p:nvPicPr>
          <p:cNvPr id="11267" name="Picture 3" descr="images.jpg"/>
          <p:cNvPicPr>
            <a:picLocks noChangeAspect="1"/>
          </p:cNvPicPr>
          <p:nvPr/>
        </p:nvPicPr>
        <p:blipFill>
          <a:blip r:embed="rId2" cstate="print"/>
          <a:srcRect/>
          <a:stretch>
            <a:fillRect/>
          </a:stretch>
        </p:blipFill>
        <p:spPr bwMode="auto">
          <a:xfrm>
            <a:off x="101600" y="4343401"/>
            <a:ext cx="3685117" cy="23526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1200" y="1143000"/>
            <a:ext cx="8636000" cy="4572000"/>
          </a:xfrm>
        </p:spPr>
        <p:txBody>
          <a:bodyPr>
            <a:noAutofit/>
          </a:bodyPr>
          <a:lstStyle/>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موفقیت‌طلبی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استقلال‌طلبی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مسئولیت‌پذیری و مرکز کنترل درونی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خلاقیت و نوآوری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ریسک‌پذیری متعادل</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تلاش و سخت‌کوشی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تحمل ابهام</a:t>
            </a:r>
            <a:endParaRPr lang="en-US" altLang="en-US" sz="2800" b="1" dirty="0" smtClean="0">
              <a:solidFill>
                <a:schemeClr val="accent1">
                  <a:lumMod val="75000"/>
                </a:schemeClr>
              </a:solidFill>
              <a:cs typeface="B Nazanin" pitchFamily="2" charset="-78"/>
            </a:endParaRP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اعتماد به نفس </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 مثبت‌اندیشی</a:t>
            </a:r>
          </a:p>
          <a:p>
            <a:pPr marL="1081088" indent="-392113" algn="just" rtl="1" eaLnBrk="1" fontAlgn="auto" hangingPunct="1">
              <a:spcAft>
                <a:spcPts val="0"/>
              </a:spcAft>
              <a:buClr>
                <a:schemeClr val="tx2">
                  <a:lumMod val="50000"/>
                </a:schemeClr>
              </a:buClr>
              <a:buFont typeface="Wingdings" pitchFamily="2" charset="2"/>
              <a:buChar char=""/>
              <a:defRPr/>
            </a:pPr>
            <a:r>
              <a:rPr lang="fa-IR" altLang="en-US" sz="2800" b="1" dirty="0" smtClean="0">
                <a:solidFill>
                  <a:schemeClr val="accent1">
                    <a:lumMod val="75000"/>
                  </a:schemeClr>
                </a:solidFill>
                <a:cs typeface="B Nazanin" pitchFamily="2" charset="-78"/>
              </a:rPr>
              <a:t>شکارچی فرصت‌ها</a:t>
            </a:r>
          </a:p>
        </p:txBody>
      </p:sp>
      <p:sp>
        <p:nvSpPr>
          <p:cNvPr id="4" name="Title 1"/>
          <p:cNvSpPr>
            <a:spLocks noGrp="1"/>
          </p:cNvSpPr>
          <p:nvPr>
            <p:ph type="title"/>
          </p:nvPr>
        </p:nvSpPr>
        <p:spPr>
          <a:xfrm>
            <a:off x="609600" y="170688"/>
            <a:ext cx="10972800" cy="972312"/>
          </a:xfrm>
        </p:spPr>
        <p:txBody>
          <a:bodyPr>
            <a:normAutofit/>
            <a:scene3d>
              <a:camera prst="orthographicFront"/>
              <a:lightRig rig="threePt" dir="t"/>
            </a:scene3d>
            <a:sp3d prstMaterial="dkEdge">
              <a:bevelT w="12700"/>
            </a:sp3d>
          </a:bodyPr>
          <a:lstStyle/>
          <a:p>
            <a:pPr algn="ctr" eaLnBrk="1" fontAlgn="auto" hangingPunct="1">
              <a:spcAft>
                <a:spcPts val="0"/>
              </a:spcAft>
              <a:defRPr/>
            </a:pPr>
            <a:r>
              <a:rPr lang="fa-IR" sz="4800" b="1" dirty="0" smtClean="0">
                <a:effectLst>
                  <a:outerShdw blurRad="177800" dist="114300" dir="2580000" algn="ctr" rotWithShape="0">
                    <a:srgbClr val="000000">
                      <a:alpha val="93000"/>
                    </a:srgbClr>
                  </a:outerShdw>
                </a:effectLst>
              </a:rPr>
              <a:t>ویژگی‌های شخصیتی مشترک کارآفرینان</a:t>
            </a:r>
            <a:endParaRPr lang="en-US" sz="4800" b="1" dirty="0">
              <a:effectLst>
                <a:outerShdw blurRad="177800" dist="114300" dir="2580000" algn="ctr" rotWithShape="0">
                  <a:srgbClr val="000000">
                    <a:alpha val="93000"/>
                  </a:srgbClr>
                </a:outerShdw>
              </a:effectLst>
            </a:endParaRPr>
          </a:p>
        </p:txBody>
      </p:sp>
      <p:sp>
        <p:nvSpPr>
          <p:cNvPr id="12292" name="Slide Number Placeholder 4"/>
          <p:cNvSpPr>
            <a:spLocks noGrp="1"/>
          </p:cNvSpPr>
          <p:nvPr>
            <p:ph type="sldNum" sz="quarter" idx="4294967295"/>
          </p:nvPr>
        </p:nvSpPr>
        <p:spPr bwMode="auto">
          <a:xfrm>
            <a:off x="1625600" y="6492876"/>
            <a:ext cx="1016000" cy="365125"/>
          </a:xfrm>
          <a:prstGeom prst="rect">
            <a:avLst/>
          </a:prstGeom>
          <a:noFill/>
          <a:ln>
            <a:miter lim="800000"/>
            <a:headEnd/>
            <a:tailEnd/>
          </a:ln>
        </p:spPr>
        <p:txBody>
          <a:bodyPr anchor="ctr"/>
          <a:lstStyle/>
          <a:p>
            <a:pPr algn="ctr" rtl="1"/>
            <a:fld id="{904862E2-6E63-4BC4-8CB3-085177569506}" type="slidenum">
              <a:rPr lang="en-US" sz="1400" b="1">
                <a:latin typeface="Times New Roman" pitchFamily="18" charset="0"/>
                <a:cs typeface="Times New Roman" pitchFamily="18" charset="0"/>
              </a:rPr>
              <a:pPr algn="ctr" rtl="1"/>
              <a:t>31</a:t>
            </a:fld>
            <a:endParaRPr lang="en-US" sz="14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6633"/>
            <a:ext cx="11582400" cy="3375035"/>
          </a:xfrm>
        </p:spPr>
        <p:txBody>
          <a:bodyPr>
            <a:normAutofit/>
          </a:bodyPr>
          <a:lstStyle/>
          <a:p>
            <a:pPr algn="ctr">
              <a:lnSpc>
                <a:spcPct val="200000"/>
              </a:lnSpc>
              <a:buNone/>
            </a:pPr>
            <a:r>
              <a:rPr lang="fa-IR" dirty="0" smtClean="0">
                <a:cs typeface="B Titr" pitchFamily="2" charset="-78"/>
              </a:rPr>
              <a:t>به نظر شما </a:t>
            </a:r>
          </a:p>
          <a:p>
            <a:pPr algn="ctr">
              <a:lnSpc>
                <a:spcPct val="200000"/>
              </a:lnSpc>
              <a:buNone/>
            </a:pPr>
            <a:r>
              <a:rPr lang="fa-IR" dirty="0" smtClean="0">
                <a:solidFill>
                  <a:srgbClr val="7030A0"/>
                </a:solidFill>
                <a:cs typeface="B Titr" pitchFamily="2" charset="-78"/>
              </a:rPr>
              <a:t>اولین عنصر لازم برای شروع کسب و کار</a:t>
            </a:r>
          </a:p>
          <a:p>
            <a:pPr algn="ctr">
              <a:lnSpc>
                <a:spcPct val="200000"/>
              </a:lnSpc>
              <a:buNone/>
            </a:pPr>
            <a:r>
              <a:rPr lang="fa-IR" dirty="0" smtClean="0">
                <a:cs typeface="B Titr" pitchFamily="2" charset="-78"/>
              </a:rPr>
              <a:t>چیست؟</a:t>
            </a:r>
            <a:endParaRPr lang="fa-IR" dirty="0">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32</a:t>
            </a:fld>
            <a:endParaRPr lang="fa-IR"/>
          </a:p>
        </p:txBody>
      </p:sp>
      <p:pic>
        <p:nvPicPr>
          <p:cNvPr id="6" name="Picture 5" descr="118236_738.jpg"/>
          <p:cNvPicPr>
            <a:picLocks noChangeAspect="1"/>
          </p:cNvPicPr>
          <p:nvPr/>
        </p:nvPicPr>
        <p:blipFill>
          <a:blip r:embed="rId3" cstate="print"/>
          <a:stretch>
            <a:fillRect/>
          </a:stretch>
        </p:blipFill>
        <p:spPr>
          <a:xfrm>
            <a:off x="687077" y="2866105"/>
            <a:ext cx="4224469" cy="3168352"/>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89" y="71414"/>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b="1" dirty="0" smtClean="0">
                <a:solidFill>
                  <a:schemeClr val="bg2">
                    <a:lumMod val="90000"/>
                  </a:schemeClr>
                </a:solidFill>
                <a:latin typeface="+mn-lt"/>
                <a:ea typeface="+mn-ea"/>
                <a:cs typeface="B Titr" pitchFamily="2" charset="-78"/>
              </a:rPr>
              <a:t>از كجا شروع كنيم</a:t>
            </a:r>
            <a:endParaRPr lang="en-US" b="1" dirty="0">
              <a:solidFill>
                <a:schemeClr val="bg2">
                  <a:lumMod val="90000"/>
                </a:schemeClr>
              </a:solidFill>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33</a:t>
            </a:fld>
            <a:endParaRPr lang="fa-IR"/>
          </a:p>
        </p:txBody>
      </p:sp>
      <p:sp>
        <p:nvSpPr>
          <p:cNvPr id="6" name="Rectangle 3"/>
          <p:cNvSpPr txBox="1">
            <a:spLocks noGrp="1" noChangeArrowheads="1"/>
          </p:cNvSpPr>
          <p:nvPr>
            <p:ph idx="1"/>
          </p:nvPr>
        </p:nvSpPr>
        <p:spPr bwMode="auto">
          <a:xfrm>
            <a:off x="838200" y="1368926"/>
            <a:ext cx="10515600" cy="4808037"/>
          </a:xfrm>
          <a:prstGeom prst="rect">
            <a:avLst/>
          </a:prstGeom>
          <a:noFill/>
          <a:ln w="9525">
            <a:noFill/>
            <a:miter lim="800000"/>
            <a:headEnd/>
            <a:tailEnd/>
          </a:ln>
          <a:effectLst/>
        </p:spPr>
        <p:txBody>
          <a:bodyPr/>
          <a:lstStyle/>
          <a:p>
            <a:pPr algn="r" rtl="1">
              <a:buClr>
                <a:schemeClr val="hlink"/>
              </a:buClr>
              <a:buBlip>
                <a:blip r:embed="rId2"/>
              </a:buBlip>
              <a:defRPr/>
            </a:pPr>
            <a:r>
              <a:rPr lang="fa-IR" sz="3200" kern="0" dirty="0">
                <a:latin typeface="+mn-lt"/>
                <a:cs typeface="B Titr" pitchFamily="2" charset="-78"/>
              </a:rPr>
              <a:t>فرآيند کسب و کار با </a:t>
            </a:r>
            <a:r>
              <a:rPr lang="fa-IR" sz="3200" kern="0" dirty="0">
                <a:solidFill>
                  <a:schemeClr val="accent1">
                    <a:lumMod val="75000"/>
                  </a:schemeClr>
                </a:solidFill>
                <a:latin typeface="+mn-lt"/>
                <a:cs typeface="B Titr" pitchFamily="2" charset="-78"/>
              </a:rPr>
              <a:t>فرصت</a:t>
            </a:r>
            <a:r>
              <a:rPr lang="fa-IR" sz="3200" kern="0" dirty="0">
                <a:latin typeface="+mn-lt"/>
                <a:cs typeface="B Titr" pitchFamily="2" charset="-78"/>
              </a:rPr>
              <a:t> آغاز </a:t>
            </a:r>
            <a:r>
              <a:rPr lang="fa-IR" sz="3200" kern="0" dirty="0" smtClean="0">
                <a:latin typeface="+mn-lt"/>
                <a:cs typeface="B Titr" pitchFamily="2" charset="-78"/>
              </a:rPr>
              <a:t>مي</a:t>
            </a:r>
            <a:r>
              <a:rPr lang="fa-IR" b="1" dirty="0" smtClean="0">
                <a:solidFill>
                  <a:schemeClr val="accent2">
                    <a:lumMod val="50000"/>
                  </a:schemeClr>
                </a:solidFill>
                <a:cs typeface="B Mitra" pitchFamily="2" charset="-78"/>
              </a:rPr>
              <a:t>‌</a:t>
            </a:r>
            <a:r>
              <a:rPr lang="fa-IR" sz="3200" kern="0" dirty="0" smtClean="0">
                <a:latin typeface="+mn-lt"/>
                <a:cs typeface="B Titr" pitchFamily="2" charset="-78"/>
              </a:rPr>
              <a:t>شود</a:t>
            </a:r>
            <a:r>
              <a:rPr lang="fa-IR" sz="3200" kern="0" dirty="0">
                <a:latin typeface="+mn-lt"/>
                <a:cs typeface="B Titr" pitchFamily="2" charset="-78"/>
              </a:rPr>
              <a:t>.</a:t>
            </a:r>
          </a:p>
          <a:p>
            <a:pPr marL="342900" indent="-342900" algn="r" rtl="1">
              <a:spcBef>
                <a:spcPct val="20000"/>
              </a:spcBef>
              <a:buClr>
                <a:schemeClr val="hlink"/>
              </a:buClr>
              <a:defRPr/>
            </a:pPr>
            <a:endParaRPr lang="fa-IR" sz="3200" kern="0" dirty="0">
              <a:latin typeface="+mn-lt"/>
              <a:cs typeface="B Titr" pitchFamily="2" charset="-78"/>
            </a:endParaRPr>
          </a:p>
          <a:p>
            <a:pPr marL="342900" indent="-342900" algn="r" rtl="1">
              <a:spcBef>
                <a:spcPct val="20000"/>
              </a:spcBef>
              <a:buClr>
                <a:schemeClr val="hlink"/>
              </a:buClr>
              <a:defRPr/>
            </a:pPr>
            <a:r>
              <a:rPr lang="fa-IR" sz="3200" kern="0" dirty="0" smtClean="0">
                <a:latin typeface="+mn-lt"/>
                <a:cs typeface="B Titr" pitchFamily="2" charset="-78"/>
              </a:rPr>
              <a:t>پرسش: </a:t>
            </a:r>
            <a:r>
              <a:rPr lang="fa-IR" sz="3200" kern="0" dirty="0">
                <a:latin typeface="+mn-lt"/>
                <a:cs typeface="B Titr" pitchFamily="2" charset="-78"/>
              </a:rPr>
              <a:t>فرصت چيست؟</a:t>
            </a:r>
          </a:p>
          <a:p>
            <a:pPr marL="342900" indent="-342900" algn="r" rtl="1">
              <a:spcBef>
                <a:spcPct val="20000"/>
              </a:spcBef>
              <a:buClr>
                <a:schemeClr val="hlink"/>
              </a:buClr>
              <a:defRPr/>
            </a:pPr>
            <a:r>
              <a:rPr lang="fa-IR" sz="3200" kern="0" dirty="0" smtClean="0">
                <a:latin typeface="+mn-lt"/>
                <a:cs typeface="B Titr" pitchFamily="2" charset="-78"/>
              </a:rPr>
              <a:t>پاسخ: </a:t>
            </a:r>
            <a:r>
              <a:rPr lang="fa-IR" sz="3200" kern="0" dirty="0">
                <a:solidFill>
                  <a:schemeClr val="accent1">
                    <a:lumMod val="75000"/>
                  </a:schemeClr>
                </a:solidFill>
                <a:latin typeface="+mn-lt"/>
                <a:cs typeface="B Titr" pitchFamily="2" charset="-78"/>
              </a:rPr>
              <a:t>شکاف بين عرضه و تقاضا</a:t>
            </a:r>
          </a:p>
          <a:p>
            <a:pPr marL="342900" indent="-342900" algn="r" rtl="1">
              <a:spcBef>
                <a:spcPct val="20000"/>
              </a:spcBef>
              <a:buClr>
                <a:schemeClr val="hlink"/>
              </a:buClr>
              <a:defRPr/>
            </a:pPr>
            <a:endParaRPr lang="fa-IR" sz="3200" kern="0" dirty="0">
              <a:latin typeface="+mn-lt"/>
              <a:cs typeface="B Titr" pitchFamily="2" charset="-78"/>
            </a:endParaRPr>
          </a:p>
          <a:p>
            <a:pPr algn="r" rtl="1">
              <a:buClr>
                <a:schemeClr val="hlink"/>
              </a:buClr>
              <a:defRPr/>
            </a:pPr>
            <a:r>
              <a:rPr lang="fa-IR" kern="0" dirty="0" smtClean="0">
                <a:cs typeface="B Titr" pitchFamily="2" charset="-78"/>
              </a:rPr>
              <a:t>پرسش : </a:t>
            </a:r>
            <a:r>
              <a:rPr lang="fa-IR" sz="3200" kern="0" dirty="0">
                <a:solidFill>
                  <a:schemeClr val="accent5">
                    <a:lumMod val="50000"/>
                  </a:schemeClr>
                </a:solidFill>
                <a:latin typeface="+mn-lt"/>
                <a:cs typeface="B Titr" pitchFamily="2" charset="-78"/>
              </a:rPr>
              <a:t>ايده</a:t>
            </a:r>
            <a:r>
              <a:rPr lang="fa-IR" sz="3200" kern="0" dirty="0">
                <a:latin typeface="+mn-lt"/>
                <a:cs typeface="B Titr" pitchFamily="2" charset="-78"/>
              </a:rPr>
              <a:t> چيست؟</a:t>
            </a:r>
          </a:p>
          <a:p>
            <a:pPr algn="r" rtl="1">
              <a:buClr>
                <a:schemeClr val="hlink"/>
              </a:buClr>
              <a:defRPr/>
            </a:pPr>
            <a:r>
              <a:rPr lang="fa-IR" kern="0" dirty="0" smtClean="0">
                <a:cs typeface="B Titr" pitchFamily="2" charset="-78"/>
              </a:rPr>
              <a:t>پاسخ : </a:t>
            </a:r>
            <a:r>
              <a:rPr lang="fa-IR" sz="3200" kern="0" dirty="0" smtClean="0">
                <a:solidFill>
                  <a:schemeClr val="accent1">
                    <a:lumMod val="75000"/>
                  </a:schemeClr>
                </a:solidFill>
                <a:latin typeface="+mn-lt"/>
                <a:cs typeface="B Titr" pitchFamily="2" charset="-78"/>
              </a:rPr>
              <a:t>راه</a:t>
            </a:r>
            <a:r>
              <a:rPr lang="fa-IR" sz="3200" b="1" dirty="0" smtClean="0">
                <a:solidFill>
                  <a:schemeClr val="accent1">
                    <a:lumMod val="75000"/>
                  </a:schemeClr>
                </a:solidFill>
                <a:cs typeface="B Nazanin" pitchFamily="2" charset="-78"/>
              </a:rPr>
              <a:t>‌</a:t>
            </a:r>
            <a:r>
              <a:rPr lang="fa-IR" sz="3200" kern="0" dirty="0" smtClean="0">
                <a:solidFill>
                  <a:schemeClr val="accent1">
                    <a:lumMod val="75000"/>
                  </a:schemeClr>
                </a:solidFill>
                <a:latin typeface="+mn-lt"/>
                <a:cs typeface="B Titr" pitchFamily="2" charset="-78"/>
              </a:rPr>
              <a:t>هاي بهره</a:t>
            </a:r>
            <a:r>
              <a:rPr lang="fa-IR" b="1" dirty="0" smtClean="0">
                <a:solidFill>
                  <a:schemeClr val="accent2">
                    <a:lumMod val="50000"/>
                  </a:schemeClr>
                </a:solidFill>
                <a:cs typeface="B Mitra" pitchFamily="2" charset="-78"/>
              </a:rPr>
              <a:t>‌</a:t>
            </a:r>
            <a:r>
              <a:rPr lang="fa-IR" sz="3200" kern="0" dirty="0" smtClean="0">
                <a:solidFill>
                  <a:schemeClr val="accent1">
                    <a:lumMod val="75000"/>
                  </a:schemeClr>
                </a:solidFill>
                <a:latin typeface="+mn-lt"/>
                <a:cs typeface="B Titr" pitchFamily="2" charset="-78"/>
              </a:rPr>
              <a:t>برداري </a:t>
            </a:r>
            <a:r>
              <a:rPr lang="fa-IR" sz="3200" kern="0" dirty="0">
                <a:solidFill>
                  <a:schemeClr val="accent1">
                    <a:lumMod val="75000"/>
                  </a:schemeClr>
                </a:solidFill>
                <a:latin typeface="+mn-lt"/>
                <a:cs typeface="B Titr" pitchFamily="2" charset="-78"/>
              </a:rPr>
              <a:t>از فرصت</a:t>
            </a:r>
          </a:p>
          <a:p>
            <a:pPr marL="342900" indent="-342900" algn="r" rtl="1">
              <a:spcBef>
                <a:spcPct val="20000"/>
              </a:spcBef>
              <a:buClr>
                <a:schemeClr val="hlink"/>
              </a:buClr>
              <a:buFont typeface="Wingdings" pitchFamily="2" charset="2"/>
              <a:buBlip>
                <a:blip r:embed="rId2"/>
              </a:buBlip>
              <a:defRPr/>
            </a:pPr>
            <a:endParaRPr lang="en-GB" sz="3200" kern="0" dirty="0">
              <a:latin typeface="+mn-lt"/>
              <a:cs typeface="B Titr" pitchFamily="2" charset="-78"/>
            </a:endParaRPr>
          </a:p>
        </p:txBody>
      </p:sp>
      <p:pic>
        <p:nvPicPr>
          <p:cNvPr id="7" name="Picture 6" descr="download.jpg"/>
          <p:cNvPicPr>
            <a:picLocks noChangeAspect="1"/>
          </p:cNvPicPr>
          <p:nvPr/>
        </p:nvPicPr>
        <p:blipFill>
          <a:blip r:embed="rId3" cstate="print"/>
          <a:stretch>
            <a:fillRect/>
          </a:stretch>
        </p:blipFill>
        <p:spPr>
          <a:xfrm>
            <a:off x="371823" y="3364880"/>
            <a:ext cx="4468327" cy="25134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anim calcmode="lin" valueType="num">
                                      <p:cBhvr>
                                        <p:cTn id="3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2.jpg"/>
          <p:cNvPicPr>
            <a:picLocks noChangeAspect="1"/>
          </p:cNvPicPr>
          <p:nvPr/>
        </p:nvPicPr>
        <p:blipFill>
          <a:blip r:embed="rId2" cstate="print"/>
          <a:stretch>
            <a:fillRect/>
          </a:stretch>
        </p:blipFill>
        <p:spPr>
          <a:xfrm>
            <a:off x="-78006" y="0"/>
            <a:ext cx="12270007" cy="6858000"/>
          </a:xfrm>
          <a:prstGeom prst="rect">
            <a:avLst/>
          </a:prstGeom>
        </p:spPr>
      </p:pic>
      <p:sp>
        <p:nvSpPr>
          <p:cNvPr id="3" name="Content Placeholder 2"/>
          <p:cNvSpPr>
            <a:spLocks noGrp="1"/>
          </p:cNvSpPr>
          <p:nvPr>
            <p:ph idx="1"/>
          </p:nvPr>
        </p:nvSpPr>
        <p:spPr>
          <a:xfrm>
            <a:off x="609600" y="5500703"/>
            <a:ext cx="11582400" cy="1017581"/>
          </a:xfrm>
        </p:spPr>
        <p:txBody>
          <a:bodyPr vert="horz" anchor="ctr">
            <a:noAutofit/>
          </a:bodyPr>
          <a:lstStyle/>
          <a:p>
            <a:pPr>
              <a:lnSpc>
                <a:spcPct val="150000"/>
              </a:lnSpc>
              <a:spcBef>
                <a:spcPct val="0"/>
              </a:spcBef>
              <a:buNone/>
            </a:pPr>
            <a:r>
              <a:rPr lang="fa-IR" sz="4400" b="1" cap="all" dirty="0" smtClean="0">
                <a:solidFill>
                  <a:srgbClr val="66FFFF"/>
                </a:solidFill>
                <a:effectLst>
                  <a:reflection blurRad="12700" stA="48000" endA="300" endPos="55000" dir="5400000" sy="-90000" algn="bl" rotWithShape="0"/>
                </a:effectLst>
                <a:latin typeface="+mj-lt"/>
                <a:ea typeface="+mj-ea"/>
                <a:cs typeface="B Titr" pitchFamily="2" charset="-78"/>
              </a:rPr>
              <a:t>ايده‌ي كسب و كار چيست؟</a:t>
            </a:r>
            <a:endParaRPr lang="en-US" sz="4400" b="1" cap="all" dirty="0" smtClean="0">
              <a:solidFill>
                <a:srgbClr val="66FFFF"/>
              </a:solidFill>
              <a:effectLst>
                <a:reflection blurRad="12700" stA="48000" endA="300" endPos="55000" dir="5400000" sy="-90000" algn="bl" rotWithShape="0"/>
              </a:effectLst>
              <a:latin typeface="+mj-lt"/>
              <a:ea typeface="+mj-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34</a:t>
            </a:fld>
            <a:endParaRPr lang="fa-I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71414"/>
            <a:ext cx="11906291" cy="838200"/>
          </a:xfrm>
          <a:ln/>
        </p:spPr>
        <p:style>
          <a:lnRef idx="3">
            <a:schemeClr val="lt1"/>
          </a:lnRef>
          <a:fillRef idx="1">
            <a:schemeClr val="accent1"/>
          </a:fillRef>
          <a:effectRef idx="1">
            <a:schemeClr val="accent1"/>
          </a:effectRef>
          <a:fontRef idx="minor">
            <a:schemeClr val="lt1"/>
          </a:fontRef>
        </p:style>
        <p:txBody>
          <a:bodyPr vert="horz">
            <a:normAutofit/>
          </a:bodyPr>
          <a:lstStyle/>
          <a:p>
            <a:pPr marL="342900" indent="-342900">
              <a:lnSpc>
                <a:spcPct val="150000"/>
              </a:lnSpc>
              <a:spcBef>
                <a:spcPct val="20000"/>
              </a:spcBef>
              <a:buClr>
                <a:schemeClr val="accent1"/>
              </a:buClr>
              <a:buSzPct val="70000"/>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ايده چيست؟</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endParaRPr>
          </a:p>
        </p:txBody>
      </p:sp>
      <p:sp>
        <p:nvSpPr>
          <p:cNvPr id="21506" name="Content Placeholder 2"/>
          <p:cNvSpPr>
            <a:spLocks noGrp="1"/>
          </p:cNvSpPr>
          <p:nvPr>
            <p:ph idx="1"/>
          </p:nvPr>
        </p:nvSpPr>
        <p:spPr>
          <a:xfrm>
            <a:off x="406400" y="1554163"/>
            <a:ext cx="11582400" cy="3803664"/>
          </a:xfrm>
        </p:spPr>
        <p:txBody>
          <a:bodyPr>
            <a:normAutofit/>
          </a:bodyPr>
          <a:lstStyle/>
          <a:p>
            <a:pPr algn="just" eaLnBrk="1" hangingPunct="1">
              <a:lnSpc>
                <a:spcPct val="150000"/>
              </a:lnSpc>
            </a:pPr>
            <a:r>
              <a:rPr lang="fa-IR" b="1" dirty="0" smtClean="0">
                <a:cs typeface="B Mitra" pitchFamily="2" charset="-78"/>
              </a:rPr>
              <a:t>ايده‌ي كسب و كار، توصيفي كوتاه و مختصر در مورد اقدامات اساسي براي راه‌اندازي كسب و كار مورد نظر است. يك كسب و كار خوب با يك ايده‌ي خوب شروع مي‌شود.</a:t>
            </a:r>
            <a:endParaRPr lang="en-US" b="1" dirty="0" smtClean="0">
              <a:cs typeface="B Mitra" pitchFamily="2" charset="-78"/>
            </a:endParaRPr>
          </a:p>
          <a:p>
            <a:pPr algn="just" eaLnBrk="1" hangingPunct="1">
              <a:lnSpc>
                <a:spcPct val="150000"/>
              </a:lnSpc>
            </a:pPr>
            <a:r>
              <a:rPr lang="fa-IR" b="1" dirty="0" smtClean="0">
                <a:cs typeface="B Mitra" pitchFamily="2" charset="-78"/>
              </a:rPr>
              <a:t>يك كسب و كار موفق، با برآورده‌ كردن </a:t>
            </a:r>
            <a:r>
              <a:rPr lang="fa-IR" b="1" dirty="0" smtClean="0">
                <a:solidFill>
                  <a:srgbClr val="FF0066"/>
                </a:solidFill>
                <a:cs typeface="B Mitra" pitchFamily="2" charset="-78"/>
              </a:rPr>
              <a:t>خواسته يا نياز </a:t>
            </a:r>
            <a:r>
              <a:rPr lang="fa-IR" b="1" dirty="0" smtClean="0">
                <a:cs typeface="B Mitra" pitchFamily="2" charset="-78"/>
              </a:rPr>
              <a:t>مشتريانش، به سود دست مي‌يابد.</a:t>
            </a:r>
            <a:endParaRPr lang="en-US" b="1" dirty="0" smtClean="0">
              <a:cs typeface="B Mitra" pitchFamily="2" charset="-78"/>
            </a:endParaRPr>
          </a:p>
        </p:txBody>
      </p:sp>
      <p:sp>
        <p:nvSpPr>
          <p:cNvPr id="5" name="Rectangle 4"/>
          <p:cNvSpPr/>
          <p:nvPr/>
        </p:nvSpPr>
        <p:spPr>
          <a:xfrm>
            <a:off x="285710" y="5500702"/>
            <a:ext cx="1162058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fa-IR" sz="3600" b="1" dirty="0" smtClean="0">
                <a:cs typeface="B Tabassom" pitchFamily="2" charset="-78"/>
              </a:rPr>
              <a:t>ايده محصولي است كه پاسخ‌گوي نيازها و نيازمندان گوناگون است.</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71414"/>
            <a:ext cx="11582400" cy="838200"/>
          </a:xfrm>
          <a:ln/>
        </p:spPr>
        <p:style>
          <a:lnRef idx="3">
            <a:schemeClr val="lt1"/>
          </a:lnRef>
          <a:fillRef idx="1">
            <a:schemeClr val="accent1"/>
          </a:fillRef>
          <a:effectRef idx="1">
            <a:schemeClr val="accent1"/>
          </a:effectRef>
          <a:fontRef idx="minor">
            <a:schemeClr val="lt1"/>
          </a:fontRef>
        </p:style>
        <p:txBody>
          <a:bodyPr vert="horz" anchor="ctr">
            <a:normAutofit/>
          </a:bodyPr>
          <a:lstStyle/>
          <a:p>
            <a:pPr marL="342900" indent="-342900">
              <a:lnSpc>
                <a:spcPct val="150000"/>
              </a:lnSpc>
              <a:spcBef>
                <a:spcPct val="20000"/>
              </a:spcBef>
              <a:buClr>
                <a:schemeClr val="accent1"/>
              </a:buClr>
              <a:buSzPct val="70000"/>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ايده‌ي كسب و كار به شما مي‌گويد:   </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endParaRPr>
          </a:p>
        </p:txBody>
      </p:sp>
      <p:sp>
        <p:nvSpPr>
          <p:cNvPr id="23554" name="Content Placeholder 2"/>
          <p:cNvSpPr>
            <a:spLocks noGrp="1"/>
          </p:cNvSpPr>
          <p:nvPr>
            <p:ph idx="1"/>
          </p:nvPr>
        </p:nvSpPr>
        <p:spPr/>
        <p:txBody>
          <a:bodyPr>
            <a:normAutofit/>
          </a:bodyPr>
          <a:lstStyle/>
          <a:p>
            <a:pPr algn="just" eaLnBrk="1" hangingPunct="1">
              <a:lnSpc>
                <a:spcPct val="150000"/>
              </a:lnSpc>
            </a:pPr>
            <a:r>
              <a:rPr lang="fa-IR" sz="2800" b="1" dirty="0" smtClean="0">
                <a:solidFill>
                  <a:schemeClr val="accent2">
                    <a:lumMod val="50000"/>
                  </a:schemeClr>
                </a:solidFill>
                <a:cs typeface="B Mitra" pitchFamily="2" charset="-78"/>
              </a:rPr>
              <a:t>كسب و كار شما </a:t>
            </a:r>
            <a:r>
              <a:rPr lang="fa-IR" sz="2800" b="1" dirty="0" smtClean="0">
                <a:solidFill>
                  <a:srgbClr val="FF0066"/>
                </a:solidFill>
                <a:cs typeface="B Mitra" pitchFamily="2" charset="-78"/>
              </a:rPr>
              <a:t>چه كالاها و خدماتي </a:t>
            </a:r>
            <a:r>
              <a:rPr lang="fa-IR" sz="2800" b="1" dirty="0" smtClean="0">
                <a:solidFill>
                  <a:schemeClr val="accent2">
                    <a:lumMod val="50000"/>
                  </a:schemeClr>
                </a:solidFill>
                <a:cs typeface="B Mitra" pitchFamily="2" charset="-78"/>
              </a:rPr>
              <a:t>را عرضه خواهد كرد؟</a:t>
            </a:r>
            <a:endParaRPr lang="en-US" sz="2800" b="1" dirty="0" smtClean="0">
              <a:solidFill>
                <a:schemeClr val="accent2">
                  <a:lumMod val="50000"/>
                </a:schemeClr>
              </a:solidFill>
              <a:cs typeface="B Mitra" pitchFamily="2" charset="-78"/>
            </a:endParaRPr>
          </a:p>
          <a:p>
            <a:pPr algn="just" eaLnBrk="1" hangingPunct="1">
              <a:lnSpc>
                <a:spcPct val="150000"/>
              </a:lnSpc>
            </a:pPr>
            <a:r>
              <a:rPr lang="fa-IR" sz="2800" b="1" dirty="0" smtClean="0">
                <a:solidFill>
                  <a:schemeClr val="accent2">
                    <a:lumMod val="50000"/>
                  </a:schemeClr>
                </a:solidFill>
                <a:cs typeface="B Mitra" pitchFamily="2" charset="-78"/>
              </a:rPr>
              <a:t>كسب و كار شما اين كالاها يا خدمات را </a:t>
            </a:r>
            <a:r>
              <a:rPr lang="fa-IR" sz="2800" b="1" dirty="0" smtClean="0">
                <a:solidFill>
                  <a:srgbClr val="FF0066"/>
                </a:solidFill>
                <a:cs typeface="B Mitra" pitchFamily="2" charset="-78"/>
              </a:rPr>
              <a:t>به چه كسي </a:t>
            </a:r>
            <a:r>
              <a:rPr lang="fa-IR" sz="2800" b="1" dirty="0" smtClean="0">
                <a:solidFill>
                  <a:schemeClr val="accent2">
                    <a:lumMod val="50000"/>
                  </a:schemeClr>
                </a:solidFill>
                <a:cs typeface="B Mitra" pitchFamily="2" charset="-78"/>
              </a:rPr>
              <a:t>عرضه خواهد كرد؟</a:t>
            </a:r>
            <a:endParaRPr lang="en-US" sz="2800" b="1" dirty="0" smtClean="0">
              <a:solidFill>
                <a:schemeClr val="accent2">
                  <a:lumMod val="50000"/>
                </a:schemeClr>
              </a:solidFill>
              <a:cs typeface="B Mitra" pitchFamily="2" charset="-78"/>
            </a:endParaRPr>
          </a:p>
          <a:p>
            <a:pPr algn="just" eaLnBrk="1" hangingPunct="1">
              <a:lnSpc>
                <a:spcPct val="150000"/>
              </a:lnSpc>
            </a:pPr>
            <a:r>
              <a:rPr lang="fa-IR" sz="2800" b="1" dirty="0" smtClean="0">
                <a:solidFill>
                  <a:schemeClr val="accent2">
                    <a:lumMod val="50000"/>
                  </a:schemeClr>
                </a:solidFill>
                <a:cs typeface="B Mitra" pitchFamily="2" charset="-78"/>
              </a:rPr>
              <a:t>كسب و كار شما اين كالاها يا خدمات را </a:t>
            </a:r>
            <a:r>
              <a:rPr lang="fa-IR" sz="2800" b="1" dirty="0" smtClean="0">
                <a:solidFill>
                  <a:srgbClr val="FF0066"/>
                </a:solidFill>
                <a:cs typeface="B Mitra" pitchFamily="2" charset="-78"/>
              </a:rPr>
              <a:t>چگونه</a:t>
            </a:r>
            <a:r>
              <a:rPr lang="fa-IR" sz="2800" b="1" dirty="0" smtClean="0">
                <a:solidFill>
                  <a:schemeClr val="accent2">
                    <a:lumMod val="50000"/>
                  </a:schemeClr>
                </a:solidFill>
                <a:cs typeface="B Mitra" pitchFamily="2" charset="-78"/>
              </a:rPr>
              <a:t> عرضه خواهد كرد؟</a:t>
            </a:r>
            <a:endParaRPr lang="en-US" sz="2800" b="1" dirty="0" smtClean="0">
              <a:solidFill>
                <a:schemeClr val="accent2">
                  <a:lumMod val="50000"/>
                </a:schemeClr>
              </a:solidFill>
              <a:cs typeface="B Mitra" pitchFamily="2" charset="-78"/>
            </a:endParaRPr>
          </a:p>
          <a:p>
            <a:pPr algn="just" eaLnBrk="1" hangingPunct="1">
              <a:lnSpc>
                <a:spcPct val="150000"/>
              </a:lnSpc>
            </a:pPr>
            <a:r>
              <a:rPr lang="fa-IR" sz="2800" b="1" dirty="0" smtClean="0">
                <a:solidFill>
                  <a:schemeClr val="accent2">
                    <a:lumMod val="50000"/>
                  </a:schemeClr>
                </a:solidFill>
                <a:cs typeface="B Mitra" pitchFamily="2" charset="-78"/>
              </a:rPr>
              <a:t>كسب و كار شما </a:t>
            </a:r>
            <a:r>
              <a:rPr lang="fa-IR" sz="2800" b="1" dirty="0" smtClean="0">
                <a:solidFill>
                  <a:srgbClr val="FF0066"/>
                </a:solidFill>
                <a:cs typeface="B Mitra" pitchFamily="2" charset="-78"/>
              </a:rPr>
              <a:t>كدام نياز مشتريان </a:t>
            </a:r>
            <a:r>
              <a:rPr lang="fa-IR" sz="2800" b="1" dirty="0" smtClean="0">
                <a:solidFill>
                  <a:schemeClr val="accent2">
                    <a:lumMod val="50000"/>
                  </a:schemeClr>
                </a:solidFill>
                <a:cs typeface="B Mitra" pitchFamily="2" charset="-78"/>
              </a:rPr>
              <a:t>را برآورده خواهد ساخت؟</a:t>
            </a:r>
            <a:endParaRPr lang="en-US" sz="2800" b="1" dirty="0" smtClean="0">
              <a:solidFill>
                <a:schemeClr val="accent2">
                  <a:lumMod val="50000"/>
                </a:schemeClr>
              </a:solidFill>
              <a:cs typeface="B Mitra" pitchFamily="2" charset="-78"/>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p:cNvPicPr>
            <a:picLocks noChangeAspect="1"/>
          </p:cNvPicPr>
          <p:nvPr/>
        </p:nvPicPr>
        <p:blipFill>
          <a:blip r:embed="rId3" cstate="print"/>
          <a:stretch>
            <a:fillRect/>
          </a:stretch>
        </p:blipFill>
        <p:spPr>
          <a:xfrm>
            <a:off x="0" y="14489"/>
            <a:ext cx="12240683" cy="6843511"/>
          </a:xfrm>
          <a:prstGeom prst="rect">
            <a:avLst/>
          </a:prstGeom>
        </p:spPr>
      </p:pic>
      <p:sp>
        <p:nvSpPr>
          <p:cNvPr id="3" name="Content Placeholder 2"/>
          <p:cNvSpPr>
            <a:spLocks noGrp="1"/>
          </p:cNvSpPr>
          <p:nvPr>
            <p:ph idx="1"/>
          </p:nvPr>
        </p:nvSpPr>
        <p:spPr>
          <a:xfrm>
            <a:off x="0" y="5589240"/>
            <a:ext cx="12192000" cy="1089020"/>
          </a:xfrm>
        </p:spPr>
        <p:style>
          <a:lnRef idx="1">
            <a:schemeClr val="dk1"/>
          </a:lnRef>
          <a:fillRef idx="2">
            <a:schemeClr val="dk1"/>
          </a:fillRef>
          <a:effectRef idx="1">
            <a:schemeClr val="dk1"/>
          </a:effectRef>
          <a:fontRef idx="minor">
            <a:schemeClr val="dk1"/>
          </a:fontRef>
        </p:style>
        <p:txBody>
          <a:bodyPr vert="horz" anchor="ctr">
            <a:normAutofit/>
          </a:bodyPr>
          <a:lstStyle/>
          <a:p>
            <a:pPr algn="ctr">
              <a:spcBef>
                <a:spcPct val="0"/>
              </a:spcBef>
              <a:buNone/>
            </a:pPr>
            <a:r>
              <a:rPr lang="fa-I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ایده‌های برای کسب و کار</a:t>
            </a:r>
          </a:p>
        </p:txBody>
      </p:sp>
      <p:sp>
        <p:nvSpPr>
          <p:cNvPr id="5" name="Slide Number Placeholder 4"/>
          <p:cNvSpPr>
            <a:spLocks noGrp="1"/>
          </p:cNvSpPr>
          <p:nvPr>
            <p:ph type="sldNum" sz="quarter" idx="12"/>
          </p:nvPr>
        </p:nvSpPr>
        <p:spPr/>
        <p:txBody>
          <a:bodyPr/>
          <a:lstStyle/>
          <a:p>
            <a:fld id="{B87B44C3-18D5-4602-8ACC-32CD2D6FC7F5}" type="slidenum">
              <a:rPr lang="fa-IR" smtClean="0"/>
              <a:pPr/>
              <a:t>37</a:t>
            </a:fld>
            <a:endParaRPr lang="fa-I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59" y="142852"/>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آیا </a:t>
            </a:r>
            <a:r>
              <a:rPr lang="fa-IR" sz="3200" b="1" dirty="0" smtClean="0">
                <a:solidFill>
                  <a:schemeClr val="bg2">
                    <a:lumMod val="90000"/>
                  </a:schemeClr>
                </a:solidFill>
                <a:cs typeface="B Titr" pitchFamily="2" charset="-78"/>
              </a:rPr>
              <a:t>شما برای چه نوع کسب وکاری مناسب</a:t>
            </a:r>
            <a:r>
              <a:rPr lang="fa-IR" sz="3200" b="1" dirty="0" smtClean="0">
                <a:solidFill>
                  <a:schemeClr val="bg2">
                    <a:lumMod val="90000"/>
                  </a:schemeClr>
                </a:solidFill>
                <a:latin typeface="+mn-lt"/>
                <a:ea typeface="+mn-ea"/>
                <a:cs typeface="B Titr" pitchFamily="2" charset="-78"/>
              </a:rPr>
              <a:t> هستید؟</a:t>
            </a:r>
            <a:endParaRPr lang="fa-IR" sz="3200" b="1" dirty="0">
              <a:solidFill>
                <a:schemeClr val="bg2">
                  <a:lumMod val="90000"/>
                </a:schemeClr>
              </a:solidFill>
              <a:latin typeface="+mn-lt"/>
              <a:ea typeface="+mn-ea"/>
              <a:cs typeface="B Titr" pitchFamily="2" charset="-78"/>
            </a:endParaRPr>
          </a:p>
        </p:txBody>
      </p:sp>
      <p:sp>
        <p:nvSpPr>
          <p:cNvPr id="6" name="TextBox 5"/>
          <p:cNvSpPr txBox="1"/>
          <p:nvPr/>
        </p:nvSpPr>
        <p:spPr>
          <a:xfrm>
            <a:off x="7944345" y="1428736"/>
            <a:ext cx="2661306" cy="584775"/>
          </a:xfrm>
          <a:prstGeom prst="rect">
            <a:avLst/>
          </a:prstGeom>
          <a:noFill/>
        </p:spPr>
        <p:txBody>
          <a:bodyPr wrap="none" rtlCol="1">
            <a:spAutoFit/>
          </a:bodyPr>
          <a:lstStyle/>
          <a:p>
            <a:pPr>
              <a:buFont typeface="Wingdings" pitchFamily="2" charset="2"/>
              <a:buChar char="q"/>
            </a:pPr>
            <a:r>
              <a:rPr lang="fa-IR" sz="3200" b="1" dirty="0" smtClean="0">
                <a:cs typeface="B Mitra" pitchFamily="2" charset="-78"/>
              </a:rPr>
              <a:t>مناسب هستید؟</a:t>
            </a:r>
          </a:p>
        </p:txBody>
      </p:sp>
      <p:sp>
        <p:nvSpPr>
          <p:cNvPr id="8" name="Bevel 7"/>
          <p:cNvSpPr/>
          <p:nvPr/>
        </p:nvSpPr>
        <p:spPr>
          <a:xfrm>
            <a:off x="8286765" y="2143116"/>
            <a:ext cx="2952771" cy="714380"/>
          </a:xfrm>
          <a:prstGeom prst="bevel">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tIns="108000" rtlCol="1" anchor="ctr"/>
          <a:lstStyle/>
          <a:p>
            <a:pPr algn="ctr"/>
            <a:endParaRPr lang="fa-IR" sz="2400" b="1" dirty="0" smtClean="0">
              <a:cs typeface="B Mitra" pitchFamily="2" charset="-78"/>
            </a:endParaRPr>
          </a:p>
          <a:p>
            <a:pPr algn="ctr"/>
            <a:r>
              <a:rPr lang="fa-IR" sz="2400" b="1" dirty="0" smtClean="0">
                <a:cs typeface="B Mitra" pitchFamily="2" charset="-78"/>
              </a:rPr>
              <a:t>خرده فروشی</a:t>
            </a:r>
          </a:p>
          <a:p>
            <a:pPr algn="ctr"/>
            <a:endParaRPr lang="fa-IR" b="1" dirty="0">
              <a:cs typeface="B Mitra" pitchFamily="2" charset="-78"/>
            </a:endParaRPr>
          </a:p>
        </p:txBody>
      </p:sp>
      <p:sp>
        <p:nvSpPr>
          <p:cNvPr id="9" name="Bevel 8"/>
          <p:cNvSpPr/>
          <p:nvPr/>
        </p:nvSpPr>
        <p:spPr>
          <a:xfrm>
            <a:off x="8286765" y="3000372"/>
            <a:ext cx="2952771" cy="714380"/>
          </a:xfrm>
          <a:prstGeom prst="bevel">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b="1" dirty="0" smtClean="0">
              <a:cs typeface="B Mitra" pitchFamily="2" charset="-78"/>
            </a:endParaRPr>
          </a:p>
          <a:p>
            <a:pPr algn="ctr"/>
            <a:r>
              <a:rPr lang="fa-IR" sz="2400" b="1" dirty="0" smtClean="0">
                <a:cs typeface="B Mitra" pitchFamily="2" charset="-78"/>
              </a:rPr>
              <a:t>عمده فروشی</a:t>
            </a:r>
          </a:p>
          <a:p>
            <a:pPr algn="ctr"/>
            <a:endParaRPr lang="fa-IR" sz="2400" b="1" dirty="0">
              <a:cs typeface="B Mitra" pitchFamily="2" charset="-78"/>
            </a:endParaRPr>
          </a:p>
        </p:txBody>
      </p:sp>
      <p:sp>
        <p:nvSpPr>
          <p:cNvPr id="10" name="Bevel 9"/>
          <p:cNvSpPr/>
          <p:nvPr/>
        </p:nvSpPr>
        <p:spPr>
          <a:xfrm>
            <a:off x="8286765" y="3929066"/>
            <a:ext cx="2952771" cy="714380"/>
          </a:xfrm>
          <a:prstGeom prst="bevel">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b="1" dirty="0" smtClean="0">
              <a:cs typeface="B Mitra" pitchFamily="2" charset="-78"/>
            </a:endParaRPr>
          </a:p>
          <a:p>
            <a:pPr algn="ctr"/>
            <a:r>
              <a:rPr lang="fa-IR" sz="2400" b="1" dirty="0" smtClean="0">
                <a:cs typeface="B Mitra" pitchFamily="2" charset="-78"/>
              </a:rPr>
              <a:t>تولیدی</a:t>
            </a:r>
          </a:p>
          <a:p>
            <a:pPr algn="ctr"/>
            <a:endParaRPr lang="fa-IR" sz="2400" b="1" dirty="0">
              <a:cs typeface="B Mitra" pitchFamily="2" charset="-78"/>
            </a:endParaRPr>
          </a:p>
        </p:txBody>
      </p:sp>
      <p:sp>
        <p:nvSpPr>
          <p:cNvPr id="11" name="Bevel 10"/>
          <p:cNvSpPr/>
          <p:nvPr/>
        </p:nvSpPr>
        <p:spPr>
          <a:xfrm>
            <a:off x="8286765" y="4786322"/>
            <a:ext cx="2952771" cy="714380"/>
          </a:xfrm>
          <a:prstGeom prst="bevel">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b="1" dirty="0" smtClean="0">
              <a:cs typeface="B Mitra" pitchFamily="2" charset="-78"/>
            </a:endParaRPr>
          </a:p>
          <a:p>
            <a:pPr algn="ctr"/>
            <a:r>
              <a:rPr lang="fa-IR" sz="2400" b="1" dirty="0" smtClean="0">
                <a:cs typeface="B Mitra" pitchFamily="2" charset="-78"/>
              </a:rPr>
              <a:t>خدماتی</a:t>
            </a:r>
          </a:p>
          <a:p>
            <a:pPr algn="ctr"/>
            <a:endParaRPr lang="fa-IR" b="1" dirty="0">
              <a:cs typeface="B Mitra" pitchFamily="2" charset="-78"/>
            </a:endParaRPr>
          </a:p>
        </p:txBody>
      </p:sp>
      <p:sp>
        <p:nvSpPr>
          <p:cNvPr id="12" name="Bevel 11"/>
          <p:cNvSpPr/>
          <p:nvPr/>
        </p:nvSpPr>
        <p:spPr>
          <a:xfrm>
            <a:off x="8286765" y="5643578"/>
            <a:ext cx="2952771" cy="714380"/>
          </a:xfrm>
          <a:prstGeom prst="bevel">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400" b="1" dirty="0" smtClean="0">
              <a:cs typeface="B Mitra" pitchFamily="2" charset="-78"/>
            </a:endParaRPr>
          </a:p>
          <a:p>
            <a:pPr algn="ctr"/>
            <a:r>
              <a:rPr lang="fa-IR" sz="2400" b="1" dirty="0" smtClean="0">
                <a:cs typeface="B Mitra" pitchFamily="2" charset="-78"/>
              </a:rPr>
              <a:t>کشاورزی</a:t>
            </a:r>
          </a:p>
          <a:p>
            <a:pPr algn="ctr"/>
            <a:endParaRPr lang="fa-IR" sz="2400" b="1" dirty="0">
              <a:cs typeface="B Mitra" pitchFamily="2" charset="-78"/>
            </a:endParaRPr>
          </a:p>
        </p:txBody>
      </p:sp>
      <p:pic>
        <p:nvPicPr>
          <p:cNvPr id="1026" name="Picture 2"/>
          <p:cNvPicPr>
            <a:picLocks noChangeAspect="1" noChangeArrowheads="1"/>
          </p:cNvPicPr>
          <p:nvPr/>
        </p:nvPicPr>
        <p:blipFill>
          <a:blip r:embed="rId3" cstate="print"/>
          <a:srcRect/>
          <a:stretch>
            <a:fillRect/>
          </a:stretch>
        </p:blipFill>
        <p:spPr bwMode="auto">
          <a:xfrm>
            <a:off x="476211" y="2071678"/>
            <a:ext cx="7533560" cy="407196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76211" y="2071678"/>
            <a:ext cx="7524803" cy="414340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476211" y="2071678"/>
            <a:ext cx="7517365" cy="4143404"/>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476212" y="2071678"/>
            <a:ext cx="7566313" cy="4143404"/>
          </a:xfrm>
          <a:prstGeom prst="rect">
            <a:avLst/>
          </a:prstGeom>
          <a:noFill/>
          <a:ln w="9525">
            <a:noFill/>
            <a:miter lim="800000"/>
            <a:headEnd/>
            <a:tailEnd/>
          </a:ln>
          <a:effectLst/>
        </p:spPr>
      </p:pic>
      <p:sp>
        <p:nvSpPr>
          <p:cNvPr id="14" name="Slide Number Placeholder 13"/>
          <p:cNvSpPr>
            <a:spLocks noGrp="1"/>
          </p:cNvSpPr>
          <p:nvPr>
            <p:ph type="sldNum" sz="quarter" idx="12"/>
          </p:nvPr>
        </p:nvSpPr>
        <p:spPr/>
        <p:txBody>
          <a:bodyPr/>
          <a:lstStyle/>
          <a:p>
            <a:fld id="{B87B44C3-18D5-4602-8ACC-32CD2D6FC7F5}" type="slidenum">
              <a:rPr lang="fa-IR" smtClean="0"/>
              <a:pPr/>
              <a:t>38</a:t>
            </a:fld>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38139" y="90470"/>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انواع خرده‌فروشي فروشگاهي</a:t>
            </a:r>
            <a:endParaRPr lang="en-US" sz="3200" b="1" dirty="0" smtClean="0">
              <a:solidFill>
                <a:schemeClr val="bg2">
                  <a:lumMod val="90000"/>
                </a:schemeClr>
              </a:solidFill>
              <a:latin typeface="+mn-lt"/>
              <a:ea typeface="+mn-ea"/>
              <a:cs typeface="B Titr" pitchFamily="2" charset="-78"/>
            </a:endParaRPr>
          </a:p>
        </p:txBody>
      </p:sp>
      <p:sp>
        <p:nvSpPr>
          <p:cNvPr id="80898" name="Content Placeholder 2"/>
          <p:cNvSpPr>
            <a:spLocks noGrp="1"/>
          </p:cNvSpPr>
          <p:nvPr>
            <p:ph idx="1"/>
          </p:nvPr>
        </p:nvSpPr>
        <p:spPr>
          <a:xfrm>
            <a:off x="406400" y="1554163"/>
            <a:ext cx="11582400" cy="3303598"/>
          </a:xfrm>
        </p:spPr>
        <p:txBody>
          <a:bodyPr>
            <a:normAutofit/>
          </a:bodyPr>
          <a:lstStyle/>
          <a:p>
            <a:pPr eaLnBrk="1" hangingPunct="1">
              <a:lnSpc>
                <a:spcPct val="150000"/>
              </a:lnSpc>
              <a:buClr>
                <a:srgbClr val="FF0000"/>
              </a:buClr>
            </a:pPr>
            <a:r>
              <a:rPr lang="fa-IR" b="1" dirty="0" smtClean="0">
                <a:cs typeface="B Mitra" pitchFamily="2" charset="-78"/>
              </a:rPr>
              <a:t>مغازه‌هاي كوچك، </a:t>
            </a:r>
          </a:p>
          <a:p>
            <a:pPr eaLnBrk="1" hangingPunct="1">
              <a:lnSpc>
                <a:spcPct val="150000"/>
              </a:lnSpc>
              <a:buClr>
                <a:srgbClr val="FF0000"/>
              </a:buClr>
            </a:pPr>
            <a:r>
              <a:rPr lang="fa-IR" b="1" dirty="0" smtClean="0">
                <a:cs typeface="B Mitra" pitchFamily="2" charset="-78"/>
              </a:rPr>
              <a:t>فروشگاه‌هاي زنجيره‌اي،</a:t>
            </a:r>
          </a:p>
          <a:p>
            <a:pPr eaLnBrk="1" hangingPunct="1">
              <a:lnSpc>
                <a:spcPct val="150000"/>
              </a:lnSpc>
              <a:buClr>
                <a:srgbClr val="FF0000"/>
              </a:buClr>
            </a:pPr>
            <a:r>
              <a:rPr lang="fa-IR" b="1" dirty="0" smtClean="0">
                <a:cs typeface="B Mitra" pitchFamily="2" charset="-78"/>
              </a:rPr>
              <a:t>نمايندگي (با حق‌امتياز)،</a:t>
            </a:r>
          </a:p>
          <a:p>
            <a:pPr eaLnBrk="1" hangingPunct="1">
              <a:lnSpc>
                <a:spcPct val="150000"/>
              </a:lnSpc>
              <a:buClr>
                <a:srgbClr val="FF0000"/>
              </a:buClr>
            </a:pPr>
            <a:r>
              <a:rPr lang="fa-IR" b="1" dirty="0" smtClean="0">
                <a:cs typeface="B Mitra" pitchFamily="2" charset="-78"/>
              </a:rPr>
              <a:t>فروشگاه‌هاي حراجي</a:t>
            </a:r>
            <a:endParaRPr lang="en-US" b="1" dirty="0" smtClean="0">
              <a:cs typeface="B Mitra" pitchFamily="2" charset="-7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a-IR" b="1" dirty="0" smtClean="0">
                <a:solidFill>
                  <a:srgbClr val="7030A0"/>
                </a:solidFill>
              </a:rPr>
              <a:t>توسعه فردی</a:t>
            </a:r>
            <a:endParaRPr lang="en-US" b="1" dirty="0" smtClean="0">
              <a:solidFill>
                <a:srgbClr val="7030A0"/>
              </a:solidFill>
            </a:endParaRPr>
          </a:p>
        </p:txBody>
      </p:sp>
      <p:sp>
        <p:nvSpPr>
          <p:cNvPr id="9219" name="Content Placeholder 2"/>
          <p:cNvSpPr>
            <a:spLocks noGrp="1"/>
          </p:cNvSpPr>
          <p:nvPr>
            <p:ph idx="1"/>
          </p:nvPr>
        </p:nvSpPr>
        <p:spPr/>
        <p:txBody>
          <a:bodyPr/>
          <a:lstStyle/>
          <a:p>
            <a:pPr marL="514350" indent="-514350" algn="r" rtl="1">
              <a:lnSpc>
                <a:spcPct val="150000"/>
              </a:lnSpc>
              <a:buFont typeface="Wingdings" pitchFamily="2" charset="2"/>
              <a:buNone/>
            </a:pPr>
            <a:r>
              <a:rPr lang="fa-IR" b="1" dirty="0" smtClean="0">
                <a:solidFill>
                  <a:srgbClr val="7030A0"/>
                </a:solidFill>
              </a:rPr>
              <a:t>ا. شناسایی ویژگی‌های شخصیتی و مدل‌ذهنی</a:t>
            </a:r>
          </a:p>
          <a:p>
            <a:pPr marL="514350" indent="-514350" algn="r" rtl="1">
              <a:lnSpc>
                <a:spcPct val="150000"/>
              </a:lnSpc>
              <a:buFont typeface="Wingdings" pitchFamily="2" charset="2"/>
              <a:buNone/>
            </a:pPr>
            <a:r>
              <a:rPr lang="fa-IR" b="1" dirty="0" smtClean="0">
                <a:solidFill>
                  <a:srgbClr val="7030A0"/>
                </a:solidFill>
              </a:rPr>
              <a:t>2.  شبکه‌سازی</a:t>
            </a:r>
          </a:p>
          <a:p>
            <a:pPr marL="514350" indent="-514350" algn="r" rtl="1">
              <a:lnSpc>
                <a:spcPct val="150000"/>
              </a:lnSpc>
              <a:buFont typeface="Wingdings" pitchFamily="2" charset="2"/>
              <a:buNone/>
            </a:pPr>
            <a:r>
              <a:rPr lang="fa-IR" b="1" dirty="0" smtClean="0">
                <a:solidFill>
                  <a:srgbClr val="7030A0"/>
                </a:solidFill>
              </a:rPr>
              <a:t>2. آمادگی برای ورود به فضای کارآفرینی</a:t>
            </a:r>
            <a:endParaRPr lang="en-US" b="1" dirty="0" smtClean="0">
              <a:solidFill>
                <a:srgbClr val="7030A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190459" y="90470"/>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ا</a:t>
            </a:r>
            <a:r>
              <a:rPr lang="ar-SA" sz="3200" b="1" dirty="0" smtClean="0">
                <a:solidFill>
                  <a:schemeClr val="bg2">
                    <a:lumMod val="90000"/>
                  </a:schemeClr>
                </a:solidFill>
                <a:latin typeface="+mn-lt"/>
                <a:ea typeface="+mn-ea"/>
                <a:cs typeface="B Titr" pitchFamily="2" charset="-78"/>
              </a:rPr>
              <a:t>نو</a:t>
            </a:r>
            <a:r>
              <a:rPr lang="fa-IR" sz="3200" b="1" dirty="0" smtClean="0">
                <a:solidFill>
                  <a:schemeClr val="bg2">
                    <a:lumMod val="90000"/>
                  </a:schemeClr>
                </a:solidFill>
                <a:latin typeface="+mn-lt"/>
                <a:ea typeface="+mn-ea"/>
                <a:cs typeface="B Titr" pitchFamily="2" charset="-78"/>
              </a:rPr>
              <a:t>ا</a:t>
            </a:r>
            <a:r>
              <a:rPr lang="ar-SA" sz="3200" b="1" dirty="0" smtClean="0">
                <a:solidFill>
                  <a:schemeClr val="bg2">
                    <a:lumMod val="90000"/>
                  </a:schemeClr>
                </a:solidFill>
                <a:latin typeface="+mn-lt"/>
                <a:ea typeface="+mn-ea"/>
                <a:cs typeface="B Titr" pitchFamily="2" charset="-78"/>
              </a:rPr>
              <a:t>ع </a:t>
            </a:r>
            <a:r>
              <a:rPr lang="fa-IR" sz="3200" b="1" dirty="0" smtClean="0">
                <a:solidFill>
                  <a:schemeClr val="bg2">
                    <a:lumMod val="90000"/>
                  </a:schemeClr>
                </a:solidFill>
                <a:cs typeface="B Titr" pitchFamily="2" charset="-78"/>
              </a:rPr>
              <a:t>خرده‌فروشي </a:t>
            </a:r>
            <a:r>
              <a:rPr lang="ar-SA" sz="3200" b="1" dirty="0" smtClean="0">
                <a:solidFill>
                  <a:schemeClr val="bg2">
                    <a:lumMod val="90000"/>
                  </a:schemeClr>
                </a:solidFill>
                <a:latin typeface="+mn-lt"/>
                <a:ea typeface="+mn-ea"/>
                <a:cs typeface="B Titr" pitchFamily="2" charset="-78"/>
              </a:rPr>
              <a:t>بدون فروشگاه</a:t>
            </a:r>
            <a:endParaRPr lang="en-US" sz="3200" b="1" dirty="0" smtClean="0">
              <a:solidFill>
                <a:schemeClr val="bg2">
                  <a:lumMod val="90000"/>
                </a:schemeClr>
              </a:solidFill>
              <a:latin typeface="+mn-lt"/>
              <a:ea typeface="+mn-ea"/>
              <a:cs typeface="B Titr" pitchFamily="2" charset="-78"/>
            </a:endParaRPr>
          </a:p>
        </p:txBody>
      </p:sp>
      <p:sp>
        <p:nvSpPr>
          <p:cNvPr id="82946" name="Content Placeholder 2"/>
          <p:cNvSpPr>
            <a:spLocks noGrp="1"/>
          </p:cNvSpPr>
          <p:nvPr>
            <p:ph idx="1"/>
          </p:nvPr>
        </p:nvSpPr>
        <p:spPr>
          <a:xfrm>
            <a:off x="406400" y="1554162"/>
            <a:ext cx="11582400" cy="5018110"/>
          </a:xfrm>
        </p:spPr>
        <p:txBody>
          <a:bodyPr>
            <a:noAutofit/>
          </a:bodyPr>
          <a:lstStyle/>
          <a:p>
            <a:pPr marL="98425" indent="22225" algn="just" eaLnBrk="1" hangingPunct="1">
              <a:lnSpc>
                <a:spcPct val="150000"/>
              </a:lnSpc>
              <a:buClr>
                <a:srgbClr val="FF0000"/>
              </a:buClr>
              <a:buNone/>
            </a:pPr>
            <a:r>
              <a:rPr lang="ar-SA" b="1" dirty="0" smtClean="0">
                <a:solidFill>
                  <a:schemeClr val="accent2">
                    <a:lumMod val="75000"/>
                  </a:schemeClr>
                </a:solidFill>
                <a:cs typeface="B Mitra" pitchFamily="2" charset="-78"/>
              </a:rPr>
              <a:t>خرده‌فروشي بدون فروشگاه نيازي به مغازه يا فروشگاه ندارند</a:t>
            </a:r>
            <a:r>
              <a:rPr lang="fa-IR" b="1" dirty="0" smtClean="0">
                <a:solidFill>
                  <a:schemeClr val="accent2">
                    <a:lumMod val="75000"/>
                  </a:schemeClr>
                </a:solidFill>
                <a:cs typeface="B Mitra" pitchFamily="2" charset="-78"/>
              </a:rPr>
              <a:t> و </a:t>
            </a:r>
            <a:r>
              <a:rPr lang="ar-SA" b="1" dirty="0" smtClean="0">
                <a:solidFill>
                  <a:schemeClr val="accent2">
                    <a:lumMod val="75000"/>
                  </a:schemeClr>
                </a:solidFill>
                <a:cs typeface="B Mitra" pitchFamily="2" charset="-78"/>
              </a:rPr>
              <a:t>به سه نوع اصلي تقسيم مي‌شود</a:t>
            </a:r>
            <a:endParaRPr lang="en-US" b="1" dirty="0" smtClean="0">
              <a:solidFill>
                <a:schemeClr val="accent2">
                  <a:lumMod val="75000"/>
                </a:schemeClr>
              </a:solidFill>
              <a:cs typeface="B Mitra" pitchFamily="2" charset="-78"/>
            </a:endParaRPr>
          </a:p>
          <a:p>
            <a:pPr eaLnBrk="1" hangingPunct="1">
              <a:lnSpc>
                <a:spcPct val="150000"/>
              </a:lnSpc>
              <a:buClr>
                <a:srgbClr val="FF0000"/>
              </a:buClr>
            </a:pPr>
            <a:r>
              <a:rPr lang="ar-SA" b="1" dirty="0" smtClean="0">
                <a:cs typeface="B Mitra" pitchFamily="2" charset="-78"/>
              </a:rPr>
              <a:t>فروش مستقيم</a:t>
            </a:r>
            <a:r>
              <a:rPr lang="fa-IR" b="1" dirty="0" smtClean="0">
                <a:cs typeface="B Mitra" pitchFamily="2" charset="-78"/>
              </a:rPr>
              <a:t> (توليد به مصرف)</a:t>
            </a:r>
            <a:endParaRPr lang="en-US" b="1" dirty="0" smtClean="0">
              <a:cs typeface="B Mitra" pitchFamily="2" charset="-78"/>
            </a:endParaRPr>
          </a:p>
          <a:p>
            <a:pPr eaLnBrk="1" hangingPunct="1">
              <a:lnSpc>
                <a:spcPct val="150000"/>
              </a:lnSpc>
              <a:buClr>
                <a:srgbClr val="FF0000"/>
              </a:buClr>
            </a:pPr>
            <a:r>
              <a:rPr lang="fa-IR" b="1" dirty="0" smtClean="0">
                <a:cs typeface="B Mitra" pitchFamily="2" charset="-78"/>
              </a:rPr>
              <a:t>فروش </a:t>
            </a:r>
            <a:r>
              <a:rPr lang="ar-SA" b="1" dirty="0" smtClean="0">
                <a:cs typeface="B Mitra" pitchFamily="2" charset="-78"/>
              </a:rPr>
              <a:t>پستي</a:t>
            </a:r>
            <a:r>
              <a:rPr lang="en-US" b="1" dirty="0" smtClean="0">
                <a:cs typeface="B Mitra" pitchFamily="2" charset="-78"/>
              </a:rPr>
              <a:t>/</a:t>
            </a:r>
            <a:r>
              <a:rPr lang="fa-IR" b="1" dirty="0" smtClean="0">
                <a:cs typeface="B Mitra" pitchFamily="2" charset="-78"/>
              </a:rPr>
              <a:t> تلفني</a:t>
            </a:r>
            <a:r>
              <a:rPr lang="en-US" b="1" dirty="0" smtClean="0">
                <a:cs typeface="B Mitra" pitchFamily="2" charset="-78"/>
              </a:rPr>
              <a:t>/</a:t>
            </a:r>
            <a:r>
              <a:rPr lang="fa-IR" b="1" dirty="0" smtClean="0">
                <a:cs typeface="B Mitra" pitchFamily="2" charset="-78"/>
              </a:rPr>
              <a:t>الكترونيكي</a:t>
            </a:r>
            <a:endParaRPr lang="en-US" b="1" dirty="0" smtClean="0">
              <a:cs typeface="B Mitra" pitchFamily="2" charset="-78"/>
            </a:endParaRPr>
          </a:p>
          <a:p>
            <a:pPr eaLnBrk="1" hangingPunct="1">
              <a:lnSpc>
                <a:spcPct val="150000"/>
              </a:lnSpc>
              <a:buClr>
                <a:srgbClr val="FF0000"/>
              </a:buClr>
            </a:pPr>
            <a:r>
              <a:rPr lang="ar-SA" b="1" dirty="0" smtClean="0">
                <a:cs typeface="B Mitra" pitchFamily="2" charset="-78"/>
              </a:rPr>
              <a:t>ماشين‌هاي فروش خودكار</a:t>
            </a:r>
            <a:endParaRPr lang="en-US" b="1" dirty="0" smtClean="0">
              <a:cs typeface="B Mitra" pitchFamily="2" charset="-78"/>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190459" y="71414"/>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انواع عمده‌فروشي</a:t>
            </a:r>
            <a:endParaRPr lang="en-US" sz="3200" b="1" dirty="0" smtClean="0">
              <a:solidFill>
                <a:schemeClr val="bg2">
                  <a:lumMod val="90000"/>
                </a:schemeClr>
              </a:solidFill>
              <a:latin typeface="+mn-lt"/>
              <a:ea typeface="+mn-ea"/>
              <a:cs typeface="B Titr" pitchFamily="2" charset="-78"/>
            </a:endParaRPr>
          </a:p>
        </p:txBody>
      </p:sp>
      <p:sp>
        <p:nvSpPr>
          <p:cNvPr id="93186" name="Content Placeholder 2"/>
          <p:cNvSpPr>
            <a:spLocks noGrp="1"/>
          </p:cNvSpPr>
          <p:nvPr>
            <p:ph idx="1"/>
          </p:nvPr>
        </p:nvSpPr>
        <p:spPr>
          <a:xfrm>
            <a:off x="571461" y="1500174"/>
            <a:ext cx="11322088" cy="4875233"/>
          </a:xfrm>
        </p:spPr>
        <p:txBody>
          <a:bodyPr>
            <a:noAutofit/>
          </a:bodyPr>
          <a:lstStyle/>
          <a:p>
            <a:pPr marL="441325" indent="-441325" algn="just" eaLnBrk="1" hangingPunct="1">
              <a:lnSpc>
                <a:spcPct val="150000"/>
              </a:lnSpc>
              <a:spcBef>
                <a:spcPts val="0"/>
              </a:spcBef>
              <a:buClr>
                <a:srgbClr val="FF0000"/>
              </a:buClr>
              <a:buFont typeface="Wingdings" pitchFamily="2" charset="2"/>
              <a:buChar char="ü"/>
            </a:pPr>
            <a:r>
              <a:rPr lang="ar-SA" b="1" dirty="0" smtClean="0">
                <a:solidFill>
                  <a:srgbClr val="C00000"/>
                </a:solidFill>
                <a:latin typeface="IPT.Titr"/>
                <a:cs typeface="B Mitra" pitchFamily="2" charset="-78"/>
              </a:rPr>
              <a:t>عمده‌فروشان كالاهاي صنعتي </a:t>
            </a:r>
            <a:r>
              <a:rPr lang="ar-SA" b="1" dirty="0" smtClean="0">
                <a:latin typeface="IPT.Titr"/>
                <a:cs typeface="B Mitra" pitchFamily="2" charset="-78"/>
              </a:rPr>
              <a:t>كه به عنوان واسطه‌هايي بين توليدكنندگان و ارائه</a:t>
            </a:r>
            <a:r>
              <a:rPr lang="fa-IR" b="1" dirty="0" smtClean="0">
                <a:latin typeface="IPT.Titr"/>
                <a:cs typeface="B Mitra" pitchFamily="2" charset="-78"/>
              </a:rPr>
              <a:t>‌</a:t>
            </a:r>
            <a:r>
              <a:rPr lang="ar-SA" b="1" dirty="0" smtClean="0">
                <a:latin typeface="IPT.Titr"/>
                <a:cs typeface="B Mitra" pitchFamily="2" charset="-78"/>
              </a:rPr>
              <a:t>دهندگان خدمات صنعتي عمل مي‌كنند. </a:t>
            </a:r>
            <a:endParaRPr lang="fa-IR" b="1" dirty="0" smtClean="0">
              <a:latin typeface="IPT.Titr"/>
              <a:cs typeface="B Mitra" pitchFamily="2" charset="-78"/>
            </a:endParaRPr>
          </a:p>
          <a:p>
            <a:pPr marL="441325" indent="-441325" algn="just" eaLnBrk="1" hangingPunct="1">
              <a:lnSpc>
                <a:spcPct val="150000"/>
              </a:lnSpc>
              <a:spcBef>
                <a:spcPts val="0"/>
              </a:spcBef>
              <a:buClr>
                <a:srgbClr val="FF0000"/>
              </a:buClr>
              <a:buFont typeface="Wingdings" pitchFamily="2" charset="2"/>
              <a:buChar char="ü"/>
            </a:pPr>
            <a:r>
              <a:rPr lang="ar-SA" b="1" dirty="0" smtClean="0">
                <a:solidFill>
                  <a:srgbClr val="C00000"/>
                </a:solidFill>
                <a:latin typeface="IPT.Titr"/>
                <a:cs typeface="B Mitra" pitchFamily="2" charset="-78"/>
              </a:rPr>
              <a:t>عمده‌فروشان محصولات مصرفي </a:t>
            </a:r>
            <a:r>
              <a:rPr lang="ar-SA" b="1" dirty="0" smtClean="0">
                <a:latin typeface="IPT.Titr"/>
                <a:cs typeface="B Mitra" pitchFamily="2" charset="-78"/>
              </a:rPr>
              <a:t>كه به عنوان واسطه‌هايي بين توليدكنندگان و خرده‌فروشان عمل مي‌كنند. </a:t>
            </a:r>
            <a:endParaRPr lang="en-US" b="1" dirty="0" smtClean="0">
              <a:latin typeface="IPT.Titr"/>
              <a:cs typeface="B Mitra" pitchFamily="2" charset="-78"/>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0" y="0"/>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كسب ‌و ‌كار توليدي</a:t>
            </a:r>
            <a:endParaRPr lang="en-US" sz="3200" b="1" dirty="0" smtClean="0">
              <a:solidFill>
                <a:schemeClr val="bg2">
                  <a:lumMod val="90000"/>
                </a:schemeClr>
              </a:solidFill>
              <a:latin typeface="+mn-lt"/>
              <a:ea typeface="+mn-ea"/>
              <a:cs typeface="B Titr" pitchFamily="2" charset="-78"/>
            </a:endParaRPr>
          </a:p>
        </p:txBody>
      </p:sp>
      <p:sp>
        <p:nvSpPr>
          <p:cNvPr id="3" name="Content Placeholder 2"/>
          <p:cNvSpPr>
            <a:spLocks noGrp="1"/>
          </p:cNvSpPr>
          <p:nvPr>
            <p:ph idx="1"/>
          </p:nvPr>
        </p:nvSpPr>
        <p:spPr>
          <a:xfrm>
            <a:off x="285709" y="1214422"/>
            <a:ext cx="11582400" cy="5357850"/>
          </a:xfrm>
        </p:spPr>
        <p:txBody>
          <a:bodyPr rtlCol="0">
            <a:noAutofit/>
          </a:bodyPr>
          <a:lstStyle/>
          <a:p>
            <a:pPr marL="188913" indent="22225" algn="just" eaLnBrk="1" fontAlgn="auto" hangingPunct="1">
              <a:spcAft>
                <a:spcPts val="0"/>
              </a:spcAft>
              <a:buFont typeface="Arial" pitchFamily="34" charset="0"/>
              <a:buNone/>
              <a:defRPr/>
            </a:pPr>
            <a:r>
              <a:rPr lang="ar-SA" b="1" dirty="0" smtClean="0">
                <a:cs typeface="B Mitra" pitchFamily="2" charset="-78"/>
              </a:rPr>
              <a:t>ورود به عرصة توليد كار </a:t>
            </a:r>
            <a:r>
              <a:rPr lang="fa-IR" b="1" dirty="0" smtClean="0">
                <a:cs typeface="B Mitra" pitchFamily="2" charset="-78"/>
              </a:rPr>
              <a:t>چندان </a:t>
            </a:r>
            <a:r>
              <a:rPr lang="ar-SA" b="1" dirty="0" smtClean="0">
                <a:cs typeface="B Mitra" pitchFamily="2" charset="-78"/>
              </a:rPr>
              <a:t>آساني نيست</a:t>
            </a:r>
            <a:r>
              <a:rPr lang="fa-IR" b="1" dirty="0" smtClean="0">
                <a:cs typeface="B Mitra" pitchFamily="2" charset="-78"/>
              </a:rPr>
              <a:t> و نياز به </a:t>
            </a:r>
            <a:r>
              <a:rPr lang="ar-SA" b="1" dirty="0" smtClean="0">
                <a:cs typeface="B Mitra" pitchFamily="2" charset="-78"/>
              </a:rPr>
              <a:t>برنامه‌ريزي دقيق </a:t>
            </a:r>
            <a:r>
              <a:rPr lang="fa-IR" b="1" dirty="0" smtClean="0">
                <a:cs typeface="B Mitra" pitchFamily="2" charset="-78"/>
              </a:rPr>
              <a:t>و </a:t>
            </a:r>
            <a:r>
              <a:rPr lang="ar-SA" b="1" dirty="0" smtClean="0">
                <a:cs typeface="B Mitra" pitchFamily="2" charset="-78"/>
              </a:rPr>
              <a:t>سرمايه‌گذاري اولية سنگين</a:t>
            </a:r>
            <a:r>
              <a:rPr lang="fa-IR" b="1" dirty="0" smtClean="0">
                <a:cs typeface="B Mitra" pitchFamily="2" charset="-78"/>
              </a:rPr>
              <a:t> دارد.</a:t>
            </a:r>
          </a:p>
          <a:p>
            <a:pPr marL="631825" indent="22225" eaLnBrk="1" fontAlgn="auto" hangingPunct="1">
              <a:spcAft>
                <a:spcPts val="0"/>
              </a:spcAft>
              <a:buFont typeface="Arial" pitchFamily="34" charset="0"/>
              <a:buNone/>
              <a:defRPr/>
            </a:pPr>
            <a:r>
              <a:rPr lang="fa-IR" sz="2800" b="1" dirty="0" smtClean="0">
                <a:solidFill>
                  <a:schemeClr val="accent4">
                    <a:lumMod val="50000"/>
                  </a:schemeClr>
                </a:solidFill>
                <a:cs typeface="B Mitra" pitchFamily="2" charset="-78"/>
              </a:rPr>
              <a:t>تهيه </a:t>
            </a:r>
            <a:r>
              <a:rPr lang="ar-SA" sz="2800" b="1" dirty="0" smtClean="0">
                <a:solidFill>
                  <a:schemeClr val="accent4">
                    <a:lumMod val="50000"/>
                  </a:schemeClr>
                </a:solidFill>
                <a:cs typeface="B Mitra" pitchFamily="2" charset="-78"/>
              </a:rPr>
              <a:t>زمين، ساختمان</a:t>
            </a:r>
            <a:r>
              <a:rPr lang="fa-IR" sz="2800" b="1" dirty="0" smtClean="0">
                <a:solidFill>
                  <a:schemeClr val="accent4">
                    <a:lumMod val="50000"/>
                  </a:schemeClr>
                </a:solidFill>
                <a:cs typeface="B Mitra" pitchFamily="2" charset="-78"/>
              </a:rPr>
              <a:t>، </a:t>
            </a:r>
            <a:r>
              <a:rPr lang="ar-SA" sz="2800" b="1" dirty="0" smtClean="0">
                <a:solidFill>
                  <a:schemeClr val="accent4">
                    <a:lumMod val="50000"/>
                  </a:schemeClr>
                </a:solidFill>
                <a:cs typeface="B Mitra" pitchFamily="2" charset="-78"/>
              </a:rPr>
              <a:t>ماشين‌آلات، نيروي متخصص و مبالغ هنگفتي براي خريد مواد خام و نيمه آماده و ملزومات</a:t>
            </a:r>
            <a:endParaRPr lang="fa-IR" sz="2800" b="1" dirty="0" smtClean="0">
              <a:solidFill>
                <a:schemeClr val="accent4">
                  <a:lumMod val="50000"/>
                </a:schemeClr>
              </a:solidFill>
              <a:cs typeface="B Mitra" pitchFamily="2" charset="-78"/>
            </a:endParaRPr>
          </a:p>
          <a:p>
            <a:pPr marL="188913" indent="22225" eaLnBrk="1" fontAlgn="auto" hangingPunct="1">
              <a:spcAft>
                <a:spcPts val="0"/>
              </a:spcAft>
              <a:buFont typeface="Arial" pitchFamily="34" charset="0"/>
              <a:buNone/>
              <a:defRPr/>
            </a:pPr>
            <a:r>
              <a:rPr lang="fa-IR" b="1" dirty="0" smtClean="0">
                <a:cs typeface="B Mitra" pitchFamily="2" charset="-78"/>
              </a:rPr>
              <a:t>‌‌‌</a:t>
            </a:r>
          </a:p>
          <a:p>
            <a:pPr marL="188913" indent="22225" eaLnBrk="1" fontAlgn="auto" hangingPunct="1">
              <a:spcAft>
                <a:spcPts val="0"/>
              </a:spcAft>
              <a:buFont typeface="Arial" pitchFamily="34" charset="0"/>
              <a:buNone/>
              <a:defRPr/>
            </a:pPr>
            <a:r>
              <a:rPr lang="fa-IR" b="1" dirty="0" smtClean="0">
                <a:cs typeface="B Mitra" pitchFamily="2" charset="-78"/>
              </a:rPr>
              <a:t>تبديل مواد اولیه به محصول نهايي</a:t>
            </a:r>
          </a:p>
          <a:p>
            <a:pPr marL="188913" indent="22225" eaLnBrk="1" fontAlgn="auto" hangingPunct="1">
              <a:spcAft>
                <a:spcPts val="0"/>
              </a:spcAft>
              <a:buFont typeface="Arial" pitchFamily="34" charset="0"/>
              <a:buNone/>
              <a:defRPr/>
            </a:pPr>
            <a:r>
              <a:rPr lang="fa-IR" b="1" dirty="0" smtClean="0">
                <a:cs typeface="B Mitra" pitchFamily="2" charset="-78"/>
              </a:rPr>
              <a:t>مونتاژ قطعات و توليد ماشين‌آلات</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0" y="71414"/>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ar-SA" sz="3200" b="1" dirty="0" smtClean="0">
                <a:solidFill>
                  <a:schemeClr val="bg2">
                    <a:lumMod val="90000"/>
                  </a:schemeClr>
                </a:solidFill>
                <a:latin typeface="+mn-lt"/>
                <a:ea typeface="+mn-ea"/>
                <a:cs typeface="B Titr" pitchFamily="2" charset="-78"/>
              </a:rPr>
              <a:t>كسب و كار </a:t>
            </a:r>
            <a:r>
              <a:rPr lang="fa-IR" sz="3200" b="1" dirty="0" smtClean="0">
                <a:solidFill>
                  <a:schemeClr val="bg2">
                    <a:lumMod val="90000"/>
                  </a:schemeClr>
                </a:solidFill>
                <a:latin typeface="+mn-lt"/>
                <a:ea typeface="+mn-ea"/>
                <a:cs typeface="B Titr" pitchFamily="2" charset="-78"/>
              </a:rPr>
              <a:t>خدمات</a:t>
            </a:r>
            <a:r>
              <a:rPr lang="ar-SA" sz="3200" b="1" dirty="0" smtClean="0">
                <a:solidFill>
                  <a:schemeClr val="bg2">
                    <a:lumMod val="90000"/>
                  </a:schemeClr>
                </a:solidFill>
                <a:latin typeface="+mn-lt"/>
                <a:ea typeface="+mn-ea"/>
                <a:cs typeface="B Titr" pitchFamily="2" charset="-78"/>
              </a:rPr>
              <a:t>ي</a:t>
            </a:r>
            <a:endParaRPr lang="en-US" sz="3200" b="1" dirty="0" smtClean="0">
              <a:solidFill>
                <a:schemeClr val="bg2">
                  <a:lumMod val="90000"/>
                </a:schemeClr>
              </a:solidFill>
              <a:latin typeface="+mn-lt"/>
              <a:ea typeface="+mn-ea"/>
              <a:cs typeface="B Titr" pitchFamily="2" charset="-78"/>
            </a:endParaRPr>
          </a:p>
        </p:txBody>
      </p:sp>
      <p:sp>
        <p:nvSpPr>
          <p:cNvPr id="109570" name="Content Placeholder 2"/>
          <p:cNvSpPr>
            <a:spLocks noGrp="1"/>
          </p:cNvSpPr>
          <p:nvPr>
            <p:ph idx="1"/>
          </p:nvPr>
        </p:nvSpPr>
        <p:spPr>
          <a:xfrm>
            <a:off x="476211" y="1554162"/>
            <a:ext cx="11131587" cy="4803796"/>
          </a:xfrm>
        </p:spPr>
        <p:txBody>
          <a:bodyPr>
            <a:normAutofit/>
          </a:bodyPr>
          <a:lstStyle/>
          <a:p>
            <a:pPr algn="just" eaLnBrk="1" hangingPunct="1">
              <a:lnSpc>
                <a:spcPts val="4200"/>
              </a:lnSpc>
              <a:buFont typeface="Arial" pitchFamily="34" charset="0"/>
              <a:buNone/>
            </a:pPr>
            <a:r>
              <a:rPr lang="fa-IR" b="1" dirty="0" smtClean="0">
                <a:cs typeface="B Mitra" pitchFamily="2" charset="-78"/>
              </a:rPr>
              <a:t>بخش خدمات سريع‌ترين بخش رو به رشد در اقتصاد دنيا است به طوري كه در بعضی کشورها تقريباً 70 درصد بازار كار را به خود اختصاص داده است.</a:t>
            </a:r>
          </a:p>
          <a:p>
            <a:pPr marL="904875" eaLnBrk="1" hangingPunct="1">
              <a:lnSpc>
                <a:spcPts val="4200"/>
              </a:lnSpc>
              <a:buClr>
                <a:srgbClr val="FF0000"/>
              </a:buClr>
            </a:pPr>
            <a:r>
              <a:rPr lang="fa-IR" sz="2800" b="1" dirty="0" smtClean="0">
                <a:cs typeface="B Mitra" pitchFamily="2" charset="-78"/>
              </a:rPr>
              <a:t>ظهور فن‌آوري‌هاي جديد</a:t>
            </a:r>
          </a:p>
          <a:p>
            <a:pPr marL="904875" eaLnBrk="1" hangingPunct="1">
              <a:lnSpc>
                <a:spcPts val="4200"/>
              </a:lnSpc>
              <a:buClr>
                <a:srgbClr val="FF0000"/>
              </a:buClr>
            </a:pPr>
            <a:r>
              <a:rPr lang="fa-IR" sz="2800" b="1" dirty="0" smtClean="0">
                <a:cs typeface="B Mitra" pitchFamily="2" charset="-78"/>
              </a:rPr>
              <a:t>وجود درآمد بيشتر </a:t>
            </a:r>
          </a:p>
          <a:p>
            <a:pPr marL="904875" eaLnBrk="1" hangingPunct="1">
              <a:lnSpc>
                <a:spcPts val="4200"/>
              </a:lnSpc>
              <a:buClr>
                <a:srgbClr val="FF0000"/>
              </a:buClr>
            </a:pPr>
            <a:r>
              <a:rPr lang="fa-IR" sz="2800" b="1" dirty="0" smtClean="0">
                <a:cs typeface="B Mitra" pitchFamily="2" charset="-78"/>
              </a:rPr>
              <a:t>حضور زنان به عنوان نيروي كار</a:t>
            </a:r>
          </a:p>
          <a:p>
            <a:pPr eaLnBrk="1" hangingPunct="1">
              <a:lnSpc>
                <a:spcPts val="4200"/>
              </a:lnSpc>
              <a:buFont typeface="Arial" pitchFamily="34" charset="0"/>
              <a:buNone/>
            </a:pPr>
            <a:r>
              <a:rPr lang="fa-IR" b="1" dirty="0" smtClean="0">
                <a:cs typeface="B Mitra" pitchFamily="2" charset="-78"/>
              </a:rPr>
              <a:t>مهم‌ترين دلايل اصلي رشد است.</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0" y="142852"/>
            <a:ext cx="115824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انواع كسب ‌و كار خدماتي</a:t>
            </a:r>
            <a:endParaRPr lang="en-US" sz="3200" b="1" dirty="0" smtClean="0">
              <a:solidFill>
                <a:schemeClr val="bg2">
                  <a:lumMod val="90000"/>
                </a:schemeClr>
              </a:solidFill>
              <a:latin typeface="+mn-lt"/>
              <a:ea typeface="+mn-ea"/>
              <a:cs typeface="B Titr" pitchFamily="2" charset="-78"/>
            </a:endParaRPr>
          </a:p>
        </p:txBody>
      </p:sp>
      <p:sp>
        <p:nvSpPr>
          <p:cNvPr id="113666" name="Content Placeholder 2"/>
          <p:cNvSpPr>
            <a:spLocks noGrp="1"/>
          </p:cNvSpPr>
          <p:nvPr>
            <p:ph idx="1"/>
          </p:nvPr>
        </p:nvSpPr>
        <p:spPr/>
        <p:txBody>
          <a:bodyPr>
            <a:normAutofit/>
          </a:bodyPr>
          <a:lstStyle/>
          <a:p>
            <a:pPr algn="just" eaLnBrk="1" hangingPunct="1">
              <a:buFont typeface="Arial" pitchFamily="34" charset="0"/>
              <a:buNone/>
            </a:pPr>
            <a:r>
              <a:rPr lang="ar-SA" b="1" dirty="0" smtClean="0">
                <a:cs typeface="B Mitra" pitchFamily="2" charset="-78"/>
              </a:rPr>
              <a:t>از بنگاه‌هاي اقتصادي شخصي كوچك تا </a:t>
            </a:r>
            <a:r>
              <a:rPr lang="fa-IR" b="1" dirty="0" smtClean="0">
                <a:cs typeface="B Mitra" pitchFamily="2" charset="-78"/>
              </a:rPr>
              <a:t>شركت هاي </a:t>
            </a:r>
            <a:r>
              <a:rPr lang="ar-SA" b="1" dirty="0" smtClean="0">
                <a:cs typeface="B Mitra" pitchFamily="2" charset="-78"/>
              </a:rPr>
              <a:t>بزرگ، نمايندگي‌ها، </a:t>
            </a:r>
            <a:r>
              <a:rPr lang="fa-IR" b="1" dirty="0" smtClean="0">
                <a:cs typeface="B Mitra" pitchFamily="2" charset="-78"/>
              </a:rPr>
              <a:t>موسسات آموزشي</a:t>
            </a:r>
            <a:r>
              <a:rPr lang="ar-SA" b="1" dirty="0" smtClean="0">
                <a:cs typeface="B Mitra" pitchFamily="2" charset="-78"/>
              </a:rPr>
              <a:t> و ديگر </a:t>
            </a:r>
            <a:r>
              <a:rPr lang="fa-IR" b="1" dirty="0" smtClean="0">
                <a:cs typeface="B Mitra" pitchFamily="2" charset="-78"/>
              </a:rPr>
              <a:t>انواع </a:t>
            </a:r>
            <a:r>
              <a:rPr lang="ar-SA" b="1" dirty="0" smtClean="0">
                <a:cs typeface="B Mitra" pitchFamily="2" charset="-78"/>
              </a:rPr>
              <a:t>مؤسسات</a:t>
            </a:r>
            <a:r>
              <a:rPr lang="fa-IR" b="1" dirty="0" smtClean="0">
                <a:cs typeface="B Mitra" pitchFamily="2" charset="-78"/>
              </a:rPr>
              <a:t> خدماتي</a:t>
            </a:r>
            <a:r>
              <a:rPr lang="ar-SA" b="1" dirty="0" smtClean="0">
                <a:cs typeface="B Mitra" pitchFamily="2" charset="-78"/>
              </a:rPr>
              <a:t>، با تعداد كار</a:t>
            </a:r>
            <a:r>
              <a:rPr lang="fa-IR" b="1" dirty="0" smtClean="0">
                <a:cs typeface="B Mitra" pitchFamily="2" charset="-78"/>
              </a:rPr>
              <a:t>ك</a:t>
            </a:r>
            <a:r>
              <a:rPr lang="ar-SA" b="1" dirty="0" smtClean="0">
                <a:cs typeface="B Mitra" pitchFamily="2" charset="-78"/>
              </a:rPr>
              <a:t>ن</a:t>
            </a:r>
            <a:r>
              <a:rPr lang="fa-IR" b="1" dirty="0" smtClean="0">
                <a:cs typeface="B Mitra" pitchFamily="2" charset="-78"/>
              </a:rPr>
              <a:t>ان</a:t>
            </a:r>
            <a:r>
              <a:rPr lang="ar-SA" b="1" dirty="0" smtClean="0">
                <a:cs typeface="B Mitra" pitchFamily="2" charset="-78"/>
              </a:rPr>
              <a:t> زياد، طبقه‌بندي مي‌شوند. </a:t>
            </a:r>
            <a:endParaRPr lang="fa-IR" b="1" dirty="0" smtClean="0">
              <a:cs typeface="B Mitra" pitchFamily="2" charset="-78"/>
            </a:endParaRPr>
          </a:p>
          <a:p>
            <a:pPr eaLnBrk="1" hangingPunct="1">
              <a:buFont typeface="Arial" pitchFamily="34" charset="0"/>
              <a:buNone/>
            </a:pPr>
            <a:r>
              <a:rPr lang="ar-SA" b="1" dirty="0" smtClean="0">
                <a:cs typeface="B Mitra" pitchFamily="2" charset="-78"/>
              </a:rPr>
              <a:t>كسب‌وكار خدماتي</a:t>
            </a:r>
            <a:r>
              <a:rPr lang="fa-IR" b="1" dirty="0" smtClean="0">
                <a:cs typeface="B Mitra" pitchFamily="2" charset="-78"/>
              </a:rPr>
              <a:t>:</a:t>
            </a:r>
          </a:p>
          <a:p>
            <a:pPr eaLnBrk="1" hangingPunct="1">
              <a:buClr>
                <a:srgbClr val="FF0000"/>
              </a:buClr>
            </a:pPr>
            <a:r>
              <a:rPr lang="ar-SA" sz="2800" b="1" dirty="0" smtClean="0">
                <a:solidFill>
                  <a:schemeClr val="accent2"/>
                </a:solidFill>
                <a:cs typeface="B Mitra" pitchFamily="2" charset="-78"/>
              </a:rPr>
              <a:t>بر </a:t>
            </a:r>
            <a:r>
              <a:rPr lang="fa-IR" sz="2800" b="1" dirty="0" smtClean="0">
                <a:solidFill>
                  <a:schemeClr val="accent2"/>
                </a:solidFill>
                <a:cs typeface="B Mitra" pitchFamily="2" charset="-78"/>
              </a:rPr>
              <a:t>پايه استفاده </a:t>
            </a:r>
            <a:r>
              <a:rPr lang="ar-SA" sz="2800" b="1" dirty="0" smtClean="0">
                <a:solidFill>
                  <a:schemeClr val="accent2"/>
                </a:solidFill>
                <a:cs typeface="B Mitra" pitchFamily="2" charset="-78"/>
              </a:rPr>
              <a:t>تجهيزات </a:t>
            </a:r>
            <a:endParaRPr lang="fa-IR" sz="2800" b="1" dirty="0" smtClean="0">
              <a:solidFill>
                <a:schemeClr val="accent2"/>
              </a:solidFill>
              <a:cs typeface="B Mitra" pitchFamily="2" charset="-78"/>
            </a:endParaRPr>
          </a:p>
          <a:p>
            <a:pPr algn="ctr" eaLnBrk="1" hangingPunct="1">
              <a:buClr>
                <a:schemeClr val="bg1"/>
              </a:buClr>
              <a:buFont typeface="Arial" pitchFamily="34" charset="0"/>
              <a:buNone/>
            </a:pPr>
            <a:r>
              <a:rPr lang="ar-SA" b="1" dirty="0" smtClean="0">
                <a:solidFill>
                  <a:srgbClr val="FF0066"/>
                </a:solidFill>
                <a:cs typeface="B Mitra" pitchFamily="2" charset="-78"/>
              </a:rPr>
              <a:t>تجهيزات</a:t>
            </a:r>
            <a:r>
              <a:rPr lang="fa-IR" b="1" dirty="0" smtClean="0">
                <a:solidFill>
                  <a:srgbClr val="FF0066"/>
                </a:solidFill>
                <a:cs typeface="B Mitra" pitchFamily="2" charset="-78"/>
              </a:rPr>
              <a:t>‌محور</a:t>
            </a:r>
            <a:r>
              <a:rPr lang="fa-IR" b="1" dirty="0" smtClean="0">
                <a:cs typeface="B Mitra" pitchFamily="2" charset="-78"/>
              </a:rPr>
              <a:t>: خطوط هوايي، هتل و سينما</a:t>
            </a:r>
            <a:endParaRPr lang="en-US" b="1" dirty="0" smtClean="0">
              <a:cs typeface="B Mitra" pitchFamily="2" charset="-78"/>
            </a:endParaRPr>
          </a:p>
          <a:p>
            <a:pPr eaLnBrk="1" hangingPunct="1">
              <a:buClr>
                <a:srgbClr val="FF0000"/>
              </a:buClr>
            </a:pPr>
            <a:r>
              <a:rPr lang="ar-SA" b="1" dirty="0" smtClean="0">
                <a:cs typeface="B Mitra" pitchFamily="2" charset="-78"/>
              </a:rPr>
              <a:t> </a:t>
            </a:r>
            <a:r>
              <a:rPr lang="ar-SA" sz="2800" b="1" dirty="0" smtClean="0">
                <a:solidFill>
                  <a:schemeClr val="accent2"/>
                </a:solidFill>
                <a:cs typeface="B Mitra" pitchFamily="2" charset="-78"/>
              </a:rPr>
              <a:t>بر </a:t>
            </a:r>
            <a:r>
              <a:rPr lang="fa-IR" sz="2800" b="1" dirty="0" smtClean="0">
                <a:solidFill>
                  <a:schemeClr val="accent2"/>
                </a:solidFill>
                <a:cs typeface="B Mitra" pitchFamily="2" charset="-78"/>
              </a:rPr>
              <a:t>پايه مهارت و تخصص </a:t>
            </a:r>
            <a:r>
              <a:rPr lang="ar-SA" sz="2800" b="1" dirty="0" smtClean="0">
                <a:solidFill>
                  <a:schemeClr val="accent2"/>
                </a:solidFill>
                <a:cs typeface="B Mitra" pitchFamily="2" charset="-78"/>
              </a:rPr>
              <a:t>افراد</a:t>
            </a:r>
            <a:endParaRPr lang="fa-IR" sz="2800" b="1" dirty="0" smtClean="0">
              <a:solidFill>
                <a:schemeClr val="accent2"/>
              </a:solidFill>
              <a:cs typeface="B Mitra" pitchFamily="2" charset="-78"/>
            </a:endParaRPr>
          </a:p>
          <a:p>
            <a:pPr algn="ctr" eaLnBrk="1" hangingPunct="1">
              <a:buClr>
                <a:schemeClr val="bg1"/>
              </a:buClr>
              <a:buFont typeface="Arial" pitchFamily="34" charset="0"/>
              <a:buNone/>
            </a:pPr>
            <a:r>
              <a:rPr lang="fa-IR" b="1" dirty="0" smtClean="0">
                <a:solidFill>
                  <a:srgbClr val="FF0066"/>
                </a:solidFill>
                <a:cs typeface="B Mitra" pitchFamily="2" charset="-78"/>
              </a:rPr>
              <a:t>مهارت‌محور</a:t>
            </a:r>
            <a:r>
              <a:rPr lang="fa-IR" b="1" dirty="0" smtClean="0">
                <a:cs typeface="B Mitra" pitchFamily="2" charset="-78"/>
              </a:rPr>
              <a:t>: وكالت، پزشكي و آرايشگري</a:t>
            </a:r>
          </a:p>
          <a:p>
            <a:pPr algn="just" eaLnBrk="1" hangingPunct="1">
              <a:buFont typeface="Arial" pitchFamily="34" charset="0"/>
              <a:buNone/>
            </a:pPr>
            <a:endParaRPr lang="en-US" b="1" dirty="0" smtClean="0">
              <a:cs typeface="B Mitra" pitchFamily="2" charset="-78"/>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0" y="71414"/>
            <a:ext cx="121920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latin typeface="+mn-lt"/>
                <a:ea typeface="+mn-ea"/>
                <a:cs typeface="B Titr" pitchFamily="2" charset="-78"/>
              </a:rPr>
              <a:t>ويژگي كسب‌ وكار خدماتي</a:t>
            </a:r>
            <a:endParaRPr lang="en-US" sz="3200" b="1" dirty="0" smtClean="0">
              <a:solidFill>
                <a:schemeClr val="bg2">
                  <a:lumMod val="90000"/>
                </a:schemeClr>
              </a:solidFill>
              <a:latin typeface="+mn-lt"/>
              <a:ea typeface="+mn-ea"/>
              <a:cs typeface="B Titr" pitchFamily="2" charset="-78"/>
            </a:endParaRPr>
          </a:p>
        </p:txBody>
      </p:sp>
      <p:sp>
        <p:nvSpPr>
          <p:cNvPr id="115714" name="Content Placeholder 2"/>
          <p:cNvSpPr>
            <a:spLocks noGrp="1"/>
          </p:cNvSpPr>
          <p:nvPr>
            <p:ph idx="1"/>
          </p:nvPr>
        </p:nvSpPr>
        <p:spPr>
          <a:xfrm>
            <a:off x="406400" y="1554163"/>
            <a:ext cx="11582400" cy="3017845"/>
          </a:xfrm>
        </p:spPr>
        <p:txBody>
          <a:bodyPr>
            <a:normAutofit/>
          </a:bodyPr>
          <a:lstStyle/>
          <a:p>
            <a:pPr algn="just" eaLnBrk="1" hangingPunct="1">
              <a:lnSpc>
                <a:spcPct val="150000"/>
              </a:lnSpc>
              <a:buClr>
                <a:srgbClr val="FF0000"/>
              </a:buClr>
            </a:pPr>
            <a:r>
              <a:rPr lang="fa-IR" sz="3000" b="1" dirty="0" smtClean="0">
                <a:cs typeface="B Mitra" pitchFamily="2" charset="-78"/>
              </a:rPr>
              <a:t>خبرگي، همياري و مشاوره را در اختيار افراد قرار مي‌دهد، نه كالا </a:t>
            </a:r>
          </a:p>
          <a:p>
            <a:pPr algn="just" eaLnBrk="1" hangingPunct="1">
              <a:lnSpc>
                <a:spcPct val="150000"/>
              </a:lnSpc>
              <a:buClr>
                <a:srgbClr val="FF0000"/>
              </a:buClr>
            </a:pPr>
            <a:r>
              <a:rPr lang="fa-IR" sz="3000" b="1" dirty="0" smtClean="0">
                <a:cs typeface="B Mitra" pitchFamily="2" charset="-78"/>
              </a:rPr>
              <a:t>نتايج بحث را مي‌فروشند و مشتري قول و تعهد مي‌خرد</a:t>
            </a:r>
          </a:p>
          <a:p>
            <a:pPr algn="just" eaLnBrk="1" hangingPunct="1">
              <a:lnSpc>
                <a:spcPct val="150000"/>
              </a:lnSpc>
              <a:buClr>
                <a:srgbClr val="FF0000"/>
              </a:buClr>
            </a:pPr>
            <a:r>
              <a:rPr lang="fa-IR" sz="3000" b="1" dirty="0" smtClean="0">
                <a:cs typeface="B Mitra" pitchFamily="2" charset="-78"/>
              </a:rPr>
              <a:t>استاندارد يا كيفيت خدمت بستگي به ارائه‌دهندة آن دارد</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jpg"/>
          <p:cNvPicPr>
            <a:picLocks noChangeAspect="1"/>
          </p:cNvPicPr>
          <p:nvPr/>
        </p:nvPicPr>
        <p:blipFill>
          <a:blip r:embed="rId2" cstate="print"/>
          <a:stretch>
            <a:fillRect/>
          </a:stretch>
        </p:blipFill>
        <p:spPr>
          <a:xfrm>
            <a:off x="-1" y="27384"/>
            <a:ext cx="12192001" cy="6858000"/>
          </a:xfrm>
          <a:prstGeom prst="rect">
            <a:avLst/>
          </a:prstGeom>
        </p:spPr>
      </p:pic>
      <p:sp>
        <p:nvSpPr>
          <p:cNvPr id="3" name="Content Placeholder 2"/>
          <p:cNvSpPr>
            <a:spLocks noGrp="1"/>
          </p:cNvSpPr>
          <p:nvPr>
            <p:ph idx="1"/>
          </p:nvPr>
        </p:nvSpPr>
        <p:spPr>
          <a:xfrm>
            <a:off x="0" y="116632"/>
            <a:ext cx="12192000" cy="1089020"/>
          </a:xfrm>
        </p:spPr>
        <p:txBody>
          <a:bodyPr vert="horz" anchor="ctr">
            <a:noAutofit/>
          </a:bodyPr>
          <a:lstStyle/>
          <a:p>
            <a:pPr algn="ctr">
              <a:lnSpc>
                <a:spcPct val="150000"/>
              </a:lnSpc>
              <a:spcBef>
                <a:spcPct val="0"/>
              </a:spcBef>
              <a:buNone/>
            </a:pPr>
            <a:r>
              <a:rPr lang="fa-IR" sz="3600" b="1" cap="all" dirty="0" smtClean="0">
                <a:solidFill>
                  <a:schemeClr val="accent3">
                    <a:lumMod val="20000"/>
                    <a:lumOff val="80000"/>
                  </a:schemeClr>
                </a:solidFill>
                <a:effectLst>
                  <a:reflection blurRad="12700" stA="48000" endA="300" endPos="55000" dir="5400000" sy="-90000" algn="bl" rotWithShape="0"/>
                </a:effectLst>
                <a:latin typeface="+mj-lt"/>
                <a:ea typeface="+mj-ea"/>
                <a:cs typeface="B Titr" pitchFamily="2" charset="-78"/>
              </a:rPr>
              <a:t>انواع کسب و کار کشاورزی</a:t>
            </a:r>
          </a:p>
        </p:txBody>
      </p:sp>
      <p:sp>
        <p:nvSpPr>
          <p:cNvPr id="5" name="Slide Number Placeholder 4"/>
          <p:cNvSpPr>
            <a:spLocks noGrp="1"/>
          </p:cNvSpPr>
          <p:nvPr>
            <p:ph type="sldNum" sz="quarter" idx="12"/>
          </p:nvPr>
        </p:nvSpPr>
        <p:spPr/>
        <p:txBody>
          <a:bodyPr/>
          <a:lstStyle/>
          <a:p>
            <a:fld id="{B87B44C3-18D5-4602-8ACC-32CD2D6FC7F5}" type="slidenum">
              <a:rPr lang="fa-IR" smtClean="0"/>
              <a:pPr/>
              <a:t>46</a:t>
            </a:fld>
            <a:endParaRPr lang="fa-I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87B44C3-18D5-4602-8ACC-32CD2D6FC7F5}" type="slidenum">
              <a:rPr lang="fa-IR" smtClean="0"/>
              <a:pPr/>
              <a:t>47</a:t>
            </a:fld>
            <a:endParaRPr lang="fa-IR"/>
          </a:p>
        </p:txBody>
      </p:sp>
      <p:pic>
        <p:nvPicPr>
          <p:cNvPr id="7" name="Picture 6" descr="Slide1.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524" y="115747"/>
            <a:ext cx="11512952" cy="1203768"/>
          </a:xfrm>
        </p:spPr>
        <p:txBody>
          <a:bodyPr vert="horz" lIns="91440" tIns="45720" rIns="91440" bIns="45720" rtlCol="0" anchor="ctr">
            <a:normAutofit/>
          </a:bodyPr>
          <a:lstStyle/>
          <a:p>
            <a:pPr algn="ctr" rtl="1"/>
            <a:r>
              <a:rPr lang="fa-IR" sz="4000" b="1" dirty="0" smtClean="0">
                <a:solidFill>
                  <a:schemeClr val="accent6">
                    <a:lumMod val="50000"/>
                  </a:schemeClr>
                </a:solidFill>
                <a:effectLst>
                  <a:outerShdw blurRad="38100" dist="38100" dir="2700000" algn="tl">
                    <a:srgbClr val="000000">
                      <a:alpha val="43137"/>
                    </a:srgbClr>
                  </a:outerShdw>
                </a:effectLst>
                <a:latin typeface="IRANSans" panose="020B0604020202020204" charset="-78"/>
              </a:rPr>
              <a:t>استارتاپ چی هست؟</a:t>
            </a:r>
            <a:endParaRPr lang="fa-IR" sz="4000" b="1" dirty="0">
              <a:solidFill>
                <a:schemeClr val="accent6">
                  <a:lumMod val="50000"/>
                </a:schemeClr>
              </a:solidFill>
              <a:effectLst>
                <a:outerShdw blurRad="38100" dist="38100" dir="2700000" algn="tl">
                  <a:srgbClr val="000000">
                    <a:alpha val="43137"/>
                  </a:srgbClr>
                </a:outerShdw>
              </a:effectLst>
              <a:latin typeface="IRANSans" panose="020B0604020202020204" charset="-78"/>
            </a:endParaRPr>
          </a:p>
        </p:txBody>
      </p:sp>
      <p:sp>
        <p:nvSpPr>
          <p:cNvPr id="5" name="Content Placeholder 4"/>
          <p:cNvSpPr>
            <a:spLocks noGrp="1"/>
          </p:cNvSpPr>
          <p:nvPr>
            <p:ph idx="1"/>
          </p:nvPr>
        </p:nvSpPr>
        <p:spPr>
          <a:xfrm>
            <a:off x="2304715" y="1939811"/>
            <a:ext cx="7170821" cy="2733789"/>
          </a:xfrm>
        </p:spPr>
        <p:style>
          <a:lnRef idx="1">
            <a:schemeClr val="accent6"/>
          </a:lnRef>
          <a:fillRef idx="2">
            <a:schemeClr val="accent6"/>
          </a:fillRef>
          <a:effectRef idx="1">
            <a:schemeClr val="accent6"/>
          </a:effectRef>
          <a:fontRef idx="minor">
            <a:schemeClr val="dk1"/>
          </a:fontRef>
        </p:style>
        <p:txBody>
          <a:bodyPr>
            <a:normAutofit fontScale="92500"/>
          </a:bodyPr>
          <a:lstStyle/>
          <a:p>
            <a:pPr algn="ctr" rtl="1">
              <a:lnSpc>
                <a:spcPct val="250000"/>
              </a:lnSpc>
              <a:buNone/>
            </a:pP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RANSansWeb" panose="02040503050201020203" pitchFamily="18" charset="-78"/>
                <a:cs typeface="+mj-cs"/>
              </a:rPr>
              <a:t>استارتاپ یک سازمان موقت است که با هدف یافتن یک مدل کسب و کار تکرارپذیر و مقیاس‌پذیر بوجود آمده است</a:t>
            </a:r>
            <a:endParaRPr lang="fa-I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IRANSans" panose="020B0604020202020204" charset="-78"/>
              <a:cs typeface="+mj-cs"/>
            </a:endParaRPr>
          </a:p>
        </p:txBody>
      </p:sp>
    </p:spTree>
    <p:extLst>
      <p:ext uri="{BB962C8B-B14F-4D97-AF65-F5344CB8AC3E}">
        <p14:creationId xmlns:p14="http://schemas.microsoft.com/office/powerpoint/2010/main" val="1845550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524" y="115747"/>
            <a:ext cx="11512952" cy="1203768"/>
          </a:xfrm>
        </p:spPr>
        <p:txBody>
          <a:bodyPr vert="horz" lIns="91440" tIns="45720" rIns="91440" bIns="45720" rtlCol="0" anchor="ctr">
            <a:normAutofit/>
          </a:bodyPr>
          <a:lstStyle/>
          <a:p>
            <a:pPr algn="ctr" rtl="1"/>
            <a:r>
              <a:rPr lang="fa-IR" sz="4000" b="1" dirty="0" smtClean="0">
                <a:solidFill>
                  <a:schemeClr val="accent6">
                    <a:lumMod val="50000"/>
                  </a:schemeClr>
                </a:solidFill>
                <a:effectLst>
                  <a:outerShdw blurRad="38100" dist="38100" dir="2700000" algn="tl">
                    <a:srgbClr val="000000">
                      <a:alpha val="43137"/>
                    </a:srgbClr>
                  </a:outerShdw>
                </a:effectLst>
                <a:latin typeface="IRANSans" panose="020B0604020202020204" charset="-78"/>
              </a:rPr>
              <a:t>تغییر ماهیت کسب و کارهای خدماتی</a:t>
            </a:r>
            <a:endParaRPr lang="fa-IR" sz="4000" b="1" dirty="0">
              <a:solidFill>
                <a:schemeClr val="accent6">
                  <a:lumMod val="50000"/>
                </a:schemeClr>
              </a:solidFill>
              <a:effectLst>
                <a:outerShdw blurRad="38100" dist="38100" dir="2700000" algn="tl">
                  <a:srgbClr val="000000">
                    <a:alpha val="43137"/>
                  </a:srgbClr>
                </a:outerShdw>
              </a:effectLst>
              <a:latin typeface="IRANSans" panose="020B0604020202020204" charset="-78"/>
            </a:endParaRPr>
          </a:p>
        </p:txBody>
      </p:sp>
      <p:sp>
        <p:nvSpPr>
          <p:cNvPr id="5" name="Content Placeholder 4"/>
          <p:cNvSpPr>
            <a:spLocks noGrp="1"/>
          </p:cNvSpPr>
          <p:nvPr>
            <p:ph idx="1"/>
          </p:nvPr>
        </p:nvSpPr>
        <p:spPr>
          <a:xfrm>
            <a:off x="648183" y="1319516"/>
            <a:ext cx="10895635" cy="4340505"/>
          </a:xfrm>
        </p:spPr>
        <p:txBody>
          <a:bodyPr/>
          <a:lstStyle/>
          <a:p>
            <a:pPr algn="just" rtl="1">
              <a:lnSpc>
                <a:spcPct val="150000"/>
              </a:lnSpc>
            </a:pPr>
            <a:r>
              <a:rPr lang="en-US" dirty="0" smtClean="0">
                <a:latin typeface="IRANSans" panose="020B0604020202020204" charset="-78"/>
              </a:rPr>
              <a:t>UBER</a:t>
            </a:r>
            <a:r>
              <a:rPr lang="fa-IR" dirty="0" smtClean="0">
                <a:latin typeface="IRANSans" panose="020B0604020202020204" charset="-78"/>
              </a:rPr>
              <a:t> بزرگترین شرکت تاکسی‌رانی دنیا حتا یک تاکسی هم ندارد.</a:t>
            </a:r>
          </a:p>
          <a:p>
            <a:pPr algn="just" rtl="1">
              <a:lnSpc>
                <a:spcPct val="150000"/>
              </a:lnSpc>
            </a:pPr>
            <a:endParaRPr lang="fa-IR" sz="1400" dirty="0" smtClean="0">
              <a:latin typeface="IRANSans" panose="020B0604020202020204" charset="-78"/>
            </a:endParaRPr>
          </a:p>
          <a:p>
            <a:pPr algn="just" rtl="1">
              <a:lnSpc>
                <a:spcPct val="150000"/>
              </a:lnSpc>
            </a:pPr>
            <a:r>
              <a:rPr lang="en-US" dirty="0" err="1" smtClean="0">
                <a:latin typeface="IRANSans" panose="020B0604020202020204" charset="-78"/>
              </a:rPr>
              <a:t>Airbnb</a:t>
            </a:r>
            <a:r>
              <a:rPr lang="fa-IR" dirty="0" smtClean="0">
                <a:latin typeface="IRANSans" panose="020B0604020202020204" charset="-78"/>
              </a:rPr>
              <a:t> بزرگترین شرکت هتل‌داری جهان هیچ هتلی ندارد.</a:t>
            </a:r>
            <a:endParaRPr lang="fa-IR" dirty="0">
              <a:latin typeface="IRANSans" panose="020B0604020202020204" charset="-78"/>
            </a:endParaRPr>
          </a:p>
        </p:txBody>
      </p:sp>
    </p:spTree>
    <p:extLst>
      <p:ext uri="{BB962C8B-B14F-4D97-AF65-F5344CB8AC3E}">
        <p14:creationId xmlns:p14="http://schemas.microsoft.com/office/powerpoint/2010/main" val="1845550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type="title"/>
          </p:nvPr>
        </p:nvSpPr>
        <p:spPr>
          <a:xfrm>
            <a:off x="1422401" y="2667000"/>
            <a:ext cx="9751484" cy="1143000"/>
          </a:xfrm>
        </p:spPr>
        <p:txBody>
          <a:bodyPr>
            <a:normAutofit fontScale="90000"/>
          </a:bodyPr>
          <a:lstStyle/>
          <a:p>
            <a:pPr algn="ctr">
              <a:lnSpc>
                <a:spcPct val="200000"/>
              </a:lnSpc>
            </a:pPr>
            <a:r>
              <a:rPr lang="fa-IR" sz="4000" smtClean="0"/>
              <a:t>به نظر شما </a:t>
            </a:r>
            <a:br>
              <a:rPr lang="fa-IR" sz="4000" smtClean="0"/>
            </a:br>
            <a:r>
              <a:rPr lang="fa-IR" sz="4000" smtClean="0">
                <a:solidFill>
                  <a:srgbClr val="7030A0"/>
                </a:solidFill>
              </a:rPr>
              <a:t>فرق کسب و کار با کارآفرینی</a:t>
            </a:r>
            <a:br>
              <a:rPr lang="fa-IR" sz="4000" smtClean="0">
                <a:solidFill>
                  <a:srgbClr val="7030A0"/>
                </a:solidFill>
              </a:rPr>
            </a:br>
            <a:r>
              <a:rPr lang="fa-IR" sz="4000" smtClean="0"/>
              <a:t>چیست؟</a:t>
            </a:r>
          </a:p>
        </p:txBody>
      </p:sp>
      <p:pic>
        <p:nvPicPr>
          <p:cNvPr id="16387" name="Picture 4"/>
          <p:cNvPicPr>
            <a:picLocks noChangeAspect="1"/>
          </p:cNvPicPr>
          <p:nvPr/>
        </p:nvPicPr>
        <p:blipFill>
          <a:blip r:embed="rId2" cstate="print"/>
          <a:srcRect/>
          <a:stretch>
            <a:fillRect/>
          </a:stretch>
        </p:blipFill>
        <p:spPr bwMode="auto">
          <a:xfrm>
            <a:off x="203200" y="3886200"/>
            <a:ext cx="3752851" cy="28067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jpg"/>
          <p:cNvPicPr>
            <a:picLocks noChangeAspect="1"/>
          </p:cNvPicPr>
          <p:nvPr/>
        </p:nvPicPr>
        <p:blipFill>
          <a:blip r:embed="rId3" cstate="print"/>
          <a:stretch>
            <a:fillRect/>
          </a:stretch>
        </p:blipFill>
        <p:spPr>
          <a:xfrm>
            <a:off x="-1" y="171400"/>
            <a:ext cx="12192001" cy="6858000"/>
          </a:xfrm>
          <a:prstGeom prst="rect">
            <a:avLst/>
          </a:prstGeom>
        </p:spPr>
      </p:pic>
      <p:sp>
        <p:nvSpPr>
          <p:cNvPr id="3" name="Content Placeholder 2"/>
          <p:cNvSpPr>
            <a:spLocks noGrp="1"/>
          </p:cNvSpPr>
          <p:nvPr>
            <p:ph idx="1"/>
          </p:nvPr>
        </p:nvSpPr>
        <p:spPr>
          <a:xfrm>
            <a:off x="0" y="4411682"/>
            <a:ext cx="12192000" cy="1089020"/>
          </a:xfrm>
        </p:spPr>
        <p:style>
          <a:lnRef idx="3">
            <a:schemeClr val="lt1"/>
          </a:lnRef>
          <a:fillRef idx="1">
            <a:schemeClr val="accent5"/>
          </a:fillRef>
          <a:effectRef idx="1">
            <a:schemeClr val="accent5"/>
          </a:effectRef>
          <a:fontRef idx="minor">
            <a:schemeClr val="lt1"/>
          </a:fontRef>
        </p:style>
        <p:txBody>
          <a:bodyPr vert="horz" anchor="ctr">
            <a:normAutofit/>
          </a:bodyPr>
          <a:lstStyle/>
          <a:p>
            <a:pPr algn="ctr">
              <a:spcBef>
                <a:spcPct val="0"/>
              </a:spcBef>
              <a:buNone/>
            </a:pP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ايده‌هاي كسب و كار خود را پرورش دهيد</a:t>
            </a:r>
          </a:p>
        </p:txBody>
      </p:sp>
      <p:sp>
        <p:nvSpPr>
          <p:cNvPr id="4" name="Footer Placeholder 3"/>
          <p:cNvSpPr>
            <a:spLocks noGrp="1"/>
          </p:cNvSpPr>
          <p:nvPr>
            <p:ph type="ftr" sz="quarter" idx="11"/>
          </p:nvPr>
        </p:nvSpPr>
        <p:spPr>
          <a:xfrm>
            <a:off x="44435" y="147638"/>
            <a:ext cx="3860800" cy="709594"/>
          </a:xfrm>
        </p:spPr>
        <p:txBody>
          <a:bodyPr/>
          <a:lstStyle/>
          <a:p>
            <a:pPr algn="l"/>
            <a:r>
              <a:rPr lang="fa-IR" sz="3600" b="1" u="sng" dirty="0" smtClean="0">
                <a:solidFill>
                  <a:schemeClr val="accent3">
                    <a:lumMod val="20000"/>
                    <a:lumOff val="80000"/>
                  </a:schemeClr>
                </a:solidFill>
                <a:cs typeface="B Titr" pitchFamily="2" charset="-78"/>
              </a:rPr>
              <a:t>فصل 4</a:t>
            </a:r>
            <a:endParaRPr lang="fa-IR" sz="3600" b="1" u="sng" dirty="0">
              <a:solidFill>
                <a:schemeClr val="accent3">
                  <a:lumMod val="20000"/>
                  <a:lumOff val="80000"/>
                </a:schemeClr>
              </a:solidFill>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50</a:t>
            </a:fld>
            <a:endParaRPr lang="fa-I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821" y="179919"/>
            <a:ext cx="11512952" cy="825386"/>
          </a:xfrm>
        </p:spPr>
        <p:txBody>
          <a:bodyPr vert="horz" lIns="91440" tIns="45720" rIns="91440" bIns="45720" rtlCol="0" anchor="ctr">
            <a:normAutofit/>
          </a:bodyPr>
          <a:lstStyle/>
          <a:p>
            <a:pPr algn="ctr" rtl="1"/>
            <a:r>
              <a:rPr lang="fa-IR" sz="4000" b="1" dirty="0" smtClean="0">
                <a:solidFill>
                  <a:schemeClr val="accent6">
                    <a:lumMod val="50000"/>
                  </a:schemeClr>
                </a:solidFill>
                <a:effectLst>
                  <a:outerShdw blurRad="38100" dist="38100" dir="2700000" algn="tl">
                    <a:srgbClr val="000000">
                      <a:alpha val="43137"/>
                    </a:srgbClr>
                  </a:outerShdw>
                </a:effectLst>
                <a:latin typeface="IRANSans" panose="020B0604020202020204" charset="-78"/>
              </a:rPr>
              <a:t>ایده‌ی کسب و کار شما چیست؟</a:t>
            </a:r>
            <a:endParaRPr lang="fa-IR" sz="4000" b="1" dirty="0">
              <a:solidFill>
                <a:schemeClr val="accent6">
                  <a:lumMod val="50000"/>
                </a:schemeClr>
              </a:solidFill>
              <a:effectLst>
                <a:outerShdw blurRad="38100" dist="38100" dir="2700000" algn="tl">
                  <a:srgbClr val="000000">
                    <a:alpha val="43137"/>
                  </a:srgbClr>
                </a:outerShdw>
              </a:effectLst>
              <a:latin typeface="IRANSans" panose="020B0604020202020204" charset="-78"/>
            </a:endParaRPr>
          </a:p>
        </p:txBody>
      </p:sp>
      <p:pic>
        <p:nvPicPr>
          <p:cNvPr id="6" name="Picture 5" descr="businessidea-e1438984637893.jpg"/>
          <p:cNvPicPr>
            <a:picLocks noChangeAspect="1"/>
          </p:cNvPicPr>
          <p:nvPr/>
        </p:nvPicPr>
        <p:blipFill>
          <a:blip r:embed="rId2" cstate="print"/>
          <a:stretch>
            <a:fillRect/>
          </a:stretch>
        </p:blipFill>
        <p:spPr>
          <a:xfrm>
            <a:off x="2490992" y="1220013"/>
            <a:ext cx="7533541" cy="4203716"/>
          </a:xfrm>
          <a:prstGeom prst="rect">
            <a:avLst/>
          </a:prstGeom>
          <a:ln>
            <a:noFill/>
          </a:ln>
          <a:effectLst>
            <a:softEdge rad="112500"/>
          </a:effectLst>
        </p:spPr>
      </p:pic>
    </p:spTree>
    <p:extLst>
      <p:ext uri="{BB962C8B-B14F-4D97-AF65-F5344CB8AC3E}">
        <p14:creationId xmlns:p14="http://schemas.microsoft.com/office/powerpoint/2010/main" val="18455506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121920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cs typeface="B Titr" pitchFamily="2" charset="-78"/>
              </a:rPr>
              <a:t>ايده‌ي کسب و کار من</a:t>
            </a:r>
          </a:p>
        </p:txBody>
      </p:sp>
      <p:pic>
        <p:nvPicPr>
          <p:cNvPr id="4" name="Picture 3" descr="faa753c3b16177530f6d457a8d58498b.gif"/>
          <p:cNvPicPr>
            <a:picLocks noChangeAspect="1"/>
          </p:cNvPicPr>
          <p:nvPr/>
        </p:nvPicPr>
        <p:blipFill>
          <a:blip r:embed="rId2" cstate="print">
            <a:duotone>
              <a:prstClr val="black"/>
              <a:schemeClr val="accent3">
                <a:tint val="45000"/>
                <a:satMod val="400000"/>
              </a:schemeClr>
            </a:duotone>
          </a:blip>
          <a:stretch>
            <a:fillRect/>
          </a:stretch>
        </p:blipFill>
        <p:spPr>
          <a:xfrm>
            <a:off x="237686" y="3711573"/>
            <a:ext cx="4158667" cy="2157504"/>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90" y="220474"/>
            <a:ext cx="10515600" cy="848909"/>
          </a:xfrm>
        </p:spPr>
        <p:txBody>
          <a:bodyPr>
            <a:normAutofit/>
          </a:bodyPr>
          <a:lstStyle/>
          <a:p>
            <a:r>
              <a:rPr lang="fa-IR" sz="4000" b="1" dirty="0" smtClean="0">
                <a:solidFill>
                  <a:srgbClr val="7030A0"/>
                </a:solidFill>
              </a:rPr>
              <a:t>نداشتن ایده، بهتر از کارکردن روی ایده‌ی نامناسب است</a:t>
            </a:r>
            <a:endParaRPr lang="en-US" sz="4000" dirty="0">
              <a:solidFill>
                <a:srgbClr val="7030A0"/>
              </a:solidFill>
            </a:endParaRPr>
          </a:p>
        </p:txBody>
      </p:sp>
      <p:sp>
        <p:nvSpPr>
          <p:cNvPr id="3" name="Content Placeholder 2"/>
          <p:cNvSpPr>
            <a:spLocks noGrp="1"/>
          </p:cNvSpPr>
          <p:nvPr>
            <p:ph idx="1"/>
          </p:nvPr>
        </p:nvSpPr>
        <p:spPr>
          <a:xfrm>
            <a:off x="760708" y="1892770"/>
            <a:ext cx="10515600" cy="2033453"/>
          </a:xfrm>
        </p:spPr>
        <p:txBody>
          <a:bodyPr>
            <a:normAutofit/>
          </a:bodyPr>
          <a:lstStyle/>
          <a:p>
            <a:pPr algn="just" rtl="1" fontAlgn="base">
              <a:lnSpc>
                <a:spcPct val="150000"/>
              </a:lnSpc>
            </a:pPr>
            <a:r>
              <a:rPr lang="fa-IR" dirty="0" smtClean="0"/>
              <a:t>داشتن یک ایده‌ی خوب و مناسب، اولین قدم برای راه اندازی یک کسب و کار است. اگر هنوز ایده‌ای ندارید خوشحال باشید، چرا که فرصتی برای یادگیری و کسب تجربه دارید. فعالیت بر روی یک ایده‌ی نامناسب هزینه‌های بالایی برای تجربه اندوزی به شما تحمیل خواهد کرد.</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jpg"/>
          <p:cNvPicPr>
            <a:picLocks noChangeAspect="1"/>
          </p:cNvPicPr>
          <p:nvPr/>
        </p:nvPicPr>
        <p:blipFill>
          <a:blip r:embed="rId3" cstate="print"/>
          <a:stretch>
            <a:fillRect/>
          </a:stretch>
        </p:blipFill>
        <p:spPr>
          <a:xfrm>
            <a:off x="-1" y="171400"/>
            <a:ext cx="12192001" cy="6858000"/>
          </a:xfrm>
          <a:prstGeom prst="rect">
            <a:avLst/>
          </a:prstGeom>
        </p:spPr>
      </p:pic>
      <p:sp>
        <p:nvSpPr>
          <p:cNvPr id="3" name="Content Placeholder 2"/>
          <p:cNvSpPr>
            <a:spLocks noGrp="1"/>
          </p:cNvSpPr>
          <p:nvPr>
            <p:ph idx="1"/>
          </p:nvPr>
        </p:nvSpPr>
        <p:spPr>
          <a:xfrm>
            <a:off x="0" y="4411682"/>
            <a:ext cx="12192000" cy="1089020"/>
          </a:xfrm>
        </p:spPr>
        <p:style>
          <a:lnRef idx="3">
            <a:schemeClr val="lt1"/>
          </a:lnRef>
          <a:fillRef idx="1">
            <a:schemeClr val="accent5"/>
          </a:fillRef>
          <a:effectRef idx="1">
            <a:schemeClr val="accent5"/>
          </a:effectRef>
          <a:fontRef idx="minor">
            <a:schemeClr val="lt1"/>
          </a:fontRef>
        </p:style>
        <p:txBody>
          <a:bodyPr vert="horz" anchor="ctr">
            <a:normAutofit/>
          </a:bodyPr>
          <a:lstStyle/>
          <a:p>
            <a:pPr algn="ctr">
              <a:spcBef>
                <a:spcPct val="0"/>
              </a:spcBef>
              <a:buNone/>
            </a:pP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ايده‌هاي كسب و كار خود را پرورش دهيد</a:t>
            </a:r>
          </a:p>
        </p:txBody>
      </p:sp>
      <p:sp>
        <p:nvSpPr>
          <p:cNvPr id="5" name="Slide Number Placeholder 4"/>
          <p:cNvSpPr>
            <a:spLocks noGrp="1"/>
          </p:cNvSpPr>
          <p:nvPr>
            <p:ph type="sldNum" sz="quarter" idx="12"/>
          </p:nvPr>
        </p:nvSpPr>
        <p:spPr/>
        <p:txBody>
          <a:bodyPr/>
          <a:lstStyle/>
          <a:p>
            <a:fld id="{B87B44C3-18D5-4602-8ACC-32CD2D6FC7F5}" type="slidenum">
              <a:rPr lang="fa-IR" smtClean="0"/>
              <a:pPr/>
              <a:t>54</a:t>
            </a:fld>
            <a:endParaRPr lang="fa-IR"/>
          </a:p>
        </p:txBody>
      </p:sp>
    </p:spTree>
    <p:extLst>
      <p:ext uri="{BB962C8B-B14F-4D97-AF65-F5344CB8AC3E}">
        <p14:creationId xmlns:p14="http://schemas.microsoft.com/office/powerpoint/2010/main" val="297310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115824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ایده‌های کسب و کار خود را پرورش دهید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4" name="TextBox 3"/>
          <p:cNvSpPr txBox="1"/>
          <p:nvPr/>
        </p:nvSpPr>
        <p:spPr>
          <a:xfrm>
            <a:off x="1680792" y="832640"/>
            <a:ext cx="10416000" cy="5478423"/>
          </a:xfrm>
          <a:prstGeom prst="rect">
            <a:avLst/>
          </a:prstGeom>
          <a:noFill/>
        </p:spPr>
        <p:txBody>
          <a:bodyPr wrap="square" rtlCol="1">
            <a:spAutoFit/>
          </a:bodyPr>
          <a:lstStyle/>
          <a:p>
            <a:pPr algn="r" rtl="1">
              <a:lnSpc>
                <a:spcPts val="3500"/>
              </a:lnSpc>
              <a:buFont typeface="Wingdings" pitchFamily="2" charset="2"/>
              <a:buChar char="q"/>
            </a:pPr>
            <a:r>
              <a:rPr lang="fa-IR" sz="3200" b="1" dirty="0" smtClean="0">
                <a:cs typeface="B Mitra" pitchFamily="2" charset="-78"/>
              </a:rPr>
              <a:t>روش‌های دستیابی به ایده‌های کسب و کار</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 طوفان فکری(سازماندهی شده)</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بازدید از کسب و کارهای واقع در منطقه</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جستجو و تحقیق در منطقه مورد نظر </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منابع طبیعی</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 توانایی‌ها و مهارت‌های مردم</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 شرکت‌ها ،سازمان‌ها و موسسات</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 صنایع</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محصولات جایگزین واردات</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مواد بازیافت</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نمایشگاه‌های تجاری و عرضه محصولات و خدمات</a:t>
            </a:r>
          </a:p>
          <a:p>
            <a:pPr algn="r" rtl="1">
              <a:lnSpc>
                <a:spcPts val="3500"/>
              </a:lnSpc>
              <a:buFont typeface="Wingdings" pitchFamily="2" charset="2"/>
              <a:buChar char="ü"/>
            </a:pPr>
            <a:r>
              <a:rPr lang="fa-IR" sz="2400" b="1" dirty="0" smtClean="0">
                <a:solidFill>
                  <a:schemeClr val="tx1">
                    <a:lumMod val="85000"/>
                    <a:lumOff val="15000"/>
                  </a:schemeClr>
                </a:solidFill>
                <a:cs typeface="B Mitra" pitchFamily="2" charset="-78"/>
              </a:rPr>
              <a:t>استفاده از تجربیات</a:t>
            </a:r>
          </a:p>
        </p:txBody>
      </p:sp>
      <p:pic>
        <p:nvPicPr>
          <p:cNvPr id="1026" name="Picture 2"/>
          <p:cNvPicPr>
            <a:picLocks noChangeAspect="1" noChangeArrowheads="1"/>
          </p:cNvPicPr>
          <p:nvPr/>
        </p:nvPicPr>
        <p:blipFill>
          <a:blip r:embed="rId3" cstate="print"/>
          <a:srcRect/>
          <a:stretch>
            <a:fillRect/>
          </a:stretch>
        </p:blipFill>
        <p:spPr bwMode="auto">
          <a:xfrm>
            <a:off x="1" y="3962400"/>
            <a:ext cx="4218516" cy="2895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 y="4144962"/>
            <a:ext cx="4688417" cy="2713039"/>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0" y="2985818"/>
            <a:ext cx="4286280" cy="3872182"/>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0" y="4071918"/>
            <a:ext cx="4953035" cy="2786082"/>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0" y="3571852"/>
            <a:ext cx="5238787" cy="3286148"/>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srcRect/>
          <a:stretch>
            <a:fillRect/>
          </a:stretch>
        </p:blipFill>
        <p:spPr bwMode="auto">
          <a:xfrm>
            <a:off x="0" y="3286100"/>
            <a:ext cx="5048243" cy="35719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cstate="print"/>
          <a:srcRect/>
          <a:stretch>
            <a:fillRect/>
          </a:stretch>
        </p:blipFill>
        <p:spPr bwMode="auto">
          <a:xfrm>
            <a:off x="0" y="4413330"/>
            <a:ext cx="5048285" cy="2444671"/>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cstate="print"/>
          <a:srcRect/>
          <a:stretch>
            <a:fillRect/>
          </a:stretch>
        </p:blipFill>
        <p:spPr bwMode="auto">
          <a:xfrm>
            <a:off x="0" y="2000241"/>
            <a:ext cx="3714776" cy="3934305"/>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B87B44C3-18D5-4602-8ACC-32CD2D6FC7F5}" type="slidenum">
              <a:rPr lang="fa-IR" smtClean="0"/>
              <a:pPr/>
              <a:t>55</a:t>
            </a:fld>
            <a:endParaRPr lang="fa-IR"/>
          </a:p>
        </p:txBody>
      </p:sp>
      <p:pic>
        <p:nvPicPr>
          <p:cNvPr id="1034" name="Picture 10" descr="D:\Honarmand\etc\عکسهای کارآفرینی\karafareni\33w5apf.jpg"/>
          <p:cNvPicPr>
            <a:picLocks noChangeAspect="1" noChangeArrowheads="1"/>
          </p:cNvPicPr>
          <p:nvPr/>
        </p:nvPicPr>
        <p:blipFill>
          <a:blip r:embed="rId11" cstate="print"/>
          <a:srcRect/>
          <a:stretch>
            <a:fillRect/>
          </a:stretch>
        </p:blipFill>
        <p:spPr bwMode="auto">
          <a:xfrm>
            <a:off x="0" y="4500570"/>
            <a:ext cx="4064000" cy="2357430"/>
          </a:xfrm>
          <a:prstGeom prst="rect">
            <a:avLst/>
          </a:prstGeom>
          <a:noFill/>
        </p:spPr>
      </p:pic>
    </p:spTree>
    <p:extLst>
      <p:ext uri="{BB962C8B-B14F-4D97-AF65-F5344CB8AC3E}">
        <p14:creationId xmlns:p14="http://schemas.microsoft.com/office/powerpoint/2010/main" val="293210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8" dur="5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xEl>
                                              <p:pRg st="1" end="1"/>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18" dur="5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500"/>
                                        <p:tgtEl>
                                          <p:spTgt spid="4">
                                            <p:txEl>
                                              <p:pRg st="2" end="2"/>
                                            </p:txEl>
                                          </p:spTgt>
                                        </p:tgtEl>
                                      </p:cBhvr>
                                    </p:animEffect>
                                  </p:childTnLst>
                                </p:cTn>
                              </p:par>
                              <p:par>
                                <p:cTn id="20" presetID="10" presetClass="exit" presetSubtype="0" fill="hold" nodeType="with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5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1" dur="5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p:cTn id="37" dur="5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38" dur="5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9" dur="500"/>
                                        <p:tgtEl>
                                          <p:spTgt spid="4">
                                            <p:txEl>
                                              <p:pRg st="4" end="4"/>
                                            </p:txEl>
                                          </p:spTgt>
                                        </p:tgtEl>
                                      </p:cBhvr>
                                    </p:animEffect>
                                  </p:childTnLst>
                                </p:cTn>
                              </p:par>
                              <p:par>
                                <p:cTn id="40" presetID="10" presetClass="exit" presetSubtype="0" fill="hold" nodeType="withEffect">
                                  <p:stCondLst>
                                    <p:cond delay="0"/>
                                  </p:stCondLst>
                                  <p:childTnLst>
                                    <p:animEffect transition="out" filter="fade">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500"/>
                                        <p:tgtEl>
                                          <p:spTgt spid="1028"/>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 calcmode="lin" valueType="num">
                                      <p:cBhvr>
                                        <p:cTn id="50" dur="5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51" dur="5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2" dur="500"/>
                                        <p:tgtEl>
                                          <p:spTgt spid="4">
                                            <p:txEl>
                                              <p:pRg st="5" end="5"/>
                                            </p:txEl>
                                          </p:spTgt>
                                        </p:tgtEl>
                                      </p:cBhvr>
                                    </p:animEffect>
                                  </p:childTnLst>
                                </p:cTn>
                              </p:par>
                              <p:par>
                                <p:cTn id="53" presetID="10" presetClass="exit" presetSubtype="0" fill="hold" nodeType="withEffect">
                                  <p:stCondLst>
                                    <p:cond delay="0"/>
                                  </p:stCondLst>
                                  <p:childTnLst>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029"/>
                                        </p:tgtEl>
                                        <p:attrNameLst>
                                          <p:attrName>style.visibility</p:attrName>
                                        </p:attrNameLst>
                                      </p:cBhvr>
                                      <p:to>
                                        <p:strVal val="visible"/>
                                      </p:to>
                                    </p:set>
                                    <p:animEffect transition="in" filter="fade">
                                      <p:cBhvr>
                                        <p:cTn id="58" dur="500"/>
                                        <p:tgtEl>
                                          <p:spTgt spid="102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cBhvr>
                                        <p:cTn id="63" dur="500" fill="hold"/>
                                        <p:tgtEl>
                                          <p:spTgt spid="4">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4">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65" dur="500"/>
                                        <p:tgtEl>
                                          <p:spTgt spid="4">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 calcmode="lin" valueType="num">
                                      <p:cBhvr>
                                        <p:cTn id="70" dur="500" fill="hold"/>
                                        <p:tgtEl>
                                          <p:spTgt spid="4">
                                            <p:txEl>
                                              <p:pRg st="7" end="7"/>
                                            </p:txEl>
                                          </p:spTgt>
                                        </p:tgtEl>
                                        <p:attrNameLst>
                                          <p:attrName>ppt_x</p:attrName>
                                        </p:attrNameLst>
                                      </p:cBhvr>
                                      <p:tavLst>
                                        <p:tav tm="0">
                                          <p:val>
                                            <p:strVal val="#ppt_x-.2"/>
                                          </p:val>
                                        </p:tav>
                                        <p:tav tm="100000">
                                          <p:val>
                                            <p:strVal val="#ppt_x"/>
                                          </p:val>
                                        </p:tav>
                                      </p:tavLst>
                                    </p:anim>
                                    <p:anim calcmode="lin" valueType="num">
                                      <p:cBhvr>
                                        <p:cTn id="71" dur="500" fill="hold"/>
                                        <p:tgtEl>
                                          <p:spTgt spid="4">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72" dur="500"/>
                                        <p:tgtEl>
                                          <p:spTgt spid="4">
                                            <p:txEl>
                                              <p:pRg st="7" end="7"/>
                                            </p:txEl>
                                          </p:spTgt>
                                        </p:tgtEl>
                                      </p:cBhvr>
                                    </p:animEffect>
                                  </p:childTnLst>
                                </p:cTn>
                              </p:par>
                              <p:par>
                                <p:cTn id="73" presetID="10" presetClass="exit" presetSubtype="0" fill="hold" nodeType="withEffect">
                                  <p:stCondLst>
                                    <p:cond delay="0"/>
                                  </p:stCondLst>
                                  <p:childTnLst>
                                    <p:animEffect transition="out" filter="fade">
                                      <p:cBhvr>
                                        <p:cTn id="74" dur="500"/>
                                        <p:tgtEl>
                                          <p:spTgt spid="1029"/>
                                        </p:tgtEl>
                                      </p:cBhvr>
                                    </p:animEffect>
                                    <p:set>
                                      <p:cBhvr>
                                        <p:cTn id="75" dur="1" fill="hold">
                                          <p:stCondLst>
                                            <p:cond delay="499"/>
                                          </p:stCondLst>
                                        </p:cTn>
                                        <p:tgtEl>
                                          <p:spTgt spid="1029"/>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030"/>
                                        </p:tgtEl>
                                        <p:attrNameLst>
                                          <p:attrName>style.visibility</p:attrName>
                                        </p:attrNameLst>
                                      </p:cBhvr>
                                      <p:to>
                                        <p:strVal val="visible"/>
                                      </p:to>
                                    </p:set>
                                    <p:animEffect transition="in" filter="fade">
                                      <p:cBhvr>
                                        <p:cTn id="78" dur="500"/>
                                        <p:tgtEl>
                                          <p:spTgt spid="1030"/>
                                        </p:tgtEl>
                                      </p:cBhvr>
                                    </p:animEffec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4">
                                            <p:txEl>
                                              <p:pRg st="8" end="8"/>
                                            </p:txEl>
                                          </p:spTgt>
                                        </p:tgtEl>
                                        <p:attrNameLst>
                                          <p:attrName>style.visibility</p:attrName>
                                        </p:attrNameLst>
                                      </p:cBhvr>
                                      <p:to>
                                        <p:strVal val="visible"/>
                                      </p:to>
                                    </p:set>
                                    <p:anim calcmode="lin" valueType="num">
                                      <p:cBhvr>
                                        <p:cTn id="83" dur="500" fill="hold"/>
                                        <p:tgtEl>
                                          <p:spTgt spid="4">
                                            <p:txEl>
                                              <p:pRg st="8" end="8"/>
                                            </p:txEl>
                                          </p:spTgt>
                                        </p:tgtEl>
                                        <p:attrNameLst>
                                          <p:attrName>ppt_x</p:attrName>
                                        </p:attrNameLst>
                                      </p:cBhvr>
                                      <p:tavLst>
                                        <p:tav tm="0">
                                          <p:val>
                                            <p:strVal val="#ppt_x-.2"/>
                                          </p:val>
                                        </p:tav>
                                        <p:tav tm="100000">
                                          <p:val>
                                            <p:strVal val="#ppt_x"/>
                                          </p:val>
                                        </p:tav>
                                      </p:tavLst>
                                    </p:anim>
                                    <p:anim calcmode="lin" valueType="num">
                                      <p:cBhvr>
                                        <p:cTn id="84" dur="500" fill="hold"/>
                                        <p:tgtEl>
                                          <p:spTgt spid="4">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85" dur="500"/>
                                        <p:tgtEl>
                                          <p:spTgt spid="4">
                                            <p:txEl>
                                              <p:pRg st="8" end="8"/>
                                            </p:txEl>
                                          </p:spTgt>
                                        </p:tgtEl>
                                      </p:cBhvr>
                                    </p:animEffect>
                                  </p:childTnLst>
                                </p:cTn>
                              </p:par>
                              <p:par>
                                <p:cTn id="86" presetID="10" presetClass="exit" presetSubtype="0" fill="hold" nodeType="withEffect">
                                  <p:stCondLst>
                                    <p:cond delay="0"/>
                                  </p:stCondLst>
                                  <p:childTnLst>
                                    <p:animEffect transition="out" filter="fade">
                                      <p:cBhvr>
                                        <p:cTn id="87" dur="500"/>
                                        <p:tgtEl>
                                          <p:spTgt spid="1030"/>
                                        </p:tgtEl>
                                      </p:cBhvr>
                                    </p:animEffect>
                                    <p:set>
                                      <p:cBhvr>
                                        <p:cTn id="88" dur="1" fill="hold">
                                          <p:stCondLst>
                                            <p:cond delay="499"/>
                                          </p:stCondLst>
                                        </p:cTn>
                                        <p:tgtEl>
                                          <p:spTgt spid="1030"/>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031"/>
                                        </p:tgtEl>
                                        <p:attrNameLst>
                                          <p:attrName>style.visibility</p:attrName>
                                        </p:attrNameLst>
                                      </p:cBhvr>
                                      <p:to>
                                        <p:strVal val="visible"/>
                                      </p:to>
                                    </p:set>
                                    <p:animEffect transition="in" filter="fade">
                                      <p:cBhvr>
                                        <p:cTn id="91" dur="500"/>
                                        <p:tgtEl>
                                          <p:spTgt spid="1031"/>
                                        </p:tgtEl>
                                      </p:cBhvr>
                                    </p:animEffect>
                                  </p:childTnLst>
                                </p:cTn>
                              </p:par>
                            </p:childTnLst>
                          </p:cTn>
                        </p:par>
                      </p:childTnLst>
                    </p:cTn>
                  </p:par>
                  <p:par>
                    <p:cTn id="92" fill="hold">
                      <p:stCondLst>
                        <p:cond delay="indefinite"/>
                      </p:stCondLst>
                      <p:childTnLst>
                        <p:par>
                          <p:cTn id="93" fill="hold">
                            <p:stCondLst>
                              <p:cond delay="0"/>
                            </p:stCondLst>
                            <p:childTnLst>
                              <p:par>
                                <p:cTn id="94" presetID="29" presetClass="entr" presetSubtype="0" fill="hold" nodeType="clickEffect">
                                  <p:stCondLst>
                                    <p:cond delay="0"/>
                                  </p:stCondLst>
                                  <p:childTnLst>
                                    <p:set>
                                      <p:cBhvr>
                                        <p:cTn id="95" dur="1" fill="hold">
                                          <p:stCondLst>
                                            <p:cond delay="0"/>
                                          </p:stCondLst>
                                        </p:cTn>
                                        <p:tgtEl>
                                          <p:spTgt spid="4">
                                            <p:txEl>
                                              <p:pRg st="9" end="9"/>
                                            </p:txEl>
                                          </p:spTgt>
                                        </p:tgtEl>
                                        <p:attrNameLst>
                                          <p:attrName>style.visibility</p:attrName>
                                        </p:attrNameLst>
                                      </p:cBhvr>
                                      <p:to>
                                        <p:strVal val="visible"/>
                                      </p:to>
                                    </p:set>
                                    <p:anim calcmode="lin" valueType="num">
                                      <p:cBhvr>
                                        <p:cTn id="96" dur="500" fill="hold"/>
                                        <p:tgtEl>
                                          <p:spTgt spid="4">
                                            <p:txEl>
                                              <p:pRg st="9" end="9"/>
                                            </p:txEl>
                                          </p:spTgt>
                                        </p:tgtEl>
                                        <p:attrNameLst>
                                          <p:attrName>ppt_x</p:attrName>
                                        </p:attrNameLst>
                                      </p:cBhvr>
                                      <p:tavLst>
                                        <p:tav tm="0">
                                          <p:val>
                                            <p:strVal val="#ppt_x-.2"/>
                                          </p:val>
                                        </p:tav>
                                        <p:tav tm="100000">
                                          <p:val>
                                            <p:strVal val="#ppt_x"/>
                                          </p:val>
                                        </p:tav>
                                      </p:tavLst>
                                    </p:anim>
                                    <p:anim calcmode="lin" valueType="num">
                                      <p:cBhvr>
                                        <p:cTn id="97" dur="500" fill="hold"/>
                                        <p:tgtEl>
                                          <p:spTgt spid="4">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98" dur="500"/>
                                        <p:tgtEl>
                                          <p:spTgt spid="4">
                                            <p:txEl>
                                              <p:pRg st="9" end="9"/>
                                            </p:txEl>
                                          </p:spTgt>
                                        </p:tgtEl>
                                      </p:cBhvr>
                                    </p:animEffect>
                                  </p:childTnLst>
                                </p:cTn>
                              </p:par>
                              <p:par>
                                <p:cTn id="99" presetID="10" presetClass="exit" presetSubtype="0" fill="hold" nodeType="withEffect">
                                  <p:stCondLst>
                                    <p:cond delay="0"/>
                                  </p:stCondLst>
                                  <p:childTnLst>
                                    <p:animEffect transition="out" filter="fade">
                                      <p:cBhvr>
                                        <p:cTn id="100" dur="500"/>
                                        <p:tgtEl>
                                          <p:spTgt spid="1031"/>
                                        </p:tgtEl>
                                      </p:cBhvr>
                                    </p:animEffect>
                                    <p:set>
                                      <p:cBhvr>
                                        <p:cTn id="101" dur="1" fill="hold">
                                          <p:stCondLst>
                                            <p:cond delay="499"/>
                                          </p:stCondLst>
                                        </p:cTn>
                                        <p:tgtEl>
                                          <p:spTgt spid="1031"/>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animEffect transition="in" filter="fade">
                                      <p:cBhvr>
                                        <p:cTn id="104" dur="500"/>
                                        <p:tgtEl>
                                          <p:spTgt spid="1032"/>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4">
                                            <p:txEl>
                                              <p:pRg st="10" end="10"/>
                                            </p:txEl>
                                          </p:spTgt>
                                        </p:tgtEl>
                                        <p:attrNameLst>
                                          <p:attrName>style.visibility</p:attrName>
                                        </p:attrNameLst>
                                      </p:cBhvr>
                                      <p:to>
                                        <p:strVal val="visible"/>
                                      </p:to>
                                    </p:set>
                                    <p:anim calcmode="lin" valueType="num">
                                      <p:cBhvr>
                                        <p:cTn id="109" dur="500" fill="hold"/>
                                        <p:tgtEl>
                                          <p:spTgt spid="4">
                                            <p:txEl>
                                              <p:pRg st="10" end="10"/>
                                            </p:txEl>
                                          </p:spTgt>
                                        </p:tgtEl>
                                        <p:attrNameLst>
                                          <p:attrName>ppt_x</p:attrName>
                                        </p:attrNameLst>
                                      </p:cBhvr>
                                      <p:tavLst>
                                        <p:tav tm="0">
                                          <p:val>
                                            <p:strVal val="#ppt_x-.2"/>
                                          </p:val>
                                        </p:tav>
                                        <p:tav tm="100000">
                                          <p:val>
                                            <p:strVal val="#ppt_x"/>
                                          </p:val>
                                        </p:tav>
                                      </p:tavLst>
                                    </p:anim>
                                    <p:anim calcmode="lin" valueType="num">
                                      <p:cBhvr>
                                        <p:cTn id="110" dur="500" fill="hold"/>
                                        <p:tgtEl>
                                          <p:spTgt spid="4">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111" dur="500"/>
                                        <p:tgtEl>
                                          <p:spTgt spid="4">
                                            <p:txEl>
                                              <p:pRg st="10" end="10"/>
                                            </p:txEl>
                                          </p:spTgt>
                                        </p:tgtEl>
                                      </p:cBhvr>
                                    </p:animEffect>
                                  </p:childTnLst>
                                </p:cTn>
                              </p:par>
                              <p:par>
                                <p:cTn id="112" presetID="10" presetClass="exit" presetSubtype="0" fill="hold" nodeType="withEffect">
                                  <p:stCondLst>
                                    <p:cond delay="0"/>
                                  </p:stCondLst>
                                  <p:childTnLst>
                                    <p:animEffect transition="out" filter="fade">
                                      <p:cBhvr>
                                        <p:cTn id="113" dur="500"/>
                                        <p:tgtEl>
                                          <p:spTgt spid="1032"/>
                                        </p:tgtEl>
                                      </p:cBhvr>
                                    </p:animEffect>
                                    <p:set>
                                      <p:cBhvr>
                                        <p:cTn id="114" dur="1" fill="hold">
                                          <p:stCondLst>
                                            <p:cond delay="499"/>
                                          </p:stCondLst>
                                        </p:cTn>
                                        <p:tgtEl>
                                          <p:spTgt spid="1032"/>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033"/>
                                        </p:tgtEl>
                                        <p:attrNameLst>
                                          <p:attrName>style.visibility</p:attrName>
                                        </p:attrNameLst>
                                      </p:cBhvr>
                                      <p:to>
                                        <p:strVal val="visible"/>
                                      </p:to>
                                    </p:set>
                                    <p:animEffect transition="in" filter="fade">
                                      <p:cBhvr>
                                        <p:cTn id="117" dur="500"/>
                                        <p:tgtEl>
                                          <p:spTgt spid="1033"/>
                                        </p:tgtEl>
                                      </p:cBhvr>
                                    </p:animEffect>
                                  </p:childTnLst>
                                </p:cTn>
                              </p:par>
                            </p:childTnLst>
                          </p:cTn>
                        </p:par>
                      </p:childTnLst>
                    </p:cTn>
                  </p:par>
                  <p:par>
                    <p:cTn id="118" fill="hold">
                      <p:stCondLst>
                        <p:cond delay="indefinite"/>
                      </p:stCondLst>
                      <p:childTnLst>
                        <p:par>
                          <p:cTn id="119" fill="hold">
                            <p:stCondLst>
                              <p:cond delay="0"/>
                            </p:stCondLst>
                            <p:childTnLst>
                              <p:par>
                                <p:cTn id="120" presetID="29" presetClass="entr" presetSubtype="0" fill="hold" nodeType="clickEffect">
                                  <p:stCondLst>
                                    <p:cond delay="0"/>
                                  </p:stCondLst>
                                  <p:childTnLst>
                                    <p:set>
                                      <p:cBhvr>
                                        <p:cTn id="121" dur="1" fill="hold">
                                          <p:stCondLst>
                                            <p:cond delay="0"/>
                                          </p:stCondLst>
                                        </p:cTn>
                                        <p:tgtEl>
                                          <p:spTgt spid="4">
                                            <p:txEl>
                                              <p:pRg st="11" end="11"/>
                                            </p:txEl>
                                          </p:spTgt>
                                        </p:tgtEl>
                                        <p:attrNameLst>
                                          <p:attrName>style.visibility</p:attrName>
                                        </p:attrNameLst>
                                      </p:cBhvr>
                                      <p:to>
                                        <p:strVal val="visible"/>
                                      </p:to>
                                    </p:set>
                                    <p:anim calcmode="lin" valueType="num">
                                      <p:cBhvr>
                                        <p:cTn id="122" dur="500" fill="hold"/>
                                        <p:tgtEl>
                                          <p:spTgt spid="4">
                                            <p:txEl>
                                              <p:pRg st="11" end="11"/>
                                            </p:txEl>
                                          </p:spTgt>
                                        </p:tgtEl>
                                        <p:attrNameLst>
                                          <p:attrName>ppt_x</p:attrName>
                                        </p:attrNameLst>
                                      </p:cBhvr>
                                      <p:tavLst>
                                        <p:tav tm="0">
                                          <p:val>
                                            <p:strVal val="#ppt_x-.2"/>
                                          </p:val>
                                        </p:tav>
                                        <p:tav tm="100000">
                                          <p:val>
                                            <p:strVal val="#ppt_x"/>
                                          </p:val>
                                        </p:tav>
                                      </p:tavLst>
                                    </p:anim>
                                    <p:anim calcmode="lin" valueType="num">
                                      <p:cBhvr>
                                        <p:cTn id="123" dur="500" fill="hold"/>
                                        <p:tgtEl>
                                          <p:spTgt spid="4">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124" dur="500"/>
                                        <p:tgtEl>
                                          <p:spTgt spid="4">
                                            <p:txEl>
                                              <p:pRg st="11" end="11"/>
                                            </p:txEl>
                                          </p:spTgt>
                                        </p:tgtEl>
                                      </p:cBhvr>
                                    </p:animEffect>
                                  </p:childTnLst>
                                </p:cTn>
                              </p:par>
                              <p:par>
                                <p:cTn id="125" presetID="10" presetClass="exit" presetSubtype="0" fill="hold" nodeType="withEffect">
                                  <p:stCondLst>
                                    <p:cond delay="0"/>
                                  </p:stCondLst>
                                  <p:childTnLst>
                                    <p:animEffect transition="out" filter="fade">
                                      <p:cBhvr>
                                        <p:cTn id="126" dur="500"/>
                                        <p:tgtEl>
                                          <p:spTgt spid="1033"/>
                                        </p:tgtEl>
                                      </p:cBhvr>
                                    </p:animEffect>
                                    <p:set>
                                      <p:cBhvr>
                                        <p:cTn id="127" dur="1" fill="hold">
                                          <p:stCondLst>
                                            <p:cond delay="499"/>
                                          </p:stCondLst>
                                        </p:cTn>
                                        <p:tgtEl>
                                          <p:spTgt spid="103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1034"/>
                                        </p:tgtEl>
                                        <p:attrNameLst>
                                          <p:attrName>style.visibility</p:attrName>
                                        </p:attrNameLst>
                                      </p:cBhvr>
                                      <p:to>
                                        <p:strVal val="visible"/>
                                      </p:to>
                                    </p:set>
                                    <p:animEffect transition="in" filter="fade">
                                      <p:cBhvr>
                                        <p:cTn id="13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08" y="0"/>
            <a:ext cx="11582400" cy="92867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اكنون خودتان طوفان فكري سازماندهي شده‌اي را انجام دهيد</a:t>
            </a:r>
            <a:endParaRPr lang="fa-I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10" name="TextBox 9"/>
          <p:cNvSpPr txBox="1"/>
          <p:nvPr/>
        </p:nvSpPr>
        <p:spPr>
          <a:xfrm>
            <a:off x="380961" y="1403020"/>
            <a:ext cx="11425791" cy="4455066"/>
          </a:xfrm>
          <a:prstGeom prst="rect">
            <a:avLst/>
          </a:prstGeom>
          <a:noFill/>
        </p:spPr>
        <p:txBody>
          <a:bodyPr wrap="square" rtlCol="1">
            <a:spAutoFit/>
          </a:bodyPr>
          <a:lstStyle/>
          <a:p>
            <a:pPr algn="just">
              <a:lnSpc>
                <a:spcPct val="150000"/>
              </a:lnSpc>
            </a:pPr>
            <a:r>
              <a:rPr lang="fa-IR" sz="2700" b="1" dirty="0" smtClean="0">
                <a:cs typeface="B Mitra" pitchFamily="2" charset="-78"/>
              </a:rPr>
              <a:t> ابتدا كالايي را كه در مورد آن به واسطه‌ي آموزش، تجربه و يا علاقه، اطلاعات داريد انتخاب كنيد. اين كالا مي‌تواند ايده‌اي باشد كه قبلاً براي كسب و كار خودتان انتخاب كرده بوديد يا يكي از كالاهايي كه هنگام مصاحبه با مالكان كسب و كارهاي موفق منطقه با آن آشنا شده‌ايد.</a:t>
            </a:r>
          </a:p>
          <a:p>
            <a:pPr algn="just">
              <a:lnSpc>
                <a:spcPct val="150000"/>
              </a:lnSpc>
            </a:pPr>
            <a:r>
              <a:rPr lang="fa-IR" sz="2700" b="1" dirty="0" smtClean="0">
                <a:cs typeface="B Mitra" pitchFamily="2" charset="-78"/>
              </a:rPr>
              <a:t> از شكل صفحه بعد استفاده كنيد و نام كالا و زمينه‌هاي شغلي مرتبط را در مربع موجود در شكل يادداشت كنيد.</a:t>
            </a:r>
          </a:p>
          <a:p>
            <a:pPr algn="just">
              <a:lnSpc>
                <a:spcPct val="150000"/>
              </a:lnSpc>
            </a:pPr>
            <a:r>
              <a:rPr lang="fa-IR" sz="2700" b="1" dirty="0" smtClean="0">
                <a:cs typeface="B Mitra" pitchFamily="2" charset="-78"/>
              </a:rPr>
              <a:t>سپس طوفان فكري را در مورد خط فروش، توليد، زيرمجموعه‌ها و خدمات، آغاز كنيد. ببينيد  به چه نتيجه‌اي مي‌رسيد.</a:t>
            </a:r>
          </a:p>
        </p:txBody>
      </p:sp>
    </p:spTree>
    <p:extLst>
      <p:ext uri="{BB962C8B-B14F-4D97-AF65-F5344CB8AC3E}">
        <p14:creationId xmlns:p14="http://schemas.microsoft.com/office/powerpoint/2010/main" val="1311695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0" y="0"/>
            <a:ext cx="115824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4 قاعده اجراي طوفان فكري</a:t>
            </a:r>
            <a:endParaRPr 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138242" name="Content Placeholder 2"/>
          <p:cNvSpPr>
            <a:spLocks noGrp="1"/>
          </p:cNvSpPr>
          <p:nvPr>
            <p:ph idx="1"/>
          </p:nvPr>
        </p:nvSpPr>
        <p:spPr>
          <a:xfrm>
            <a:off x="380960" y="1285860"/>
            <a:ext cx="11582400" cy="4929222"/>
          </a:xfrm>
        </p:spPr>
        <p:txBody>
          <a:bodyPr>
            <a:normAutofit/>
          </a:bodyPr>
          <a:lstStyle/>
          <a:p>
            <a:pPr marL="514350" indent="-514350" eaLnBrk="1" hangingPunct="1">
              <a:lnSpc>
                <a:spcPct val="150000"/>
              </a:lnSpc>
              <a:spcBef>
                <a:spcPts val="0"/>
              </a:spcBef>
              <a:buFont typeface="Calibri" pitchFamily="34" charset="0"/>
              <a:buAutoNum type="arabicPeriod"/>
            </a:pPr>
            <a:r>
              <a:rPr lang="fa-IR" b="1" dirty="0" smtClean="0">
                <a:cs typeface="B Mitra" pitchFamily="2" charset="-78"/>
              </a:rPr>
              <a:t>هيچ‌گونه قضاوتي درباره‌ي پيشنهادهاي ارائه شده نبايد صورت بگيرد.</a:t>
            </a:r>
            <a:endParaRPr lang="en-US" b="1" dirty="0" smtClean="0">
              <a:cs typeface="B Mitra" pitchFamily="2" charset="-78"/>
            </a:endParaRPr>
          </a:p>
          <a:p>
            <a:pPr marL="514350" indent="-514350" eaLnBrk="1" hangingPunct="1">
              <a:lnSpc>
                <a:spcPct val="150000"/>
              </a:lnSpc>
              <a:spcBef>
                <a:spcPts val="0"/>
              </a:spcBef>
              <a:buFont typeface="Calibri" pitchFamily="34" charset="0"/>
              <a:buAutoNum type="arabicPeriod"/>
            </a:pPr>
            <a:r>
              <a:rPr lang="fa-IR" b="1" dirty="0" smtClean="0">
                <a:cs typeface="B Mitra" pitchFamily="2" charset="-78"/>
              </a:rPr>
              <a:t>تمام ايده‌ها حتي ايده‌هاي عجيب و غريب و به ظاهر نامرتبط نيز بايد مورد استفبال قرار گيرد.</a:t>
            </a:r>
            <a:endParaRPr lang="en-US" b="1" dirty="0" smtClean="0">
              <a:cs typeface="B Mitra" pitchFamily="2" charset="-78"/>
            </a:endParaRPr>
          </a:p>
          <a:p>
            <a:pPr marL="514350" indent="-514350" eaLnBrk="1" hangingPunct="1">
              <a:lnSpc>
                <a:spcPct val="150000"/>
              </a:lnSpc>
              <a:spcBef>
                <a:spcPts val="0"/>
              </a:spcBef>
              <a:buFont typeface="Calibri" pitchFamily="34" charset="0"/>
              <a:buAutoNum type="arabicPeriod"/>
            </a:pPr>
            <a:r>
              <a:rPr lang="fa-IR" b="1" dirty="0" smtClean="0">
                <a:cs typeface="B Mitra" pitchFamily="2" charset="-78"/>
              </a:rPr>
              <a:t>هرچه تعداد ايده بيشتر باشد ،بهتر است.</a:t>
            </a:r>
            <a:endParaRPr lang="en-US" b="1" dirty="0" smtClean="0">
              <a:cs typeface="B Mitra" pitchFamily="2" charset="-78"/>
            </a:endParaRPr>
          </a:p>
          <a:p>
            <a:pPr marL="514350" indent="-514350" eaLnBrk="1" hangingPunct="1">
              <a:lnSpc>
                <a:spcPct val="150000"/>
              </a:lnSpc>
              <a:spcBef>
                <a:spcPts val="0"/>
              </a:spcBef>
              <a:buFont typeface="Calibri" pitchFamily="34" charset="0"/>
              <a:buAutoNum type="arabicPeriod"/>
            </a:pPr>
            <a:r>
              <a:rPr lang="fa-IR" b="1" dirty="0" smtClean="0">
                <a:cs typeface="B Mitra" pitchFamily="2" charset="-78"/>
              </a:rPr>
              <a:t>مي‌توان ايده‌ها را تركيب، اصلاح و انتخاب كرد</a:t>
            </a:r>
            <a:endParaRPr lang="en-US" b="1" dirty="0" smtClean="0">
              <a:cs typeface="B Mitra" pitchFamily="2" charset="-78"/>
            </a:endParaRPr>
          </a:p>
        </p:txBody>
      </p:sp>
    </p:spTree>
    <p:extLst>
      <p:ext uri="{BB962C8B-B14F-4D97-AF65-F5344CB8AC3E}">
        <p14:creationId xmlns:p14="http://schemas.microsoft.com/office/powerpoint/2010/main" val="27336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92867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طوفان فكري سازماندهي شده‌</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4" name="Rectangle 3"/>
          <p:cNvSpPr/>
          <p:nvPr/>
        </p:nvSpPr>
        <p:spPr>
          <a:xfrm>
            <a:off x="4286237" y="3000372"/>
            <a:ext cx="2667019" cy="928694"/>
          </a:xfrm>
          <a:prstGeom prst="rect">
            <a:avLst/>
          </a:prstGeom>
          <a:effectLst>
            <a:glow rad="228600">
              <a:schemeClr val="accent2">
                <a:satMod val="175000"/>
                <a:alpha val="40000"/>
              </a:schemeClr>
            </a:glow>
            <a:outerShdw blurRad="76200" dist="50800" dir="5400000" rotWithShape="0">
              <a:srgbClr val="4E3B30">
                <a:alpha val="60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B Titr" pitchFamily="2" charset="-78"/>
              </a:rPr>
              <a:t>كالا</a:t>
            </a:r>
            <a:endParaRPr lang="en-US" sz="3200" dirty="0">
              <a:cs typeface="B Titr" pitchFamily="2" charset="-78"/>
            </a:endParaRPr>
          </a:p>
        </p:txBody>
      </p:sp>
      <p:sp>
        <p:nvSpPr>
          <p:cNvPr id="5" name="Oval 4"/>
          <p:cNvSpPr/>
          <p:nvPr/>
        </p:nvSpPr>
        <p:spPr>
          <a:xfrm>
            <a:off x="8686784" y="1357298"/>
            <a:ext cx="3219464" cy="100013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800" dirty="0" smtClean="0">
                <a:cs typeface="B Titr" pitchFamily="2" charset="-78"/>
              </a:rPr>
              <a:t>خط فروش</a:t>
            </a:r>
            <a:endParaRPr lang="en-US" sz="2800" dirty="0">
              <a:cs typeface="B Titr" pitchFamily="2" charset="-78"/>
            </a:endParaRPr>
          </a:p>
        </p:txBody>
      </p:sp>
      <p:sp>
        <p:nvSpPr>
          <p:cNvPr id="6" name="Oval 5"/>
          <p:cNvSpPr/>
          <p:nvPr/>
        </p:nvSpPr>
        <p:spPr>
          <a:xfrm>
            <a:off x="380960" y="1285860"/>
            <a:ext cx="3219464" cy="100013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800" dirty="0" smtClean="0">
                <a:cs typeface="B Titr" pitchFamily="2" charset="-78"/>
              </a:rPr>
              <a:t>خط توليد</a:t>
            </a:r>
            <a:endParaRPr lang="en-US" sz="2800" dirty="0">
              <a:cs typeface="B Titr" pitchFamily="2" charset="-78"/>
            </a:endParaRPr>
          </a:p>
        </p:txBody>
      </p:sp>
      <p:sp>
        <p:nvSpPr>
          <p:cNvPr id="7" name="Oval 6"/>
          <p:cNvSpPr/>
          <p:nvPr/>
        </p:nvSpPr>
        <p:spPr>
          <a:xfrm>
            <a:off x="8305781" y="5286388"/>
            <a:ext cx="3600467" cy="114300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800" dirty="0" smtClean="0">
                <a:cs typeface="B Titr" pitchFamily="2" charset="-78"/>
              </a:rPr>
              <a:t>خط زيرمجموعه‌ها</a:t>
            </a:r>
            <a:endParaRPr lang="en-US" sz="2800" dirty="0">
              <a:cs typeface="B Titr" pitchFamily="2" charset="-78"/>
            </a:endParaRPr>
          </a:p>
        </p:txBody>
      </p:sp>
      <p:sp>
        <p:nvSpPr>
          <p:cNvPr id="8" name="Oval 7"/>
          <p:cNvSpPr/>
          <p:nvPr/>
        </p:nvSpPr>
        <p:spPr>
          <a:xfrm>
            <a:off x="380960" y="5286388"/>
            <a:ext cx="3219464" cy="100013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fa-IR" sz="2800" dirty="0" smtClean="0">
                <a:cs typeface="B Titr" pitchFamily="2" charset="-78"/>
              </a:rPr>
              <a:t>خط خدمات</a:t>
            </a:r>
            <a:endParaRPr lang="en-US" sz="2800" dirty="0">
              <a:cs typeface="B Titr" pitchFamily="2" charset="-78"/>
            </a:endParaRPr>
          </a:p>
        </p:txBody>
      </p:sp>
      <p:cxnSp>
        <p:nvCxnSpPr>
          <p:cNvPr id="11" name="Straight Connector 10"/>
          <p:cNvCxnSpPr/>
          <p:nvPr/>
        </p:nvCxnSpPr>
        <p:spPr>
          <a:xfrm flipV="1">
            <a:off x="6953256" y="2000240"/>
            <a:ext cx="1809763" cy="10001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3214667" y="1904990"/>
            <a:ext cx="1000132" cy="13335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7060413" y="3821909"/>
            <a:ext cx="1500198" cy="17145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2762227" y="3905254"/>
            <a:ext cx="1428760" cy="161926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72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rysanthemum.jpg"/>
          <p:cNvPicPr>
            <a:picLocks noChangeAspect="1"/>
          </p:cNvPicPr>
          <p:nvPr/>
        </p:nvPicPr>
        <p:blipFill>
          <a:blip r:embed="rId2" cstate="print"/>
          <a:stretch>
            <a:fillRect/>
          </a:stretch>
        </p:blipFill>
        <p:spPr>
          <a:xfrm>
            <a:off x="0" y="0"/>
            <a:ext cx="12192000" cy="6858000"/>
          </a:xfrm>
          <a:prstGeom prst="rect">
            <a:avLst/>
          </a:prstGeom>
        </p:spPr>
      </p:pic>
      <p:sp>
        <p:nvSpPr>
          <p:cNvPr id="3" name="Content Placeholder 2"/>
          <p:cNvSpPr>
            <a:spLocks noGrp="1"/>
          </p:cNvSpPr>
          <p:nvPr>
            <p:ph idx="1"/>
          </p:nvPr>
        </p:nvSpPr>
        <p:spPr>
          <a:xfrm>
            <a:off x="0" y="5769004"/>
            <a:ext cx="12192000" cy="1089020"/>
          </a:xfrm>
        </p:spPr>
        <p:style>
          <a:lnRef idx="1">
            <a:schemeClr val="accent6"/>
          </a:lnRef>
          <a:fillRef idx="2">
            <a:schemeClr val="accent6"/>
          </a:fillRef>
          <a:effectRef idx="1">
            <a:schemeClr val="accent6"/>
          </a:effectRef>
          <a:fontRef idx="minor">
            <a:schemeClr val="dk1"/>
          </a:fontRef>
        </p:style>
        <p:txBody>
          <a:bodyPr vert="horz" anchor="ctr">
            <a:normAutofit/>
          </a:bodyPr>
          <a:lstStyle/>
          <a:p>
            <a:pPr algn="ctr">
              <a:spcBef>
                <a:spcPct val="0"/>
              </a:spcBef>
              <a:buNone/>
            </a:pPr>
            <a:r>
              <a:rPr lang="fa-I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ايده‌هاي كسب و كار را تحلیل کرده، بهترین را انتخاب کنید</a:t>
            </a:r>
          </a:p>
        </p:txBody>
      </p:sp>
      <p:sp>
        <p:nvSpPr>
          <p:cNvPr id="4" name="Footer Placeholder 3"/>
          <p:cNvSpPr>
            <a:spLocks noGrp="1"/>
          </p:cNvSpPr>
          <p:nvPr>
            <p:ph type="ftr" sz="quarter" idx="11"/>
          </p:nvPr>
        </p:nvSpPr>
        <p:spPr>
          <a:xfrm>
            <a:off x="44435" y="147638"/>
            <a:ext cx="3860800" cy="709594"/>
          </a:xfrm>
        </p:spPr>
        <p:txBody>
          <a:bodyPr/>
          <a:lstStyle/>
          <a:p>
            <a:pPr algn="l"/>
            <a:r>
              <a:rPr lang="fa-IR" sz="3600" b="1" u="sng" dirty="0" smtClean="0">
                <a:solidFill>
                  <a:srgbClr val="FFFF00"/>
                </a:solidFill>
                <a:cs typeface="B Titr" pitchFamily="2" charset="-78"/>
              </a:rPr>
              <a:t>فصل 5</a:t>
            </a:r>
            <a:endParaRPr lang="fa-IR" sz="3600" b="1" u="sng" dirty="0">
              <a:solidFill>
                <a:srgbClr val="FFFF00"/>
              </a:solidFill>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59</a:t>
            </a:fld>
            <a:endParaRPr lang="fa-IR"/>
          </a:p>
        </p:txBody>
      </p:sp>
    </p:spTree>
    <p:extLst>
      <p:ext uri="{BB962C8B-B14F-4D97-AF65-F5344CB8AC3E}">
        <p14:creationId xmlns:p14="http://schemas.microsoft.com/office/powerpoint/2010/main" val="1945193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Personal Pics\PICTURE FOR SLIDE\انعکاس\Amazing-Photos-of-Mirror-and-Reflection-Photography-16.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762884" name="Rectangle 4"/>
          <p:cNvSpPr>
            <a:spLocks noGrp="1" noChangeArrowheads="1"/>
          </p:cNvSpPr>
          <p:nvPr>
            <p:ph type="body" sz="half" idx="1"/>
          </p:nvPr>
        </p:nvSpPr>
        <p:spPr>
          <a:xfrm rot="16512061">
            <a:off x="-875241" y="2004484"/>
            <a:ext cx="6369050" cy="2722033"/>
          </a:xfrm>
        </p:spPr>
        <p:txBody>
          <a:bodyPr>
            <a:normAutofit fontScale="62500" lnSpcReduction="20000"/>
          </a:bodyPr>
          <a:lstStyle/>
          <a:p>
            <a:pPr algn="ctr" rtl="1" eaLnBrk="1" hangingPunct="1">
              <a:lnSpc>
                <a:spcPct val="150000"/>
              </a:lnSpc>
              <a:buFontTx/>
              <a:buNone/>
              <a:defRPr/>
            </a:pPr>
            <a:r>
              <a:rPr lang="fa-IR" sz="9600" dirty="0" smtClean="0">
                <a:solidFill>
                  <a:srgbClr val="FF0000"/>
                </a:solidFill>
                <a:effectLst>
                  <a:outerShdw blurRad="38100" dist="38100" dir="2700000" algn="tl">
                    <a:srgbClr val="C0C0C0"/>
                  </a:outerShdw>
                </a:effectLst>
              </a:rPr>
              <a:t>تعریف شما از خلاقیت چیست؟</a:t>
            </a:r>
            <a:endParaRPr lang="en-US" sz="12000"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iterate type="lt">
                                    <p:tmPct val="10000"/>
                                  </p:iterate>
                                  <p:childTnLst>
                                    <p:set>
                                      <p:cBhvr>
                                        <p:cTn id="6" dur="1" fill="hold">
                                          <p:stCondLst>
                                            <p:cond delay="0"/>
                                          </p:stCondLst>
                                        </p:cTn>
                                        <p:tgtEl>
                                          <p:spTgt spid="762884">
                                            <p:txEl>
                                              <p:pRg st="0" end="0"/>
                                            </p:txEl>
                                          </p:spTgt>
                                        </p:tgtEl>
                                        <p:attrNameLst>
                                          <p:attrName>style.visibility</p:attrName>
                                        </p:attrNameLst>
                                      </p:cBhvr>
                                      <p:to>
                                        <p:strVal val="visible"/>
                                      </p:to>
                                    </p:set>
                                    <p:animEffect transition="in" filter="wipe(down)">
                                      <p:cBhvr>
                                        <p:cTn id="7" dur="580">
                                          <p:stCondLst>
                                            <p:cond delay="0"/>
                                          </p:stCondLst>
                                        </p:cTn>
                                        <p:tgtEl>
                                          <p:spTgt spid="762884">
                                            <p:txEl>
                                              <p:pRg st="0" end="0"/>
                                            </p:txEl>
                                          </p:spTgt>
                                        </p:tgtEl>
                                      </p:cBhvr>
                                    </p:animEffect>
                                    <p:anim calcmode="lin" valueType="num">
                                      <p:cBhvr>
                                        <p:cTn id="8" dur="1822" tmFilter="0,0; 0.14,0.36; 0.43,0.73; 0.71,0.91; 1.0,1.0">
                                          <p:stCondLst>
                                            <p:cond delay="0"/>
                                          </p:stCondLst>
                                        </p:cTn>
                                        <p:tgtEl>
                                          <p:spTgt spid="76288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288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288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288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288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62884">
                                            <p:txEl>
                                              <p:pRg st="0" end="0"/>
                                            </p:txEl>
                                          </p:spTgt>
                                        </p:tgtEl>
                                      </p:cBhvr>
                                      <p:to x="100000" y="60000"/>
                                    </p:animScale>
                                    <p:animScale>
                                      <p:cBhvr>
                                        <p:cTn id="14" dur="166" decel="50000">
                                          <p:stCondLst>
                                            <p:cond delay="676"/>
                                          </p:stCondLst>
                                        </p:cTn>
                                        <p:tgtEl>
                                          <p:spTgt spid="762884">
                                            <p:txEl>
                                              <p:pRg st="0" end="0"/>
                                            </p:txEl>
                                          </p:spTgt>
                                        </p:tgtEl>
                                      </p:cBhvr>
                                      <p:to x="100000" y="100000"/>
                                    </p:animScale>
                                    <p:animScale>
                                      <p:cBhvr>
                                        <p:cTn id="15" dur="26">
                                          <p:stCondLst>
                                            <p:cond delay="1312"/>
                                          </p:stCondLst>
                                        </p:cTn>
                                        <p:tgtEl>
                                          <p:spTgt spid="762884">
                                            <p:txEl>
                                              <p:pRg st="0" end="0"/>
                                            </p:txEl>
                                          </p:spTgt>
                                        </p:tgtEl>
                                      </p:cBhvr>
                                      <p:to x="100000" y="80000"/>
                                    </p:animScale>
                                    <p:animScale>
                                      <p:cBhvr>
                                        <p:cTn id="16" dur="166" decel="50000">
                                          <p:stCondLst>
                                            <p:cond delay="1338"/>
                                          </p:stCondLst>
                                        </p:cTn>
                                        <p:tgtEl>
                                          <p:spTgt spid="762884">
                                            <p:txEl>
                                              <p:pRg st="0" end="0"/>
                                            </p:txEl>
                                          </p:spTgt>
                                        </p:tgtEl>
                                      </p:cBhvr>
                                      <p:to x="100000" y="100000"/>
                                    </p:animScale>
                                    <p:animScale>
                                      <p:cBhvr>
                                        <p:cTn id="17" dur="26">
                                          <p:stCondLst>
                                            <p:cond delay="1642"/>
                                          </p:stCondLst>
                                        </p:cTn>
                                        <p:tgtEl>
                                          <p:spTgt spid="762884">
                                            <p:txEl>
                                              <p:pRg st="0" end="0"/>
                                            </p:txEl>
                                          </p:spTgt>
                                        </p:tgtEl>
                                      </p:cBhvr>
                                      <p:to x="100000" y="90000"/>
                                    </p:animScale>
                                    <p:animScale>
                                      <p:cBhvr>
                                        <p:cTn id="18" dur="166" decel="50000">
                                          <p:stCondLst>
                                            <p:cond delay="1668"/>
                                          </p:stCondLst>
                                        </p:cTn>
                                        <p:tgtEl>
                                          <p:spTgt spid="762884">
                                            <p:txEl>
                                              <p:pRg st="0" end="0"/>
                                            </p:txEl>
                                          </p:spTgt>
                                        </p:tgtEl>
                                      </p:cBhvr>
                                      <p:to x="100000" y="100000"/>
                                    </p:animScale>
                                    <p:animScale>
                                      <p:cBhvr>
                                        <p:cTn id="19" dur="26">
                                          <p:stCondLst>
                                            <p:cond delay="1808"/>
                                          </p:stCondLst>
                                        </p:cTn>
                                        <p:tgtEl>
                                          <p:spTgt spid="762884">
                                            <p:txEl>
                                              <p:pRg st="0" end="0"/>
                                            </p:txEl>
                                          </p:spTgt>
                                        </p:tgtEl>
                                      </p:cBhvr>
                                      <p:to x="100000" y="95000"/>
                                    </p:animScale>
                                    <p:animScale>
                                      <p:cBhvr>
                                        <p:cTn id="20" dur="166" decel="50000">
                                          <p:stCondLst>
                                            <p:cond delay="1834"/>
                                          </p:stCondLst>
                                        </p:cTn>
                                        <p:tgtEl>
                                          <p:spTgt spid="76288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89" y="71438"/>
            <a:ext cx="11582400" cy="857232"/>
          </a:xfrm>
        </p:spPr>
        <p:style>
          <a:lnRef idx="1">
            <a:schemeClr val="accent5"/>
          </a:lnRef>
          <a:fillRef idx="2">
            <a:schemeClr val="accent5"/>
          </a:fillRef>
          <a:effectRef idx="1">
            <a:schemeClr val="accent5"/>
          </a:effectRef>
          <a:fontRef idx="minor">
            <a:schemeClr val="dk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فهرست ايده‌ها</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10" name="TextBox 9"/>
          <p:cNvSpPr txBox="1"/>
          <p:nvPr/>
        </p:nvSpPr>
        <p:spPr>
          <a:xfrm>
            <a:off x="190459" y="1928803"/>
            <a:ext cx="11620539" cy="4401205"/>
          </a:xfrm>
          <a:prstGeom prst="rect">
            <a:avLst/>
          </a:prstGeom>
          <a:noFill/>
        </p:spPr>
        <p:txBody>
          <a:bodyPr wrap="square" rtlCol="1">
            <a:spAutoFit/>
          </a:bodyPr>
          <a:lstStyle/>
          <a:p>
            <a:pPr algn="just">
              <a:lnSpc>
                <a:spcPct val="200000"/>
              </a:lnSpc>
              <a:buFont typeface="Wingdings" pitchFamily="2" charset="2"/>
              <a:buChar char="ü"/>
            </a:pPr>
            <a:r>
              <a:rPr lang="fa-IR" sz="2800" b="1" dirty="0" smtClean="0">
                <a:solidFill>
                  <a:schemeClr val="accent2">
                    <a:lumMod val="75000"/>
                  </a:schemeClr>
                </a:solidFill>
                <a:cs typeface="B Mitra" pitchFamily="2" charset="-78"/>
              </a:rPr>
              <a:t> فهرستي از ايده‌هایی که تا به حال داشته‌اید را بررسی كنيد.</a:t>
            </a:r>
          </a:p>
          <a:p>
            <a:pPr algn="just">
              <a:lnSpc>
                <a:spcPct val="200000"/>
              </a:lnSpc>
              <a:buFont typeface="Wingdings" pitchFamily="2" charset="2"/>
              <a:buChar char="ü"/>
            </a:pPr>
            <a:r>
              <a:rPr lang="fa-IR" sz="2800" b="1" dirty="0" smtClean="0">
                <a:solidFill>
                  <a:schemeClr val="accent2">
                    <a:lumMod val="75000"/>
                  </a:schemeClr>
                </a:solidFill>
                <a:cs typeface="B Mitra" pitchFamily="2" charset="-78"/>
              </a:rPr>
              <a:t> آنهایی که جذابیت خود را از دست داده‌اند کنار بگذارید.</a:t>
            </a:r>
          </a:p>
          <a:p>
            <a:pPr algn="just">
              <a:lnSpc>
                <a:spcPct val="200000"/>
              </a:lnSpc>
              <a:buFont typeface="Wingdings" pitchFamily="2" charset="2"/>
              <a:buChar char="ü"/>
            </a:pPr>
            <a:r>
              <a:rPr lang="fa-IR" sz="2800" b="1" dirty="0" smtClean="0">
                <a:solidFill>
                  <a:schemeClr val="accent2">
                    <a:lumMod val="75000"/>
                  </a:schemeClr>
                </a:solidFill>
                <a:cs typeface="B Mitra" pitchFamily="2" charset="-78"/>
              </a:rPr>
              <a:t> چند ایده از ايده‌هايي كه مناسب‌ترند را انتخاب کنید.</a:t>
            </a:r>
          </a:p>
          <a:p>
            <a:pPr algn="just">
              <a:lnSpc>
                <a:spcPct val="200000"/>
              </a:lnSpc>
              <a:buFont typeface="Wingdings" pitchFamily="2" charset="2"/>
              <a:buChar char="ü"/>
            </a:pPr>
            <a:r>
              <a:rPr lang="fa-IR" sz="2800" b="1" dirty="0" smtClean="0">
                <a:solidFill>
                  <a:schemeClr val="accent2">
                    <a:lumMod val="75000"/>
                  </a:schemeClr>
                </a:solidFill>
                <a:cs typeface="B Mitra" pitchFamily="2" charset="-78"/>
              </a:rPr>
              <a:t> برای جمع‌بندی ایده‌ها، از پاسخ پرسش‌های ادامه کمک بگیرید</a:t>
            </a:r>
          </a:p>
          <a:p>
            <a:pPr algn="just">
              <a:lnSpc>
                <a:spcPct val="200000"/>
              </a:lnSpc>
            </a:pPr>
            <a:endParaRPr lang="fa-IR" sz="2800" b="1" dirty="0" smtClean="0">
              <a:solidFill>
                <a:schemeClr val="accent2">
                  <a:lumMod val="75000"/>
                </a:schemeClr>
              </a:solidFill>
              <a:cs typeface="B Mitra" pitchFamily="2" charset="-78"/>
            </a:endParaRPr>
          </a:p>
        </p:txBody>
      </p:sp>
    </p:spTree>
    <p:extLst>
      <p:ext uri="{BB962C8B-B14F-4D97-AF65-F5344CB8AC3E}">
        <p14:creationId xmlns:p14="http://schemas.microsoft.com/office/powerpoint/2010/main" val="68920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a:t>
            </a:r>
            <a:r>
              <a:rPr lang="fa-IR" sz="3200" b="1" dirty="0" smtClean="0">
                <a:cs typeface="B Mitra" pitchFamily="2" charset="-78"/>
              </a:rPr>
              <a:t>‌</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های کسب وکار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61</a:t>
            </a:fld>
            <a:endParaRPr lang="fa-IR"/>
          </a:p>
        </p:txBody>
      </p:sp>
      <p:sp>
        <p:nvSpPr>
          <p:cNvPr id="7" name="TextBox 6"/>
          <p:cNvSpPr txBox="1"/>
          <p:nvPr/>
        </p:nvSpPr>
        <p:spPr>
          <a:xfrm>
            <a:off x="4000485" y="1285860"/>
            <a:ext cx="7866387" cy="4339650"/>
          </a:xfrm>
          <a:prstGeom prst="rect">
            <a:avLst/>
          </a:prstGeom>
          <a:noFill/>
        </p:spPr>
        <p:txBody>
          <a:bodyPr wrap="square" rtlCol="1">
            <a:spAutoFit/>
          </a:bodyPr>
          <a:lstStyle/>
          <a:p>
            <a:pPr algn="r" rtl="1"/>
            <a:r>
              <a:rPr lang="fa-IR" sz="3200" b="1" dirty="0" smtClean="0">
                <a:cs typeface="2  Tabassom" pitchFamily="2" charset="-78"/>
              </a:rPr>
              <a:t>   </a:t>
            </a:r>
          </a:p>
          <a:p>
            <a:pPr algn="r" rtl="1"/>
            <a:endParaRPr lang="fa-IR" sz="3200" b="1" dirty="0" smtClean="0">
              <a:cs typeface="2  Tabassom" pitchFamily="2" charset="-78"/>
            </a:endParaRPr>
          </a:p>
          <a:p>
            <a:pPr algn="r" rtl="1"/>
            <a:endParaRPr lang="fa-IR" sz="3200" b="1" dirty="0" smtClean="0">
              <a:cs typeface="2  Tabassom" pitchFamily="2" charset="-78"/>
            </a:endParaRPr>
          </a:p>
          <a:p>
            <a:pPr algn="r" rtl="1"/>
            <a:r>
              <a:rPr lang="fa-IR" sz="3200" b="1" dirty="0" smtClean="0">
                <a:cs typeface="2  Tabassom" pitchFamily="2" charset="-78"/>
              </a:rPr>
              <a:t> </a:t>
            </a:r>
            <a:r>
              <a:rPr lang="fa-IR" sz="3600" b="1" dirty="0" smtClean="0">
                <a:cs typeface="2  Tabassom" pitchFamily="2" charset="-78"/>
              </a:rPr>
              <a:t>  </a:t>
            </a:r>
            <a:r>
              <a:rPr lang="fa-IR" sz="3600" dirty="0" smtClean="0">
                <a:cs typeface="B Mitra" pitchFamily="2" charset="-78"/>
              </a:rPr>
              <a:t>دانش و اطلاعات</a:t>
            </a:r>
          </a:p>
          <a:p>
            <a:pPr algn="r" rtl="1"/>
            <a:endParaRPr lang="fa-IR" sz="3600" dirty="0" smtClean="0">
              <a:cs typeface="2  Tabassom" pitchFamily="2" charset="-78"/>
            </a:endParaRPr>
          </a:p>
          <a:p>
            <a:pPr algn="r" rtl="1"/>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pPr algn="r" rtl="1"/>
            <a:endParaRPr lang="fa-IR" sz="3600" dirty="0">
              <a:cs typeface="2  Tabassom" pitchFamily="2" charset="-78"/>
            </a:endParaRPr>
          </a:p>
        </p:txBody>
      </p:sp>
      <p:sp>
        <p:nvSpPr>
          <p:cNvPr id="17" name="Right Brace 16"/>
          <p:cNvSpPr/>
          <p:nvPr/>
        </p:nvSpPr>
        <p:spPr>
          <a:xfrm>
            <a:off x="7810512" y="2071678"/>
            <a:ext cx="1047757" cy="3929090"/>
          </a:xfrm>
          <a:prstGeom prst="rightBrace">
            <a:avLst/>
          </a:prstGeom>
          <a:gradFill>
            <a:gsLst>
              <a:gs pos="0">
                <a:srgbClr val="FF3399"/>
              </a:gs>
              <a:gs pos="25000">
                <a:srgbClr val="FF6633"/>
              </a:gs>
              <a:gs pos="50000">
                <a:srgbClr val="FFFF00"/>
              </a:gs>
              <a:gs pos="75000">
                <a:srgbClr val="01A78F"/>
              </a:gs>
              <a:gs pos="100000">
                <a:srgbClr val="3366FF"/>
              </a:gs>
            </a:gsLst>
            <a:lin ang="5400000" scaled="0"/>
          </a:gradFill>
          <a:ln w="15875"/>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dirty="0">
              <a:cs typeface="B Mitra" pitchFamily="2" charset="-78"/>
            </a:endParaRPr>
          </a:p>
        </p:txBody>
      </p:sp>
      <p:sp>
        <p:nvSpPr>
          <p:cNvPr id="18" name="TextBox 17"/>
          <p:cNvSpPr txBox="1"/>
          <p:nvPr/>
        </p:nvSpPr>
        <p:spPr>
          <a:xfrm>
            <a:off x="438458" y="1839858"/>
            <a:ext cx="7895932" cy="3785652"/>
          </a:xfrm>
          <a:prstGeom prst="rect">
            <a:avLst/>
          </a:prstGeom>
          <a:noFill/>
        </p:spPr>
        <p:txBody>
          <a:bodyPr wrap="square" rtlCol="1">
            <a:spAutoFit/>
          </a:bodyPr>
          <a:lstStyle/>
          <a:p>
            <a:pPr marL="342900" indent="-342900">
              <a:buFont typeface="+mj-lt"/>
              <a:buAutoNum type="arabicPeriod"/>
            </a:pPr>
            <a:r>
              <a:rPr lang="fa-IR" sz="2400" b="1" dirty="0" smtClean="0">
                <a:cs typeface="B Mitra" pitchFamily="2" charset="-78"/>
              </a:rPr>
              <a:t>در مورد کالاها و خدمات این کسب </a:t>
            </a:r>
            <a:r>
              <a:rPr lang="fa-IR" sz="2400" b="1" dirty="0" err="1" smtClean="0">
                <a:cs typeface="B Mitra" pitchFamily="2" charset="-78"/>
              </a:rPr>
              <a:t>وکار</a:t>
            </a:r>
            <a:r>
              <a:rPr lang="fa-IR" sz="2400" b="1" dirty="0" smtClean="0">
                <a:cs typeface="B Mitra" pitchFamily="2" charset="-78"/>
              </a:rPr>
              <a:t> چقدر آگاهی دارید؟</a:t>
            </a:r>
          </a:p>
          <a:p>
            <a:pPr marL="342900" indent="-342900">
              <a:buFont typeface="+mj-lt"/>
              <a:buAutoNum type="arabicPeriod"/>
            </a:pPr>
            <a:endParaRPr lang="fa-IR" sz="2400" b="1" dirty="0" smtClean="0">
              <a:cs typeface="B Mitra" pitchFamily="2" charset="-78"/>
            </a:endParaRPr>
          </a:p>
          <a:p>
            <a:pPr marL="342900" indent="-342900">
              <a:buFont typeface="+mj-lt"/>
              <a:buAutoNum type="arabicPeriod"/>
            </a:pPr>
            <a:r>
              <a:rPr lang="fa-IR" sz="2400" b="1" dirty="0" smtClean="0">
                <a:cs typeface="B Mitra" pitchFamily="2" charset="-78"/>
              </a:rPr>
              <a:t>چه تجربیاتی دارید که می‌توانند به شما در اداره این کسب و کار کمک کنند</a:t>
            </a:r>
          </a:p>
          <a:p>
            <a:pPr marL="342900" indent="-342900">
              <a:buFont typeface="+mj-lt"/>
              <a:buAutoNum type="arabicPeriod"/>
            </a:pPr>
            <a:endParaRPr lang="fa-IR" sz="2400" b="1" dirty="0" smtClean="0">
              <a:cs typeface="B Mitra" pitchFamily="2" charset="-78"/>
            </a:endParaRPr>
          </a:p>
          <a:p>
            <a:pPr marL="342900" indent="-342900">
              <a:buFont typeface="+mj-lt"/>
              <a:buAutoNum type="arabicPeriod"/>
            </a:pPr>
            <a:r>
              <a:rPr lang="fa-IR" sz="2400" b="1" dirty="0" smtClean="0">
                <a:cs typeface="B Mitra" pitchFamily="2" charset="-78"/>
              </a:rPr>
              <a:t>چه معلومات و مهارت‌هایی دارید که می‌توانند به شما در اداره این  کسب و کار کمک کنند</a:t>
            </a:r>
          </a:p>
          <a:p>
            <a:pPr marL="342900" indent="-342900">
              <a:buFont typeface="+mj-lt"/>
              <a:buAutoNum type="arabicPeriod"/>
            </a:pPr>
            <a:endParaRPr lang="fa-IR" sz="2400" b="1" dirty="0" smtClean="0">
              <a:cs typeface="B Mitra" pitchFamily="2" charset="-78"/>
            </a:endParaRPr>
          </a:p>
          <a:p>
            <a:pPr marL="342900" indent="-342900">
              <a:buFont typeface="+mj-lt"/>
              <a:buAutoNum type="arabicPeriod"/>
            </a:pPr>
            <a:r>
              <a:rPr lang="fa-IR" sz="2400" b="1" dirty="0" smtClean="0">
                <a:cs typeface="B Mitra" pitchFamily="2" charset="-78"/>
              </a:rPr>
              <a:t>در مورد این کسب و کار از چه جاهایی می‌توانید اطلاعات و مشاوره دریافت کنید</a:t>
            </a:r>
            <a:endParaRPr lang="fa-IR" sz="2400" b="1" dirty="0">
              <a:cs typeface="B Mitra" pitchFamily="2" charset="-78"/>
            </a:endParaRPr>
          </a:p>
        </p:txBody>
      </p:sp>
      <p:pic>
        <p:nvPicPr>
          <p:cNvPr id="7170" name="Picture 2" descr="D:\Honarmand\etc\عکسهای کارآفرینی\karafareni\686-b.jpg"/>
          <p:cNvPicPr>
            <a:picLocks noChangeAspect="1" noChangeArrowheads="1"/>
          </p:cNvPicPr>
          <p:nvPr/>
        </p:nvPicPr>
        <p:blipFill>
          <a:blip r:embed="rId3" cstate="print"/>
          <a:srcRect/>
          <a:stretch>
            <a:fillRect/>
          </a:stretch>
        </p:blipFill>
        <p:spPr bwMode="auto">
          <a:xfrm>
            <a:off x="8858269" y="4071942"/>
            <a:ext cx="2952771" cy="2214578"/>
          </a:xfrm>
          <a:prstGeom prst="rect">
            <a:avLst/>
          </a:prstGeom>
          <a:noFill/>
        </p:spPr>
      </p:pic>
    </p:spTree>
    <p:extLst>
      <p:ext uri="{BB962C8B-B14F-4D97-AF65-F5344CB8AC3E}">
        <p14:creationId xmlns:p14="http://schemas.microsoft.com/office/powerpoint/2010/main" val="819963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a:t>
            </a:r>
            <a:r>
              <a:rPr lang="fa-IR" sz="3200" b="1" dirty="0" smtClean="0">
                <a:cs typeface="B Mitra" pitchFamily="2" charset="-78"/>
              </a:rPr>
              <a:t>‌</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های کسب وکار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62</a:t>
            </a:fld>
            <a:endParaRPr lang="fa-IR"/>
          </a:p>
        </p:txBody>
      </p:sp>
      <p:sp>
        <p:nvSpPr>
          <p:cNvPr id="7" name="TextBox 6"/>
          <p:cNvSpPr txBox="1"/>
          <p:nvPr/>
        </p:nvSpPr>
        <p:spPr>
          <a:xfrm>
            <a:off x="4000485" y="1285860"/>
            <a:ext cx="7866387" cy="4616648"/>
          </a:xfrm>
          <a:prstGeom prst="rect">
            <a:avLst/>
          </a:prstGeom>
          <a:noFill/>
        </p:spPr>
        <p:txBody>
          <a:bodyPr wrap="square" rtlCol="1">
            <a:spAutoFit/>
          </a:bodyPr>
          <a:lstStyle/>
          <a:p>
            <a:pPr algn="r" rtl="1"/>
            <a:r>
              <a:rPr lang="fa-IR" sz="3200" b="1" dirty="0" smtClean="0">
                <a:cs typeface="2  Tabassom" pitchFamily="2" charset="-78"/>
              </a:rPr>
              <a:t>   </a:t>
            </a:r>
          </a:p>
          <a:p>
            <a:pPr algn="r" rtl="1"/>
            <a:endParaRPr lang="fa-IR" sz="3200" b="1" dirty="0" smtClean="0">
              <a:cs typeface="2  Tabassom" pitchFamily="2" charset="-78"/>
            </a:endParaRPr>
          </a:p>
          <a:p>
            <a:pPr algn="r" rtl="1"/>
            <a:endParaRPr lang="fa-IR" sz="3200" b="1" dirty="0" smtClean="0">
              <a:cs typeface="2  Tabassom" pitchFamily="2" charset="-78"/>
            </a:endParaRPr>
          </a:p>
          <a:p>
            <a:pPr algn="r" rtl="1">
              <a:lnSpc>
                <a:spcPct val="150000"/>
              </a:lnSpc>
            </a:pPr>
            <a:r>
              <a:rPr lang="fa-IR" sz="3600" dirty="0" smtClean="0">
                <a:cs typeface="2  Tabassom" pitchFamily="2" charset="-78"/>
              </a:rPr>
              <a:t>            </a:t>
            </a:r>
            <a:r>
              <a:rPr lang="fa-IR" sz="3600" b="1" dirty="0" smtClean="0">
                <a:cs typeface="B Mitra" pitchFamily="2" charset="-78"/>
              </a:rPr>
              <a:t>بازار</a:t>
            </a:r>
          </a:p>
          <a:p>
            <a:pPr algn="r" rtl="1"/>
            <a:endParaRPr lang="fa-IR" sz="3600" dirty="0" smtClean="0">
              <a:cs typeface="2  Tabassom" pitchFamily="2" charset="-78"/>
            </a:endParaRPr>
          </a:p>
          <a:p>
            <a:pPr algn="r" rtl="1"/>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pPr algn="r" rtl="1"/>
            <a:endParaRPr lang="fa-IR" sz="3600" dirty="0">
              <a:cs typeface="2  Tabassom" pitchFamily="2" charset="-78"/>
            </a:endParaRPr>
          </a:p>
        </p:txBody>
      </p:sp>
      <p:sp>
        <p:nvSpPr>
          <p:cNvPr id="17" name="Right Brace 16"/>
          <p:cNvSpPr/>
          <p:nvPr/>
        </p:nvSpPr>
        <p:spPr>
          <a:xfrm>
            <a:off x="8286766" y="1928802"/>
            <a:ext cx="1333509" cy="4214842"/>
          </a:xfrm>
          <a:prstGeom prst="rightBrace">
            <a:avLst/>
          </a:prstGeom>
          <a:gradFill>
            <a:gsLst>
              <a:gs pos="0">
                <a:srgbClr val="FF3399"/>
              </a:gs>
              <a:gs pos="25000">
                <a:srgbClr val="FF6633"/>
              </a:gs>
              <a:gs pos="50000">
                <a:srgbClr val="FFFF00"/>
              </a:gs>
              <a:gs pos="75000">
                <a:srgbClr val="01A78F"/>
              </a:gs>
              <a:gs pos="100000">
                <a:srgbClr val="3366FF"/>
              </a:gs>
            </a:gsLst>
            <a:lin ang="5400000" scaled="0"/>
          </a:gradFill>
          <a:ln w="15875"/>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18" name="TextBox 17"/>
          <p:cNvSpPr txBox="1"/>
          <p:nvPr/>
        </p:nvSpPr>
        <p:spPr>
          <a:xfrm>
            <a:off x="2" y="1857364"/>
            <a:ext cx="8858269" cy="4016484"/>
          </a:xfrm>
          <a:prstGeom prst="rect">
            <a:avLst/>
          </a:prstGeom>
          <a:noFill/>
        </p:spPr>
        <p:txBody>
          <a:bodyPr wrap="square" rtlCol="1">
            <a:spAutoFit/>
          </a:bodyPr>
          <a:lstStyle/>
          <a:p>
            <a:pPr marL="342900" indent="-342900">
              <a:lnSpc>
                <a:spcPts val="3400"/>
              </a:lnSpc>
              <a:buFont typeface="+mj-lt"/>
              <a:buAutoNum type="arabicPeriod"/>
            </a:pPr>
            <a:r>
              <a:rPr lang="fa-IR" sz="2600" b="1" dirty="0" smtClean="0">
                <a:cs typeface="B Mitra" pitchFamily="2" charset="-78"/>
              </a:rPr>
              <a:t>از کجا می دانید در منطقه شما به چنین کسب و کاری نیاز است؟</a:t>
            </a:r>
          </a:p>
          <a:p>
            <a:pPr marL="342900" indent="-342900">
              <a:lnSpc>
                <a:spcPts val="3400"/>
              </a:lnSpc>
              <a:buFont typeface="+mj-lt"/>
              <a:buAutoNum type="arabicPeriod"/>
            </a:pPr>
            <a:r>
              <a:rPr lang="fa-IR" sz="2600" b="1" dirty="0" smtClean="0">
                <a:cs typeface="B Mitra" pitchFamily="2" charset="-78"/>
              </a:rPr>
              <a:t>مشتریان این کسب و کار چه افرادی هستند؟</a:t>
            </a:r>
          </a:p>
          <a:p>
            <a:pPr marL="342900" indent="-342900">
              <a:lnSpc>
                <a:spcPts val="3400"/>
              </a:lnSpc>
              <a:buFont typeface="+mj-lt"/>
              <a:buAutoNum type="arabicPeriod"/>
            </a:pPr>
            <a:r>
              <a:rPr lang="fa-IR" sz="2600" b="1" dirty="0" smtClean="0">
                <a:cs typeface="B Mitra" pitchFamily="2" charset="-78"/>
              </a:rPr>
              <a:t>آیا تعداد مشتریان کافی خواهد بود؟</a:t>
            </a:r>
          </a:p>
          <a:p>
            <a:pPr marL="342900" indent="-342900">
              <a:lnSpc>
                <a:spcPts val="3400"/>
              </a:lnSpc>
              <a:buFont typeface="+mj-lt"/>
              <a:buAutoNum type="arabicPeriod"/>
            </a:pPr>
            <a:r>
              <a:rPr lang="fa-IR" sz="2600" b="1" dirty="0" smtClean="0">
                <a:cs typeface="B Mitra" pitchFamily="2" charset="-78"/>
              </a:rPr>
              <a:t>آیا مشتریان توان خرید این کالاها یا خدمات را دارند؟</a:t>
            </a:r>
          </a:p>
          <a:p>
            <a:pPr marL="342900" indent="-342900">
              <a:lnSpc>
                <a:spcPts val="3400"/>
              </a:lnSpc>
              <a:buFont typeface="+mj-lt"/>
              <a:buAutoNum type="arabicPeriod"/>
            </a:pPr>
            <a:r>
              <a:rPr lang="fa-IR" sz="2600" b="1" dirty="0" smtClean="0">
                <a:cs typeface="B Mitra" pitchFamily="2" charset="-78"/>
              </a:rPr>
              <a:t> </a:t>
            </a:r>
            <a:r>
              <a:rPr lang="fa-IR" sz="2800" b="1" dirty="0" smtClean="0">
                <a:cs typeface="B Mitra" pitchFamily="2" charset="-78"/>
              </a:rPr>
              <a:t>آيا اين تنها كسب‌وكار از اين نوع در منطقه‌ي شماست؟</a:t>
            </a:r>
            <a:endParaRPr lang="en-US" sz="2800" b="1" dirty="0" smtClean="0">
              <a:cs typeface="B Mitra" pitchFamily="2" charset="-78"/>
            </a:endParaRPr>
          </a:p>
          <a:p>
            <a:pPr marL="342900" indent="-342900">
              <a:lnSpc>
                <a:spcPts val="3400"/>
              </a:lnSpc>
              <a:buFont typeface="+mj-lt"/>
              <a:buAutoNum type="arabicPeriod"/>
            </a:pPr>
            <a:r>
              <a:rPr lang="fa-IR" sz="2600" b="1" dirty="0" smtClean="0">
                <a:cs typeface="B Mitra" pitchFamily="2" charset="-78"/>
              </a:rPr>
              <a:t>اگر کسب و کارهای مشابه دیگری وجود دارد، چگونه می</a:t>
            </a:r>
            <a:r>
              <a:rPr lang="fa-IR" sz="2400" b="1" dirty="0" smtClean="0">
                <a:cs typeface="B Mitra" pitchFamily="2" charset="-78"/>
              </a:rPr>
              <a:t>‌</a:t>
            </a:r>
            <a:r>
              <a:rPr lang="fa-IR" sz="2600" b="1" dirty="0" smtClean="0">
                <a:cs typeface="B Mitra" pitchFamily="2" charset="-78"/>
              </a:rPr>
              <a:t>توانید در رقابت با آنها موفق شوید؟</a:t>
            </a:r>
          </a:p>
          <a:p>
            <a:pPr marL="342900" indent="-342900">
              <a:lnSpc>
                <a:spcPts val="3400"/>
              </a:lnSpc>
              <a:buFont typeface="+mj-lt"/>
              <a:buAutoNum type="arabicPeriod"/>
            </a:pPr>
            <a:r>
              <a:rPr lang="fa-IR" sz="2600" b="1" dirty="0" smtClean="0">
                <a:cs typeface="B Mitra" pitchFamily="2" charset="-78"/>
              </a:rPr>
              <a:t>چگونه می</a:t>
            </a:r>
            <a:r>
              <a:rPr lang="fa-IR" sz="2400" b="1" dirty="0" smtClean="0">
                <a:cs typeface="B Mitra" pitchFamily="2" charset="-78"/>
              </a:rPr>
              <a:t>‌</a:t>
            </a:r>
            <a:r>
              <a:rPr lang="fa-IR" sz="2600" b="1" dirty="0" smtClean="0">
                <a:cs typeface="B Mitra" pitchFamily="2" charset="-78"/>
              </a:rPr>
              <a:t>توانید کیفیت مورد نظر مشتری را در کالاها و خدمات خود رعایت کنید؟</a:t>
            </a:r>
            <a:endParaRPr lang="fa-IR" sz="2600" b="1" dirty="0">
              <a:cs typeface="B Mitra" pitchFamily="2" charset="-78"/>
            </a:endParaRPr>
          </a:p>
        </p:txBody>
      </p:sp>
      <p:pic>
        <p:nvPicPr>
          <p:cNvPr id="6146" name="Picture 2" descr="D:\Honarmand\etc\عکسهای کارآفرینی\karafareni\CAD.jpg"/>
          <p:cNvPicPr>
            <a:picLocks noChangeAspect="1" noChangeArrowheads="1"/>
          </p:cNvPicPr>
          <p:nvPr/>
        </p:nvPicPr>
        <p:blipFill>
          <a:blip r:embed="rId3" cstate="print"/>
          <a:srcRect/>
          <a:stretch>
            <a:fillRect/>
          </a:stretch>
        </p:blipFill>
        <p:spPr bwMode="auto">
          <a:xfrm>
            <a:off x="9429816" y="4214818"/>
            <a:ext cx="2571725" cy="2178846"/>
          </a:xfrm>
          <a:prstGeom prst="rect">
            <a:avLst/>
          </a:prstGeom>
          <a:noFill/>
        </p:spPr>
      </p:pic>
    </p:spTree>
    <p:extLst>
      <p:ext uri="{BB962C8B-B14F-4D97-AF65-F5344CB8AC3E}">
        <p14:creationId xmlns:p14="http://schemas.microsoft.com/office/powerpoint/2010/main" val="304775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470"/>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 های کسب </a:t>
            </a:r>
            <a:r>
              <a:rPr lang="fa-IR" sz="3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وکار</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63</a:t>
            </a:fld>
            <a:endParaRPr lang="fa-IR"/>
          </a:p>
        </p:txBody>
      </p:sp>
      <p:sp>
        <p:nvSpPr>
          <p:cNvPr id="7" name="TextBox 6"/>
          <p:cNvSpPr txBox="1"/>
          <p:nvPr/>
        </p:nvSpPr>
        <p:spPr>
          <a:xfrm>
            <a:off x="4000485" y="1285860"/>
            <a:ext cx="7866387" cy="4616648"/>
          </a:xfrm>
          <a:prstGeom prst="rect">
            <a:avLst/>
          </a:prstGeom>
          <a:noFill/>
        </p:spPr>
        <p:txBody>
          <a:bodyPr wrap="square" rtlCol="1">
            <a:spAutoFit/>
          </a:bodyPr>
          <a:lstStyle/>
          <a:p>
            <a:pPr algn="r" rtl="1"/>
            <a:r>
              <a:rPr lang="fa-IR" sz="3200" b="1" dirty="0" smtClean="0">
                <a:cs typeface="2  Tabassom" pitchFamily="2" charset="-78"/>
              </a:rPr>
              <a:t>   </a:t>
            </a:r>
          </a:p>
          <a:p>
            <a:pPr algn="r" rtl="1"/>
            <a:endParaRPr lang="fa-IR" sz="3200" b="1" dirty="0" smtClean="0">
              <a:cs typeface="2  Tabassom" pitchFamily="2" charset="-78"/>
            </a:endParaRPr>
          </a:p>
          <a:p>
            <a:pPr algn="r" rtl="1"/>
            <a:endParaRPr lang="fa-IR" sz="3200" b="1" dirty="0" smtClean="0">
              <a:cs typeface="2  Tabassom" pitchFamily="2" charset="-78"/>
            </a:endParaRPr>
          </a:p>
          <a:p>
            <a:pPr algn="r" rtl="1">
              <a:lnSpc>
                <a:spcPct val="150000"/>
              </a:lnSpc>
            </a:pPr>
            <a:r>
              <a:rPr lang="fa-IR" sz="3200" b="1" dirty="0" smtClean="0">
                <a:cs typeface="2  Tabassom" pitchFamily="2" charset="-78"/>
              </a:rPr>
              <a:t> </a:t>
            </a:r>
            <a:r>
              <a:rPr lang="fa-IR" sz="3600" b="1" dirty="0" smtClean="0">
                <a:cs typeface="2  Tabassom" pitchFamily="2" charset="-78"/>
              </a:rPr>
              <a:t>   </a:t>
            </a:r>
            <a:r>
              <a:rPr lang="fa-IR" sz="3200" b="1" dirty="0" err="1" smtClean="0">
                <a:cs typeface="B Mitra" pitchFamily="2" charset="-78"/>
              </a:rPr>
              <a:t>امورمالی</a:t>
            </a:r>
            <a:r>
              <a:rPr lang="fa-IR" sz="3200" b="1" dirty="0" smtClean="0">
                <a:cs typeface="B Mitra" pitchFamily="2" charset="-78"/>
              </a:rPr>
              <a:t> و فنی</a:t>
            </a:r>
          </a:p>
          <a:p>
            <a:pPr algn="r" rtl="1"/>
            <a:endParaRPr lang="fa-IR" sz="3600" dirty="0" smtClean="0">
              <a:cs typeface="2  Tabassom" pitchFamily="2" charset="-78"/>
            </a:endParaRPr>
          </a:p>
          <a:p>
            <a:pPr algn="r" rtl="1"/>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pPr algn="r" rtl="1"/>
            <a:endParaRPr lang="fa-IR" sz="3600" dirty="0">
              <a:cs typeface="2  Tabassom" pitchFamily="2" charset="-78"/>
            </a:endParaRPr>
          </a:p>
        </p:txBody>
      </p:sp>
      <p:sp>
        <p:nvSpPr>
          <p:cNvPr id="17" name="Right Brace 16"/>
          <p:cNvSpPr/>
          <p:nvPr/>
        </p:nvSpPr>
        <p:spPr>
          <a:xfrm>
            <a:off x="7620011" y="1928802"/>
            <a:ext cx="1143008" cy="4286280"/>
          </a:xfrm>
          <a:prstGeom prst="rightBrace">
            <a:avLst/>
          </a:prstGeom>
          <a:gradFill>
            <a:gsLst>
              <a:gs pos="0">
                <a:srgbClr val="FF3399"/>
              </a:gs>
              <a:gs pos="25000">
                <a:srgbClr val="FF6633"/>
              </a:gs>
              <a:gs pos="50000">
                <a:srgbClr val="FFFF00"/>
              </a:gs>
              <a:gs pos="75000">
                <a:srgbClr val="01A78F"/>
              </a:gs>
              <a:gs pos="100000">
                <a:srgbClr val="3366FF"/>
              </a:gs>
            </a:gsLst>
            <a:lin ang="5400000" scaled="0"/>
          </a:gradFill>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18" name="TextBox 17"/>
          <p:cNvSpPr txBox="1"/>
          <p:nvPr/>
        </p:nvSpPr>
        <p:spPr>
          <a:xfrm>
            <a:off x="390834" y="1928802"/>
            <a:ext cx="7705431" cy="3683060"/>
          </a:xfrm>
          <a:prstGeom prst="rect">
            <a:avLst/>
          </a:prstGeom>
          <a:noFill/>
        </p:spPr>
        <p:txBody>
          <a:bodyPr wrap="square" rtlCol="1">
            <a:spAutoFit/>
          </a:bodyPr>
          <a:lstStyle/>
          <a:p>
            <a:pPr marL="342900" indent="-342900">
              <a:lnSpc>
                <a:spcPts val="4000"/>
              </a:lnSpc>
              <a:buFont typeface="+mj-lt"/>
              <a:buAutoNum type="arabicPeriod"/>
            </a:pPr>
            <a:r>
              <a:rPr lang="fa-IR" sz="3000" b="1" dirty="0" smtClean="0">
                <a:cs typeface="B Mitra" pitchFamily="2" charset="-78"/>
              </a:rPr>
              <a:t>چرا فکر می‌کنید این کسب و کار سودآور خواهد بود؟</a:t>
            </a:r>
          </a:p>
          <a:p>
            <a:pPr marL="342900" indent="-342900">
              <a:lnSpc>
                <a:spcPts val="4000"/>
              </a:lnSpc>
              <a:buFont typeface="+mj-lt"/>
              <a:buAutoNum type="arabicPeriod"/>
            </a:pPr>
            <a:r>
              <a:rPr lang="fa-IR" sz="3000" b="1" dirty="0" smtClean="0">
                <a:cs typeface="B Mitra" pitchFamily="2" charset="-78"/>
              </a:rPr>
              <a:t>آیا این کسب و کار به تجهیزات، ساختمان یا کارکنان متخصص نیاز دارد؟</a:t>
            </a:r>
          </a:p>
          <a:p>
            <a:pPr marL="342900" indent="-342900">
              <a:lnSpc>
                <a:spcPts val="4000"/>
              </a:lnSpc>
              <a:buFont typeface="+mj-lt"/>
              <a:buAutoNum type="arabicPeriod"/>
            </a:pPr>
            <a:r>
              <a:rPr lang="fa-IR" sz="3000" b="1" dirty="0" smtClean="0">
                <a:cs typeface="B Mitra" pitchFamily="2" charset="-78"/>
              </a:rPr>
              <a:t>آیا می‌توانید سرمایه لازم برای تهیه موارد فوق را بدست آورید؟</a:t>
            </a:r>
          </a:p>
          <a:p>
            <a:pPr marL="342900" indent="-342900">
              <a:lnSpc>
                <a:spcPts val="4000"/>
              </a:lnSpc>
              <a:buFont typeface="+mj-lt"/>
              <a:buAutoNum type="arabicPeriod"/>
            </a:pPr>
            <a:r>
              <a:rPr lang="fa-IR" sz="3000" b="1" dirty="0" smtClean="0">
                <a:cs typeface="B Mitra" pitchFamily="2" charset="-78"/>
              </a:rPr>
              <a:t>منابع لازم برای شروع کسب و کار را از کجا تهیه خواهید کرد؟</a:t>
            </a:r>
            <a:endParaRPr lang="fa-IR" sz="3000" b="1" dirty="0">
              <a:cs typeface="B Mitra" pitchFamily="2" charset="-78"/>
            </a:endParaRPr>
          </a:p>
        </p:txBody>
      </p:sp>
      <p:pic>
        <p:nvPicPr>
          <p:cNvPr id="5122" name="Picture 2" descr="D:\Honarmand\etc\عکسهای کارآفرینی\karafareni\93862655973d2a8b6d348abc1fe4bb4f.jpg"/>
          <p:cNvPicPr>
            <a:picLocks noChangeAspect="1" noChangeArrowheads="1"/>
          </p:cNvPicPr>
          <p:nvPr/>
        </p:nvPicPr>
        <p:blipFill>
          <a:blip r:embed="rId3" cstate="print"/>
          <a:srcRect/>
          <a:stretch>
            <a:fillRect/>
          </a:stretch>
        </p:blipFill>
        <p:spPr bwMode="auto">
          <a:xfrm>
            <a:off x="8667768" y="4071942"/>
            <a:ext cx="2762227" cy="2377444"/>
          </a:xfrm>
          <a:prstGeom prst="rect">
            <a:avLst/>
          </a:prstGeom>
          <a:noFill/>
        </p:spPr>
      </p:pic>
    </p:spTree>
    <p:extLst>
      <p:ext uri="{BB962C8B-B14F-4D97-AF65-F5344CB8AC3E}">
        <p14:creationId xmlns:p14="http://schemas.microsoft.com/office/powerpoint/2010/main" val="1432049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a:t>
            </a:r>
            <a:r>
              <a:rPr lang="fa-IR" sz="3200" b="1" dirty="0" smtClean="0">
                <a:cs typeface="B Mitra" pitchFamily="2" charset="-78"/>
              </a:rPr>
              <a:t>‌</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های کسب و کار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64</a:t>
            </a:fld>
            <a:endParaRPr lang="fa-IR"/>
          </a:p>
        </p:txBody>
      </p:sp>
      <p:sp>
        <p:nvSpPr>
          <p:cNvPr id="7" name="TextBox 6"/>
          <p:cNvSpPr txBox="1"/>
          <p:nvPr/>
        </p:nvSpPr>
        <p:spPr>
          <a:xfrm>
            <a:off x="4000485" y="1285860"/>
            <a:ext cx="7866387" cy="4278094"/>
          </a:xfrm>
          <a:prstGeom prst="rect">
            <a:avLst/>
          </a:prstGeom>
          <a:noFill/>
        </p:spPr>
        <p:txBody>
          <a:bodyPr wrap="square" rtlCol="1">
            <a:spAutoFit/>
          </a:bodyPr>
          <a:lstStyle/>
          <a:p>
            <a:pPr algn="r" rtl="1"/>
            <a:r>
              <a:rPr lang="fa-IR" sz="3200" b="1" dirty="0" smtClean="0">
                <a:cs typeface="2  Tabassom" pitchFamily="2" charset="-78"/>
              </a:rPr>
              <a:t>   </a:t>
            </a:r>
          </a:p>
          <a:p>
            <a:pPr algn="r" rtl="1"/>
            <a:endParaRPr lang="fa-IR" sz="3200" b="1" dirty="0" smtClean="0">
              <a:cs typeface="2  Tabassom" pitchFamily="2" charset="-78"/>
            </a:endParaRPr>
          </a:p>
          <a:p>
            <a:pPr algn="r" rtl="1"/>
            <a:endParaRPr lang="fa-IR" sz="3200" b="1" dirty="0" smtClean="0">
              <a:cs typeface="2  Tabassom" pitchFamily="2" charset="-78"/>
            </a:endParaRPr>
          </a:p>
          <a:p>
            <a:pPr algn="r" rtl="1"/>
            <a:r>
              <a:rPr lang="fa-IR" sz="3200" b="1" dirty="0" smtClean="0">
                <a:cs typeface="2  Tabassom" pitchFamily="2" charset="-78"/>
              </a:rPr>
              <a:t>     </a:t>
            </a:r>
            <a:r>
              <a:rPr lang="fa-IR" sz="3200" b="1" dirty="0" smtClean="0">
                <a:cs typeface="B Mitra" pitchFamily="2" charset="-78"/>
              </a:rPr>
              <a:t>مدیریت</a:t>
            </a:r>
            <a:endParaRPr lang="fa-IR" sz="3600" dirty="0" smtClean="0">
              <a:cs typeface="B Mitra" pitchFamily="2" charset="-78"/>
            </a:endParaRPr>
          </a:p>
          <a:p>
            <a:pPr algn="r" rtl="1"/>
            <a:endParaRPr lang="fa-IR" sz="3600" dirty="0" smtClean="0">
              <a:cs typeface="2  Tabassom" pitchFamily="2" charset="-78"/>
            </a:endParaRPr>
          </a:p>
          <a:p>
            <a:pPr algn="r" rtl="1"/>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pPr algn="r" rtl="1"/>
            <a:endParaRPr lang="fa-IR" sz="3600" dirty="0">
              <a:cs typeface="2  Tabassom" pitchFamily="2" charset="-78"/>
            </a:endParaRPr>
          </a:p>
        </p:txBody>
      </p:sp>
      <p:sp>
        <p:nvSpPr>
          <p:cNvPr id="17" name="Right Brace 16"/>
          <p:cNvSpPr/>
          <p:nvPr/>
        </p:nvSpPr>
        <p:spPr>
          <a:xfrm>
            <a:off x="9282485" y="2071678"/>
            <a:ext cx="1143008" cy="3000396"/>
          </a:xfrm>
          <a:prstGeom prst="rightBrace">
            <a:avLst/>
          </a:prstGeom>
          <a:gradFill>
            <a:gsLst>
              <a:gs pos="0">
                <a:srgbClr val="FF3399"/>
              </a:gs>
              <a:gs pos="25000">
                <a:srgbClr val="FF6633"/>
              </a:gs>
              <a:gs pos="50000">
                <a:srgbClr val="FFFF00"/>
              </a:gs>
              <a:gs pos="75000">
                <a:srgbClr val="01A78F"/>
              </a:gs>
              <a:gs pos="100000">
                <a:srgbClr val="3366FF"/>
              </a:gs>
            </a:gsLst>
            <a:lin ang="5400000" scaled="0"/>
          </a:gradFill>
          <a:ln w="15875"/>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18" name="TextBox 17"/>
          <p:cNvSpPr txBox="1"/>
          <p:nvPr/>
        </p:nvSpPr>
        <p:spPr>
          <a:xfrm>
            <a:off x="230552" y="1788275"/>
            <a:ext cx="8818219" cy="2893100"/>
          </a:xfrm>
          <a:prstGeom prst="rect">
            <a:avLst/>
          </a:prstGeom>
          <a:noFill/>
        </p:spPr>
        <p:txBody>
          <a:bodyPr wrap="square" rtlCol="1">
            <a:spAutoFit/>
          </a:bodyPr>
          <a:lstStyle/>
          <a:p>
            <a:pPr marL="342900" indent="-342900" algn="just">
              <a:buFont typeface="+mj-lt"/>
              <a:buAutoNum type="arabicPeriod"/>
            </a:pPr>
            <a:r>
              <a:rPr lang="fa-IR" sz="2600" b="1" dirty="0" smtClean="0">
                <a:cs typeface="B Mitra" pitchFamily="2" charset="-78"/>
              </a:rPr>
              <a:t>آیا می‌توانید خود را درحال اداره کسب و کار، طی 10 سال آینده تصور کنید؟</a:t>
            </a:r>
          </a:p>
          <a:p>
            <a:pPr marL="342900" indent="-342900" algn="just">
              <a:buFont typeface="+mj-lt"/>
              <a:buAutoNum type="arabicPeriod"/>
            </a:pPr>
            <a:endParaRPr lang="fa-IR" sz="2600" b="1" dirty="0" smtClean="0">
              <a:cs typeface="B Mitra" pitchFamily="2" charset="-78"/>
            </a:endParaRPr>
          </a:p>
          <a:p>
            <a:pPr marL="342900" indent="-342900" algn="just">
              <a:buFont typeface="+mj-lt"/>
              <a:buAutoNum type="arabicPeriod"/>
            </a:pPr>
            <a:r>
              <a:rPr lang="fa-IR" sz="2600" b="1" dirty="0" smtClean="0">
                <a:cs typeface="B Mitra" pitchFamily="2" charset="-78"/>
              </a:rPr>
              <a:t>این کسب و کار چگونه با توانایی‌ها و ویژگی‌های فردی شما تناسب دارد؟</a:t>
            </a:r>
          </a:p>
          <a:p>
            <a:pPr marL="342900" indent="-342900" algn="just">
              <a:buFont typeface="+mj-lt"/>
              <a:buAutoNum type="arabicPeriod"/>
            </a:pPr>
            <a:endParaRPr lang="fa-IR" sz="2600" b="1" dirty="0" smtClean="0">
              <a:cs typeface="B Mitra" pitchFamily="2" charset="-78"/>
            </a:endParaRPr>
          </a:p>
          <a:p>
            <a:pPr marL="342900" indent="-342900" algn="just">
              <a:buFont typeface="+mj-lt"/>
              <a:buAutoNum type="arabicPeriod"/>
            </a:pPr>
            <a:r>
              <a:rPr lang="fa-IR" sz="2600" b="1" dirty="0" smtClean="0">
                <a:cs typeface="B Mitra" pitchFamily="2" charset="-78"/>
              </a:rPr>
              <a:t>آیا علاقه شما به این کسب و کار به حدی است که بتوانید زمان و تلاش زیادی را برای موفقیت آن صرف کنید؟</a:t>
            </a:r>
          </a:p>
          <a:p>
            <a:pPr marL="342900" indent="-342900" algn="just">
              <a:buFont typeface="+mj-lt"/>
              <a:buAutoNum type="arabicPeriod"/>
            </a:pPr>
            <a:endParaRPr lang="fa-IR" sz="2600" b="1" dirty="0" smtClean="0">
              <a:cs typeface="B Mitra" pitchFamily="2" charset="-78"/>
            </a:endParaRPr>
          </a:p>
        </p:txBody>
      </p:sp>
      <p:pic>
        <p:nvPicPr>
          <p:cNvPr id="8194" name="Picture 2" descr="D:\Honarmand\etc\عکسهای کارآفرینی\karafareni\2009_04_04__15_51_04_news_thumb3.jpg"/>
          <p:cNvPicPr>
            <a:picLocks noChangeAspect="1" noChangeArrowheads="1"/>
          </p:cNvPicPr>
          <p:nvPr/>
        </p:nvPicPr>
        <p:blipFill>
          <a:blip r:embed="rId3" cstate="print"/>
          <a:srcRect/>
          <a:stretch>
            <a:fillRect/>
          </a:stretch>
        </p:blipFill>
        <p:spPr bwMode="auto">
          <a:xfrm>
            <a:off x="9429773" y="4000504"/>
            <a:ext cx="2513267" cy="2238378"/>
          </a:xfrm>
          <a:prstGeom prst="rect">
            <a:avLst/>
          </a:prstGeom>
          <a:noFill/>
        </p:spPr>
      </p:pic>
    </p:spTree>
    <p:extLst>
      <p:ext uri="{BB962C8B-B14F-4D97-AF65-F5344CB8AC3E}">
        <p14:creationId xmlns:p14="http://schemas.microsoft.com/office/powerpoint/2010/main" val="292590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89" y="71438"/>
            <a:ext cx="11582400" cy="857232"/>
          </a:xfrm>
        </p:spPr>
        <p:style>
          <a:lnRef idx="1">
            <a:schemeClr val="accent5"/>
          </a:lnRef>
          <a:fillRef idx="2">
            <a:schemeClr val="accent5"/>
          </a:fillRef>
          <a:effectRef idx="1">
            <a:schemeClr val="accent5"/>
          </a:effectRef>
          <a:fontRef idx="minor">
            <a:schemeClr val="dk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جمع‌بندی</a:t>
            </a:r>
            <a:r>
              <a:rPr lang="fa-IR" sz="3200" b="1" dirty="0" smtClean="0">
                <a:cs typeface="B Mitra" pitchFamily="2" charset="-78"/>
              </a:rPr>
              <a:t> </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ايده‌ها</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10" name="TextBox 9"/>
          <p:cNvSpPr txBox="1"/>
          <p:nvPr/>
        </p:nvSpPr>
        <p:spPr>
          <a:xfrm>
            <a:off x="285709" y="1428737"/>
            <a:ext cx="11620539" cy="3293209"/>
          </a:xfrm>
          <a:prstGeom prst="rect">
            <a:avLst/>
          </a:prstGeom>
          <a:noFill/>
        </p:spPr>
        <p:txBody>
          <a:bodyPr wrap="square" rtlCol="1">
            <a:spAutoFit/>
          </a:bodyPr>
          <a:lstStyle/>
          <a:p>
            <a:pPr algn="just">
              <a:lnSpc>
                <a:spcPct val="200000"/>
              </a:lnSpc>
              <a:buFont typeface="Wingdings" pitchFamily="2" charset="2"/>
              <a:buChar char="ü"/>
            </a:pPr>
            <a:r>
              <a:rPr lang="fa-IR" sz="2600" b="1" dirty="0" smtClean="0">
                <a:cs typeface="B Mitra" pitchFamily="2" charset="-78"/>
              </a:rPr>
              <a:t>برای ايده‌هایی که انتخاب کرده‌اید هر توضیحی که لازم می‌دانید را بنویسید</a:t>
            </a:r>
          </a:p>
          <a:p>
            <a:pPr algn="just">
              <a:lnSpc>
                <a:spcPct val="200000"/>
              </a:lnSpc>
              <a:buFont typeface="Wingdings" pitchFamily="2" charset="2"/>
              <a:buChar char="ü"/>
            </a:pPr>
            <a:r>
              <a:rPr lang="fa-IR" sz="2600" b="1" dirty="0" smtClean="0">
                <a:cs typeface="B Mitra" pitchFamily="2" charset="-78"/>
              </a:rPr>
              <a:t>یادداشت‌های خود را به دقت بررسی کنید و در کنار ایده‌های مناسب علامت بگذارید</a:t>
            </a:r>
          </a:p>
          <a:p>
            <a:pPr algn="just">
              <a:lnSpc>
                <a:spcPct val="200000"/>
              </a:lnSpc>
              <a:buFont typeface="Wingdings" pitchFamily="2" charset="2"/>
              <a:buChar char="ü"/>
            </a:pPr>
            <a:r>
              <a:rPr lang="fa-IR" sz="2600" b="1" dirty="0" smtClean="0">
                <a:cs typeface="B Mitra" pitchFamily="2" charset="-78"/>
              </a:rPr>
              <a:t>3 ایده برتر را انتخاب کنید تا تحلیل عمیق‌تری روی آن انجام دهید.</a:t>
            </a:r>
          </a:p>
          <a:p>
            <a:pPr algn="just">
              <a:lnSpc>
                <a:spcPct val="200000"/>
              </a:lnSpc>
              <a:buFont typeface="Wingdings" pitchFamily="2" charset="2"/>
              <a:buChar char="ü"/>
            </a:pPr>
            <a:r>
              <a:rPr lang="fa-IR" sz="2600" b="1" dirty="0" smtClean="0">
                <a:cs typeface="B Mitra" pitchFamily="2" charset="-78"/>
              </a:rPr>
              <a:t>فراموش نکنید که همیشه می‌توانید بازگردید و ایده‌های جدیدی انتخاب کنید.</a:t>
            </a:r>
          </a:p>
        </p:txBody>
      </p:sp>
    </p:spTree>
    <p:extLst>
      <p:ext uri="{BB962C8B-B14F-4D97-AF65-F5344CB8AC3E}">
        <p14:creationId xmlns:p14="http://schemas.microsoft.com/office/powerpoint/2010/main" val="195869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Titr" pitchFamily="2" charset="-78"/>
              </a:rPr>
              <a:t>روش‌های تحقیق </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66</a:t>
            </a:fld>
            <a:endParaRPr lang="fa-IR"/>
          </a:p>
        </p:txBody>
      </p:sp>
      <p:sp>
        <p:nvSpPr>
          <p:cNvPr id="7" name="TextBox 6"/>
          <p:cNvSpPr txBox="1"/>
          <p:nvPr/>
        </p:nvSpPr>
        <p:spPr>
          <a:xfrm>
            <a:off x="4000485" y="917373"/>
            <a:ext cx="7866387" cy="5109091"/>
          </a:xfrm>
          <a:prstGeom prst="rect">
            <a:avLst/>
          </a:prstGeom>
          <a:noFill/>
        </p:spPr>
        <p:txBody>
          <a:bodyPr wrap="square" rtlCol="1">
            <a:spAutoFit/>
          </a:bodyPr>
          <a:lstStyle/>
          <a:p>
            <a:pPr algn="r" rtl="1">
              <a:buFont typeface="Wingdings" pitchFamily="2" charset="2"/>
              <a:buChar char="q"/>
            </a:pPr>
            <a:r>
              <a:rPr lang="fa-IR" sz="3200" b="1" dirty="0" smtClean="0">
                <a:cs typeface="B Mitra" pitchFamily="2" charset="-78"/>
              </a:rPr>
              <a:t>تحقیق میدانی.</a:t>
            </a:r>
          </a:p>
          <a:p>
            <a:pPr algn="r" rtl="1"/>
            <a:r>
              <a:rPr lang="fa-IR" sz="3200" b="1" dirty="0" smtClean="0">
                <a:cs typeface="2  Tabassom" pitchFamily="2" charset="-78"/>
              </a:rPr>
              <a:t>   </a:t>
            </a:r>
          </a:p>
          <a:p>
            <a:pPr algn="r" rtl="1"/>
            <a:endParaRPr lang="fa-IR" sz="3200" b="1" dirty="0" smtClean="0">
              <a:cs typeface="2  Tabassom" pitchFamily="2" charset="-78"/>
            </a:endParaRPr>
          </a:p>
          <a:p>
            <a:pPr algn="r" rtl="1"/>
            <a:endParaRPr lang="fa-IR" sz="3200" b="1" dirty="0" smtClean="0">
              <a:cs typeface="2  Tabassom" pitchFamily="2" charset="-78"/>
            </a:endParaRPr>
          </a:p>
          <a:p>
            <a:pPr algn="r" rtl="1">
              <a:lnSpc>
                <a:spcPct val="150000"/>
              </a:lnSpc>
            </a:pPr>
            <a:r>
              <a:rPr lang="fa-IR" sz="3200" b="1" dirty="0" smtClean="0">
                <a:cs typeface="2  Tabassom" pitchFamily="2" charset="-78"/>
              </a:rPr>
              <a:t> </a:t>
            </a:r>
            <a:r>
              <a:rPr lang="fa-IR" sz="3600" b="1" dirty="0" smtClean="0">
                <a:cs typeface="2  Tabassom" pitchFamily="2" charset="-78"/>
              </a:rPr>
              <a:t>   </a:t>
            </a:r>
            <a:endParaRPr lang="fa-IR" sz="3600" dirty="0" smtClean="0">
              <a:cs typeface="2  Tabassom" pitchFamily="2" charset="-78"/>
            </a:endParaRPr>
          </a:p>
          <a:p>
            <a:pPr algn="r" rtl="1"/>
            <a:endParaRPr lang="fa-IR" sz="3600" dirty="0" smtClean="0">
              <a:cs typeface="2  Tabassom" pitchFamily="2" charset="-78"/>
            </a:endParaRPr>
          </a:p>
          <a:p>
            <a:pPr algn="r" rtl="1"/>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pPr algn="r" rtl="1"/>
            <a:endParaRPr lang="fa-IR" sz="3600" dirty="0">
              <a:cs typeface="2  Tabassom" pitchFamily="2" charset="-78"/>
            </a:endParaRPr>
          </a:p>
        </p:txBody>
      </p:sp>
      <p:sp>
        <p:nvSpPr>
          <p:cNvPr id="8" name="TextBox 7"/>
          <p:cNvSpPr txBox="1"/>
          <p:nvPr/>
        </p:nvSpPr>
        <p:spPr>
          <a:xfrm>
            <a:off x="4872650" y="1517961"/>
            <a:ext cx="6994222" cy="4524315"/>
          </a:xfrm>
          <a:prstGeom prst="rect">
            <a:avLst/>
          </a:prstGeom>
          <a:noFill/>
        </p:spPr>
        <p:txBody>
          <a:bodyPr wrap="none" rtlCol="1">
            <a:spAutoFit/>
          </a:bodyPr>
          <a:lstStyle/>
          <a:p>
            <a:pPr algn="r" rtl="1"/>
            <a:r>
              <a:rPr lang="fa-IR" sz="3200" b="1" dirty="0" smtClean="0">
                <a:cs typeface="B Mitra" pitchFamily="2" charset="-78"/>
              </a:rPr>
              <a:t> افراد مناسب برای مصاحبه</a:t>
            </a:r>
          </a:p>
          <a:p>
            <a:pPr algn="r" rtl="1"/>
            <a:endParaRPr lang="fa-IR" sz="3200" b="1" dirty="0" smtClean="0">
              <a:cs typeface="B Mitra" pitchFamily="2" charset="-78"/>
            </a:endParaRPr>
          </a:p>
          <a:p>
            <a:pPr algn="r" rtl="1"/>
            <a:r>
              <a:rPr lang="fa-IR" sz="3200" b="1" dirty="0" smtClean="0">
                <a:cs typeface="B Mitra" pitchFamily="2" charset="-78"/>
              </a:rPr>
              <a:t>صاحب‌نظران کلیدی</a:t>
            </a:r>
          </a:p>
          <a:p>
            <a:pPr algn="r" rtl="1"/>
            <a:endParaRPr lang="fa-IR" sz="3200" b="1" dirty="0" smtClean="0">
              <a:cs typeface="B Mitra" pitchFamily="2" charset="-78"/>
            </a:endParaRPr>
          </a:p>
          <a:p>
            <a:pPr algn="r" rtl="1"/>
            <a:r>
              <a:rPr lang="fa-IR" sz="3200" b="1" dirty="0" smtClean="0">
                <a:cs typeface="B Mitra" pitchFamily="2" charset="-78"/>
              </a:rPr>
              <a:t>شیوه مصاحبه کردن</a:t>
            </a:r>
          </a:p>
          <a:p>
            <a:pPr algn="r" rtl="1"/>
            <a:endParaRPr lang="fa-IR" sz="3200" b="1" dirty="0" smtClean="0">
              <a:cs typeface="B Mitra" pitchFamily="2" charset="-78"/>
            </a:endParaRPr>
          </a:p>
          <a:p>
            <a:pPr algn="r" rtl="1"/>
            <a:r>
              <a:rPr lang="fa-IR" sz="3200" b="1" dirty="0" smtClean="0">
                <a:cs typeface="B Mitra" pitchFamily="2" charset="-78"/>
              </a:rPr>
              <a:t>از مشتریان چه بپرسیم؟</a:t>
            </a:r>
          </a:p>
          <a:p>
            <a:pPr algn="r" rtl="1"/>
            <a:endParaRPr lang="fa-IR" sz="3200" b="1" dirty="0" smtClean="0">
              <a:cs typeface="B Mitra" pitchFamily="2" charset="-78"/>
            </a:endParaRPr>
          </a:p>
          <a:p>
            <a:pPr algn="r" rtl="1"/>
            <a:r>
              <a:rPr lang="fa-IR" sz="3200" b="1" dirty="0" smtClean="0">
                <a:cs typeface="B Mitra" pitchFamily="2" charset="-78"/>
              </a:rPr>
              <a:t>از تامین‌کنندگان،عمده‌فروشان و رقبا ،چه بپرسیم؟</a:t>
            </a:r>
            <a:endParaRPr lang="fa-IR" sz="3200" b="1" dirty="0">
              <a:cs typeface="B Mitra" pitchFamily="2" charset="-78"/>
            </a:endParaRPr>
          </a:p>
        </p:txBody>
      </p:sp>
      <p:pic>
        <p:nvPicPr>
          <p:cNvPr id="2050" name="Picture 2"/>
          <p:cNvPicPr>
            <a:picLocks noChangeAspect="1" noChangeArrowheads="1"/>
          </p:cNvPicPr>
          <p:nvPr/>
        </p:nvPicPr>
        <p:blipFill>
          <a:blip r:embed="rId3" cstate="print"/>
          <a:srcRect/>
          <a:stretch>
            <a:fillRect/>
          </a:stretch>
        </p:blipFill>
        <p:spPr bwMode="auto">
          <a:xfrm>
            <a:off x="476212" y="1214422"/>
            <a:ext cx="4557985" cy="3429024"/>
          </a:xfrm>
          <a:prstGeom prst="rect">
            <a:avLst/>
          </a:prstGeom>
          <a:noFill/>
          <a:ln w="9525">
            <a:noFill/>
            <a:miter lim="800000"/>
            <a:headEnd/>
            <a:tailEnd/>
          </a:ln>
          <a:effectLst/>
        </p:spPr>
      </p:pic>
    </p:spTree>
    <p:extLst>
      <p:ext uri="{BB962C8B-B14F-4D97-AF65-F5344CB8AC3E}">
        <p14:creationId xmlns:p14="http://schemas.microsoft.com/office/powerpoint/2010/main" val="3075545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87B44C3-18D5-4602-8ACC-32CD2D6FC7F5}" type="slidenum">
              <a:rPr lang="fa-IR" smtClean="0"/>
              <a:pPr/>
              <a:t>67</a:t>
            </a:fld>
            <a:endParaRPr lang="fa-IR"/>
          </a:p>
        </p:txBody>
      </p:sp>
      <p:sp>
        <p:nvSpPr>
          <p:cNvPr id="7" name="TextBox 6"/>
          <p:cNvSpPr txBox="1"/>
          <p:nvPr/>
        </p:nvSpPr>
        <p:spPr>
          <a:xfrm>
            <a:off x="1333467" y="1285860"/>
            <a:ext cx="10382323" cy="4278094"/>
          </a:xfrm>
          <a:prstGeom prst="rect">
            <a:avLst/>
          </a:prstGeom>
          <a:noFill/>
        </p:spPr>
        <p:txBody>
          <a:bodyPr wrap="square" rtlCol="1">
            <a:spAutoFit/>
          </a:bodyPr>
          <a:lstStyle/>
          <a:p>
            <a:pPr>
              <a:buFont typeface="Wingdings" pitchFamily="2" charset="2"/>
              <a:buChar char="q"/>
            </a:pPr>
            <a:r>
              <a:rPr lang="fa-IR" sz="3200" b="1" dirty="0" smtClean="0">
                <a:solidFill>
                  <a:schemeClr val="accent2">
                    <a:lumMod val="75000"/>
                  </a:schemeClr>
                </a:solidFill>
                <a:cs typeface="B Mitra" pitchFamily="2" charset="-78"/>
              </a:rPr>
              <a:t>تجزیه و تحلیل با استفاده از تکنیک سوات </a:t>
            </a:r>
            <a:r>
              <a:rPr lang="en-US" sz="3200" b="1" dirty="0" smtClean="0">
                <a:solidFill>
                  <a:schemeClr val="accent2">
                    <a:lumMod val="75000"/>
                  </a:schemeClr>
                </a:solidFill>
                <a:cs typeface="2  Tabassom" pitchFamily="2" charset="-78"/>
              </a:rPr>
              <a:t>SWOT</a:t>
            </a:r>
            <a:endParaRPr lang="fa-IR" sz="3200" b="1" dirty="0" smtClean="0">
              <a:solidFill>
                <a:schemeClr val="accent2">
                  <a:lumMod val="75000"/>
                </a:schemeClr>
              </a:solidFill>
              <a:cs typeface="2  Tabassom" pitchFamily="2" charset="-78"/>
            </a:endParaRPr>
          </a:p>
          <a:p>
            <a:r>
              <a:rPr lang="fa-IR" sz="3200" b="1" dirty="0" smtClean="0">
                <a:cs typeface="2  Tabassom" pitchFamily="2" charset="-78"/>
              </a:rPr>
              <a:t>   </a:t>
            </a:r>
          </a:p>
          <a:p>
            <a:endParaRPr lang="fa-IR" sz="3200" b="1" dirty="0" smtClean="0">
              <a:cs typeface="2  Tabassom" pitchFamily="2" charset="-78"/>
            </a:endParaRPr>
          </a:p>
          <a:p>
            <a:endParaRPr lang="fa-IR" sz="3200" b="1" dirty="0" smtClean="0">
              <a:cs typeface="2  Tabassom" pitchFamily="2" charset="-78"/>
            </a:endParaRPr>
          </a:p>
          <a:p>
            <a:endParaRPr lang="fa-IR" sz="3600" dirty="0" smtClean="0">
              <a:cs typeface="2  Tabassom" pitchFamily="2" charset="-78"/>
            </a:endParaRPr>
          </a:p>
          <a:p>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endParaRPr lang="fa-IR" sz="3600" dirty="0">
              <a:cs typeface="2  Tabassom" pitchFamily="2" charset="-78"/>
            </a:endParaRPr>
          </a:p>
        </p:txBody>
      </p:sp>
      <p:graphicFrame>
        <p:nvGraphicFramePr>
          <p:cNvPr id="10" name="Diagram 9"/>
          <p:cNvGraphicFramePr/>
          <p:nvPr/>
        </p:nvGraphicFramePr>
        <p:xfrm>
          <a:off x="1238216" y="2143116"/>
          <a:ext cx="6191293"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7524761" y="2357431"/>
            <a:ext cx="3817183" cy="461665"/>
          </a:xfrm>
          <a:prstGeom prst="rect">
            <a:avLst/>
          </a:prstGeom>
          <a:noFill/>
        </p:spPr>
        <p:txBody>
          <a:bodyPr wrap="square" rtlCol="1">
            <a:spAutoFit/>
          </a:bodyPr>
          <a:lstStyle/>
          <a:p>
            <a:pPr algn="l" rtl="0"/>
            <a:r>
              <a:rPr lang="en-US" sz="2400" b="1" dirty="0" smtClean="0">
                <a:solidFill>
                  <a:srgbClr val="7030A0"/>
                </a:solidFill>
                <a:latin typeface="Comic Sans MS" pitchFamily="66" charset="0"/>
              </a:rPr>
              <a:t>STRENGHTS</a:t>
            </a:r>
            <a:endParaRPr lang="fa-IR" sz="2400" b="1" dirty="0">
              <a:solidFill>
                <a:srgbClr val="7030A0"/>
              </a:solidFill>
              <a:latin typeface="Comic Sans MS" pitchFamily="66" charset="0"/>
            </a:endParaRPr>
          </a:p>
        </p:txBody>
      </p:sp>
      <p:sp>
        <p:nvSpPr>
          <p:cNvPr id="12" name="TextBox 11"/>
          <p:cNvSpPr txBox="1"/>
          <p:nvPr/>
        </p:nvSpPr>
        <p:spPr>
          <a:xfrm>
            <a:off x="7429509" y="3143249"/>
            <a:ext cx="3905279" cy="461665"/>
          </a:xfrm>
          <a:prstGeom prst="rect">
            <a:avLst/>
          </a:prstGeom>
          <a:noFill/>
        </p:spPr>
        <p:txBody>
          <a:bodyPr wrap="square" rtlCol="1">
            <a:spAutoFit/>
          </a:bodyPr>
          <a:lstStyle/>
          <a:p>
            <a:pPr algn="l" rtl="0"/>
            <a:r>
              <a:rPr lang="en-US" sz="2400" b="1" dirty="0" smtClean="0">
                <a:solidFill>
                  <a:srgbClr val="7030A0"/>
                </a:solidFill>
                <a:latin typeface="Comic Sans MS" pitchFamily="66" charset="0"/>
              </a:rPr>
              <a:t>WEAKNESSES</a:t>
            </a:r>
            <a:endParaRPr lang="fa-IR" sz="2400" b="1" dirty="0">
              <a:solidFill>
                <a:srgbClr val="7030A0"/>
              </a:solidFill>
              <a:latin typeface="Comic Sans MS" pitchFamily="66" charset="0"/>
            </a:endParaRPr>
          </a:p>
        </p:txBody>
      </p:sp>
      <p:sp>
        <p:nvSpPr>
          <p:cNvPr id="13" name="TextBox 12"/>
          <p:cNvSpPr txBox="1"/>
          <p:nvPr/>
        </p:nvSpPr>
        <p:spPr>
          <a:xfrm>
            <a:off x="7429510" y="4000505"/>
            <a:ext cx="4476781" cy="461665"/>
          </a:xfrm>
          <a:prstGeom prst="rect">
            <a:avLst/>
          </a:prstGeom>
          <a:noFill/>
        </p:spPr>
        <p:txBody>
          <a:bodyPr wrap="square" rtlCol="1">
            <a:spAutoFit/>
          </a:bodyPr>
          <a:lstStyle/>
          <a:p>
            <a:pPr algn="l" rtl="0"/>
            <a:r>
              <a:rPr lang="en-US" sz="2400" b="1" dirty="0" smtClean="0">
                <a:solidFill>
                  <a:srgbClr val="7030A0"/>
                </a:solidFill>
                <a:latin typeface="Comic Sans MS" pitchFamily="66" charset="0"/>
              </a:rPr>
              <a:t>OPPORTUNITIES</a:t>
            </a:r>
            <a:endParaRPr lang="fa-IR" sz="2400" b="1" dirty="0">
              <a:solidFill>
                <a:srgbClr val="7030A0"/>
              </a:solidFill>
              <a:latin typeface="Comic Sans MS" pitchFamily="66" charset="0"/>
            </a:endParaRPr>
          </a:p>
        </p:txBody>
      </p:sp>
      <p:sp>
        <p:nvSpPr>
          <p:cNvPr id="14" name="TextBox 13"/>
          <p:cNvSpPr txBox="1"/>
          <p:nvPr/>
        </p:nvSpPr>
        <p:spPr>
          <a:xfrm>
            <a:off x="7524760" y="4876397"/>
            <a:ext cx="3523553" cy="461665"/>
          </a:xfrm>
          <a:prstGeom prst="rect">
            <a:avLst/>
          </a:prstGeom>
          <a:noFill/>
        </p:spPr>
        <p:txBody>
          <a:bodyPr wrap="square" rtlCol="1">
            <a:spAutoFit/>
          </a:bodyPr>
          <a:lstStyle/>
          <a:p>
            <a:pPr algn="l" rtl="0"/>
            <a:r>
              <a:rPr lang="en-US" sz="2400" b="1" dirty="0" smtClean="0">
                <a:solidFill>
                  <a:srgbClr val="7030A0"/>
                </a:solidFill>
                <a:latin typeface="Comic Sans MS" pitchFamily="66" charset="0"/>
              </a:rPr>
              <a:t>THREATS</a:t>
            </a:r>
            <a:endParaRPr lang="fa-IR" sz="2400" b="1" dirty="0">
              <a:solidFill>
                <a:srgbClr val="7030A0"/>
              </a:solidFill>
              <a:latin typeface="Comic Sans MS" pitchFamily="66" charset="0"/>
            </a:endParaRPr>
          </a:p>
        </p:txBody>
      </p:sp>
      <p:sp>
        <p:nvSpPr>
          <p:cNvPr id="15" name="Title 1"/>
          <p:cNvSpPr txBox="1">
            <a:spLocks/>
          </p:cNvSpPr>
          <p:nvPr/>
        </p:nvSpPr>
        <p:spPr>
          <a:xfrm>
            <a:off x="0" y="90470"/>
            <a:ext cx="11785600" cy="838200"/>
          </a:xfrm>
          <a:prstGeom prst="rect">
            <a:avLst/>
          </a:prstGeo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marR="0" lvl="0" indent="-342900" algn="l" defTabSz="914400" rtl="1" eaLnBrk="1" fontAlgn="auto" latinLnBrk="0" hangingPunct="1">
              <a:lnSpc>
                <a:spcPct val="100000"/>
              </a:lnSpc>
              <a:spcBef>
                <a:spcPct val="0"/>
              </a:spcBef>
              <a:spcAft>
                <a:spcPts val="0"/>
              </a:spcAft>
              <a:buClr>
                <a:schemeClr val="accent1"/>
              </a:buClr>
              <a:buSzPct val="70000"/>
              <a:buFontTx/>
              <a:buNone/>
              <a:tabLst/>
              <a:defRPr/>
            </a:pPr>
            <a:r>
              <a:rPr kumimoji="0" lang="fa-IR" sz="3000" b="1" i="0" u="none" strike="noStrike" kern="1200" cap="all" spc="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B Titr" pitchFamily="2" charset="-78"/>
              </a:rPr>
              <a:t>روش‌های تحقیق ایده</a:t>
            </a:r>
            <a:endParaRPr kumimoji="0" lang="fa-IR" sz="3000" b="1" i="0" u="none" strike="noStrike" kern="1200" cap="all"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B Titr" pitchFamily="2" charset="-78"/>
            </a:endParaRPr>
          </a:p>
        </p:txBody>
      </p:sp>
    </p:spTree>
    <p:extLst>
      <p:ext uri="{BB962C8B-B14F-4D97-AF65-F5344CB8AC3E}">
        <p14:creationId xmlns:p14="http://schemas.microsoft.com/office/powerpoint/2010/main" val="378691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470"/>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 های کسب </a:t>
            </a:r>
            <a:r>
              <a:rPr lang="fa-IR" sz="3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وکار</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68</a:t>
            </a:fld>
            <a:endParaRPr lang="fa-IR"/>
          </a:p>
        </p:txBody>
      </p:sp>
      <p:sp>
        <p:nvSpPr>
          <p:cNvPr id="7" name="TextBox 6"/>
          <p:cNvSpPr txBox="1"/>
          <p:nvPr/>
        </p:nvSpPr>
        <p:spPr>
          <a:xfrm>
            <a:off x="1904971" y="1285860"/>
            <a:ext cx="9961901" cy="4278094"/>
          </a:xfrm>
          <a:prstGeom prst="rect">
            <a:avLst/>
          </a:prstGeom>
          <a:noFill/>
        </p:spPr>
        <p:txBody>
          <a:bodyPr wrap="square" rtlCol="1">
            <a:spAutoFit/>
          </a:bodyPr>
          <a:lstStyle/>
          <a:p>
            <a:pPr>
              <a:buFont typeface="Wingdings" pitchFamily="2" charset="2"/>
              <a:buChar char="q"/>
            </a:pPr>
            <a:r>
              <a:rPr lang="fa-IR" sz="3200" b="1" dirty="0" smtClean="0">
                <a:cs typeface="B Mitra" pitchFamily="2" charset="-78"/>
              </a:rPr>
              <a:t>تجزیه و تحلیل با استفاده از تکنیک </a:t>
            </a:r>
            <a:r>
              <a:rPr lang="fa-IR" sz="3200" b="1" dirty="0" err="1" smtClean="0">
                <a:cs typeface="B Mitra" pitchFamily="2" charset="-78"/>
              </a:rPr>
              <a:t>سوات</a:t>
            </a:r>
            <a:r>
              <a:rPr lang="fa-IR" sz="3200" b="1" dirty="0" smtClean="0">
                <a:cs typeface="B Mitra" pitchFamily="2" charset="-78"/>
              </a:rPr>
              <a:t> </a:t>
            </a:r>
            <a:r>
              <a:rPr lang="en-US" sz="3200" b="1" dirty="0" smtClean="0">
                <a:cs typeface="B Mitra" pitchFamily="2" charset="-78"/>
              </a:rPr>
              <a:t>SWOT</a:t>
            </a:r>
            <a:endParaRPr lang="fa-IR" sz="3200" b="1" dirty="0" smtClean="0">
              <a:cs typeface="B Mitra" pitchFamily="2" charset="-78"/>
            </a:endParaRPr>
          </a:p>
          <a:p>
            <a:r>
              <a:rPr lang="fa-IR" sz="3200" b="1" dirty="0" smtClean="0">
                <a:cs typeface="2  Tabassom" pitchFamily="2" charset="-78"/>
              </a:rPr>
              <a:t>   </a:t>
            </a:r>
          </a:p>
          <a:p>
            <a:endParaRPr lang="fa-IR" sz="3200" b="1" dirty="0" smtClean="0">
              <a:cs typeface="2  Tabassom" pitchFamily="2" charset="-78"/>
            </a:endParaRPr>
          </a:p>
          <a:p>
            <a:endParaRPr lang="fa-IR" sz="3200" b="1" dirty="0" smtClean="0">
              <a:cs typeface="2  Tabassom" pitchFamily="2" charset="-78"/>
            </a:endParaRPr>
          </a:p>
          <a:p>
            <a:endParaRPr lang="fa-IR" sz="3600" dirty="0" smtClean="0">
              <a:cs typeface="2  Tabassom" pitchFamily="2" charset="-78"/>
            </a:endParaRPr>
          </a:p>
          <a:p>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endParaRPr lang="fa-IR" sz="3600" dirty="0">
              <a:cs typeface="2  Tabassom" pitchFamily="2" charset="-78"/>
            </a:endParaRPr>
          </a:p>
        </p:txBody>
      </p:sp>
      <p:graphicFrame>
        <p:nvGraphicFramePr>
          <p:cNvPr id="16" name="Diagram 15"/>
          <p:cNvGraphicFramePr/>
          <p:nvPr/>
        </p:nvGraphicFramePr>
        <p:xfrm>
          <a:off x="3143230" y="1857364"/>
          <a:ext cx="7334301"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710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11785600" cy="838200"/>
          </a:xfrm>
        </p:spPr>
        <p:style>
          <a:lnRef idx="3">
            <a:schemeClr val="lt1"/>
          </a:lnRef>
          <a:fillRef idx="1">
            <a:schemeClr val="accent5"/>
          </a:fillRef>
          <a:effectRef idx="1">
            <a:schemeClr val="accent5"/>
          </a:effectRef>
          <a:fontRef idx="minor">
            <a:schemeClr val="lt1"/>
          </a:fontRef>
        </p:style>
        <p:txBody>
          <a:bodyPr vert="horz" anchor="ctr">
            <a:normAutofit/>
          </a:bodyPr>
          <a:lstStyle/>
          <a:p>
            <a:pPr marL="342900" indent="-342900">
              <a:buClr>
                <a:schemeClr val="accent1"/>
              </a:buClr>
              <a:buSzPct val="70000"/>
            </a:pP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ایده</a:t>
            </a:r>
            <a:r>
              <a:rPr lang="fa-IR" sz="2800" b="1" dirty="0" smtClean="0">
                <a:cs typeface="B Mitra" pitchFamily="2" charset="-78"/>
              </a:rPr>
              <a:t>‌</a:t>
            </a:r>
            <a:r>
              <a:rPr lang="fa-IR"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rPr>
              <a:t>های کسب وکار را تحلیل کرده و بهترین ایده را انتخاب کنید</a:t>
            </a:r>
            <a:endParaRPr lang="fa-IR"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B Titr" pitchFamily="2" charset="-78"/>
            </a:endParaRPr>
          </a:p>
        </p:txBody>
      </p:sp>
      <p:sp>
        <p:nvSpPr>
          <p:cNvPr id="5" name="Slide Number Placeholder 4"/>
          <p:cNvSpPr>
            <a:spLocks noGrp="1"/>
          </p:cNvSpPr>
          <p:nvPr>
            <p:ph type="sldNum" sz="quarter" idx="12"/>
          </p:nvPr>
        </p:nvSpPr>
        <p:spPr/>
        <p:txBody>
          <a:bodyPr/>
          <a:lstStyle/>
          <a:p>
            <a:fld id="{B87B44C3-18D5-4602-8ACC-32CD2D6FC7F5}" type="slidenum">
              <a:rPr lang="fa-IR" smtClean="0"/>
              <a:pPr/>
              <a:t>69</a:t>
            </a:fld>
            <a:endParaRPr lang="fa-IR"/>
          </a:p>
        </p:txBody>
      </p:sp>
      <p:sp>
        <p:nvSpPr>
          <p:cNvPr id="7" name="TextBox 6"/>
          <p:cNvSpPr txBox="1"/>
          <p:nvPr/>
        </p:nvSpPr>
        <p:spPr>
          <a:xfrm>
            <a:off x="952464" y="1285860"/>
            <a:ext cx="10914408" cy="4278094"/>
          </a:xfrm>
          <a:prstGeom prst="rect">
            <a:avLst/>
          </a:prstGeom>
          <a:noFill/>
        </p:spPr>
        <p:txBody>
          <a:bodyPr wrap="square" rtlCol="1">
            <a:spAutoFit/>
          </a:bodyPr>
          <a:lstStyle/>
          <a:p>
            <a:pPr>
              <a:buFont typeface="Wingdings" pitchFamily="2" charset="2"/>
              <a:buChar char="q"/>
            </a:pPr>
            <a:r>
              <a:rPr lang="fa-IR" sz="3200" b="1" dirty="0" smtClean="0">
                <a:cs typeface="B Mitra" pitchFamily="2" charset="-78"/>
              </a:rPr>
              <a:t>مثال تجزیه و تحلیل با استفاده از تکنیک </a:t>
            </a:r>
            <a:r>
              <a:rPr lang="fa-IR" sz="3200" b="1" dirty="0" err="1" smtClean="0">
                <a:cs typeface="B Mitra" pitchFamily="2" charset="-78"/>
              </a:rPr>
              <a:t>سوات</a:t>
            </a:r>
            <a:r>
              <a:rPr lang="fa-IR" sz="3200" b="1" dirty="0" smtClean="0">
                <a:cs typeface="B Mitra" pitchFamily="2" charset="-78"/>
              </a:rPr>
              <a:t> </a:t>
            </a:r>
            <a:r>
              <a:rPr lang="en-US" sz="3200" b="1" dirty="0" smtClean="0">
                <a:cs typeface="2  Tabassom" pitchFamily="2" charset="-78"/>
              </a:rPr>
              <a:t>SWOT</a:t>
            </a:r>
            <a:endParaRPr lang="fa-IR" sz="3200" b="1" dirty="0" smtClean="0">
              <a:cs typeface="2  Tabassom" pitchFamily="2" charset="-78"/>
            </a:endParaRPr>
          </a:p>
          <a:p>
            <a:r>
              <a:rPr lang="fa-IR" sz="3200" b="1" dirty="0" smtClean="0">
                <a:cs typeface="2  Tabassom" pitchFamily="2" charset="-78"/>
              </a:rPr>
              <a:t>   </a:t>
            </a:r>
          </a:p>
          <a:p>
            <a:endParaRPr lang="fa-IR" sz="3200" b="1" dirty="0" smtClean="0">
              <a:cs typeface="2  Tabassom" pitchFamily="2" charset="-78"/>
            </a:endParaRPr>
          </a:p>
          <a:p>
            <a:endParaRPr lang="fa-IR" sz="3200" b="1" dirty="0" smtClean="0">
              <a:cs typeface="2  Tabassom" pitchFamily="2" charset="-78"/>
            </a:endParaRPr>
          </a:p>
          <a:p>
            <a:endParaRPr lang="fa-IR" sz="3600" dirty="0" smtClean="0">
              <a:cs typeface="2  Tabassom" pitchFamily="2" charset="-78"/>
            </a:endParaRPr>
          </a:p>
          <a:p>
            <a:r>
              <a:rPr lang="fa-IR" sz="3600" dirty="0" smtClean="0">
                <a:cs typeface="2  Tabassom" pitchFamily="2" charset="-78"/>
              </a:rPr>
              <a:t/>
            </a:r>
            <a:br>
              <a:rPr lang="fa-IR" sz="3600" dirty="0" smtClean="0">
                <a:cs typeface="2  Tabassom" pitchFamily="2" charset="-78"/>
              </a:rPr>
            </a:br>
            <a:endParaRPr lang="fa-IR" sz="3600" dirty="0" smtClean="0">
              <a:cs typeface="2  Tabassom" pitchFamily="2" charset="-78"/>
            </a:endParaRPr>
          </a:p>
          <a:p>
            <a:endParaRPr lang="fa-IR" sz="3600" dirty="0">
              <a:cs typeface="2  Tabassom" pitchFamily="2" charset="-78"/>
            </a:endParaRPr>
          </a:p>
        </p:txBody>
      </p:sp>
      <p:graphicFrame>
        <p:nvGraphicFramePr>
          <p:cNvPr id="9" name="Table 8"/>
          <p:cNvGraphicFramePr>
            <a:graphicFrameLocks noGrp="1"/>
          </p:cNvGraphicFramePr>
          <p:nvPr/>
        </p:nvGraphicFramePr>
        <p:xfrm>
          <a:off x="1428718" y="2428868"/>
          <a:ext cx="9239314" cy="1706880"/>
        </p:xfrm>
        <a:graphic>
          <a:graphicData uri="http://schemas.openxmlformats.org/drawingml/2006/table">
            <a:tbl>
              <a:tblPr rtl="1" firstRow="1" bandRow="1">
                <a:tableStyleId>{5C22544A-7EE6-4342-B048-85BDC9FD1C3A}</a:tableStyleId>
              </a:tblPr>
              <a:tblGrid>
                <a:gridCol w="4619657">
                  <a:extLst>
                    <a:ext uri="{9D8B030D-6E8A-4147-A177-3AD203B41FA5}">
                      <a16:colId xmlns:a16="http://schemas.microsoft.com/office/drawing/2014/main" val="20000"/>
                    </a:ext>
                  </a:extLst>
                </a:gridCol>
                <a:gridCol w="4619657">
                  <a:extLst>
                    <a:ext uri="{9D8B030D-6E8A-4147-A177-3AD203B41FA5}">
                      <a16:colId xmlns:a16="http://schemas.microsoft.com/office/drawing/2014/main" val="20001"/>
                    </a:ext>
                  </a:extLst>
                </a:gridCol>
              </a:tblGrid>
              <a:tr h="370840">
                <a:tc>
                  <a:txBody>
                    <a:bodyPr/>
                    <a:lstStyle/>
                    <a:p>
                      <a:pPr algn="ctr" rtl="1"/>
                      <a:r>
                        <a:rPr lang="fa-IR" sz="2000" b="1" dirty="0" smtClean="0">
                          <a:cs typeface="B Mitra" pitchFamily="2" charset="-78"/>
                        </a:rPr>
                        <a:t>نقاط قوت</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tc>
                  <a:txBody>
                    <a:bodyPr/>
                    <a:lstStyle/>
                    <a:p>
                      <a:pPr algn="ctr" rtl="1"/>
                      <a:r>
                        <a:rPr lang="fa-IR" sz="2000" b="1" dirty="0" smtClean="0">
                          <a:cs typeface="B Mitra" pitchFamily="2" charset="-78"/>
                        </a:rPr>
                        <a:t>نقاط ضعف</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extLst>
                  <a:ext uri="{0D108BD9-81ED-4DB2-BD59-A6C34878D82A}">
                    <a16:rowId xmlns:a16="http://schemas.microsoft.com/office/drawing/2014/main" val="10000"/>
                  </a:ext>
                </a:extLst>
              </a:tr>
              <a:tr h="370840">
                <a:tc>
                  <a:txBody>
                    <a:bodyPr/>
                    <a:lstStyle/>
                    <a:p>
                      <a:pPr algn="r" rtl="1"/>
                      <a:r>
                        <a:rPr lang="fa-IR" sz="2000" b="1" dirty="0" smtClean="0">
                          <a:cs typeface="B Mitra" pitchFamily="2" charset="-78"/>
                        </a:rPr>
                        <a:t>1- مهارت خوب در بازاریابی</a:t>
                      </a:r>
                    </a:p>
                    <a:p>
                      <a:pPr algn="r" rtl="1"/>
                      <a:r>
                        <a:rPr lang="fa-IR" sz="2000" b="1" dirty="0" smtClean="0">
                          <a:cs typeface="B Mitra" pitchFamily="2" charset="-78"/>
                        </a:rPr>
                        <a:t>2-</a:t>
                      </a:r>
                      <a:r>
                        <a:rPr lang="fa-IR" sz="2000" b="1" baseline="0" dirty="0" smtClean="0">
                          <a:cs typeface="B Mitra" pitchFamily="2" charset="-78"/>
                        </a:rPr>
                        <a:t> تجربه در لباس فروشی</a:t>
                      </a:r>
                    </a:p>
                    <a:p>
                      <a:pPr algn="r" rtl="1"/>
                      <a:r>
                        <a:rPr lang="fa-IR" sz="2000" b="1" baseline="0" dirty="0" smtClean="0">
                          <a:cs typeface="B Mitra" pitchFamily="2" charset="-78"/>
                        </a:rPr>
                        <a:t>3- آشنایی با مدهای روز</a:t>
                      </a:r>
                    </a:p>
                    <a:p>
                      <a:pPr algn="r" rtl="1"/>
                      <a:r>
                        <a:rPr lang="fa-IR" sz="2000" b="1" baseline="0" dirty="0" smtClean="0">
                          <a:cs typeface="B Mitra" pitchFamily="2" charset="-78"/>
                        </a:rPr>
                        <a:t>4- محل پیشنهادی برای کسب و</a:t>
                      </a:r>
                      <a:r>
                        <a:rPr lang="en-US" sz="2000" b="1" baseline="0" dirty="0" smtClean="0">
                          <a:cs typeface="B Mitra" pitchFamily="2" charset="-78"/>
                        </a:rPr>
                        <a:t> </a:t>
                      </a:r>
                      <a:r>
                        <a:rPr lang="fa-IR" sz="2000" b="1" baseline="0" dirty="0" smtClean="0">
                          <a:cs typeface="B Mitra" pitchFamily="2" charset="-78"/>
                        </a:rPr>
                        <a:t>کار</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tc>
                  <a:txBody>
                    <a:bodyPr/>
                    <a:lstStyle/>
                    <a:p>
                      <a:pPr algn="r" rtl="1"/>
                      <a:r>
                        <a:rPr lang="fa-IR" sz="2000" b="1" dirty="0" smtClean="0">
                          <a:cs typeface="B Mitra" pitchFamily="2" charset="-78"/>
                        </a:rPr>
                        <a:t>1- نسبت به توان مالی مننرخ اجاره فروشگاه بالاست</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nvGraphicFramePr>
        <p:xfrm>
          <a:off x="1428717" y="1928802"/>
          <a:ext cx="9239315" cy="457200"/>
        </p:xfrm>
        <a:graphic>
          <a:graphicData uri="http://schemas.openxmlformats.org/drawingml/2006/table">
            <a:tbl>
              <a:tblPr rtl="1" firstRow="1" bandRow="1">
                <a:tableStyleId>{5C22544A-7EE6-4342-B048-85BDC9FD1C3A}</a:tableStyleId>
              </a:tblPr>
              <a:tblGrid>
                <a:gridCol w="9239315">
                  <a:extLst>
                    <a:ext uri="{9D8B030D-6E8A-4147-A177-3AD203B41FA5}">
                      <a16:colId xmlns:a16="http://schemas.microsoft.com/office/drawing/2014/main" val="20000"/>
                    </a:ext>
                  </a:extLst>
                </a:gridCol>
              </a:tblGrid>
              <a:tr h="370840">
                <a:tc>
                  <a:txBody>
                    <a:bodyPr/>
                    <a:lstStyle/>
                    <a:p>
                      <a:pPr algn="ctr" rtl="1"/>
                      <a:r>
                        <a:rPr lang="fa-IR" sz="2400" dirty="0" smtClean="0">
                          <a:cs typeface="B Titr" pitchFamily="2" charset="-78"/>
                        </a:rPr>
                        <a:t>درون کسب و </a:t>
                      </a:r>
                      <a:r>
                        <a:rPr lang="fa-IR" sz="2400" dirty="0" err="1" smtClean="0">
                          <a:cs typeface="B Titr" pitchFamily="2" charset="-78"/>
                        </a:rPr>
                        <a:t>کارفروشگاه</a:t>
                      </a:r>
                      <a:r>
                        <a:rPr lang="fa-IR" sz="2400" dirty="0" smtClean="0">
                          <a:cs typeface="B Titr" pitchFamily="2" charset="-78"/>
                        </a:rPr>
                        <a:t> عرضه </a:t>
                      </a:r>
                      <a:r>
                        <a:rPr lang="fa-IR" sz="2400" dirty="0" err="1" smtClean="0">
                          <a:cs typeface="B Titr" pitchFamily="2" charset="-78"/>
                        </a:rPr>
                        <a:t>مانتو</a:t>
                      </a:r>
                      <a:endParaRPr lang="fa-IR" sz="2400" dirty="0">
                        <a:cs typeface="B Titr" pitchFamily="2" charset="-78"/>
                      </a:endParaRPr>
                    </a:p>
                  </a:txBody>
                  <a:tcPr marL="121920" marR="121920">
                    <a:gradFill>
                      <a:gsLst>
                        <a:gs pos="0">
                          <a:srgbClr val="000000"/>
                        </a:gs>
                        <a:gs pos="39999">
                          <a:srgbClr val="0A128C"/>
                        </a:gs>
                        <a:gs pos="70000">
                          <a:srgbClr val="181CC7"/>
                        </a:gs>
                        <a:gs pos="88000">
                          <a:srgbClr val="7005D4"/>
                        </a:gs>
                        <a:gs pos="100000">
                          <a:srgbClr val="8C3D91"/>
                        </a:gs>
                      </a:gsLst>
                      <a:lin ang="5400000" scaled="0"/>
                    </a:gra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428717" y="4286256"/>
          <a:ext cx="9144064" cy="457200"/>
        </p:xfrm>
        <a:graphic>
          <a:graphicData uri="http://schemas.openxmlformats.org/drawingml/2006/table">
            <a:tbl>
              <a:tblPr rtl="1" firstRow="1" bandRow="1">
                <a:tableStyleId>{5C22544A-7EE6-4342-B048-85BDC9FD1C3A}</a:tableStyleId>
              </a:tblPr>
              <a:tblGrid>
                <a:gridCol w="9144064">
                  <a:extLst>
                    <a:ext uri="{9D8B030D-6E8A-4147-A177-3AD203B41FA5}">
                      <a16:colId xmlns:a16="http://schemas.microsoft.com/office/drawing/2014/main" val="20000"/>
                    </a:ext>
                  </a:extLst>
                </a:gridCol>
              </a:tblGrid>
              <a:tr h="370840">
                <a:tc>
                  <a:txBody>
                    <a:bodyPr/>
                    <a:lstStyle/>
                    <a:p>
                      <a:pPr algn="ctr" rtl="1"/>
                      <a:r>
                        <a:rPr lang="fa-IR" sz="2400" dirty="0" smtClean="0">
                          <a:cs typeface="B Titr" pitchFamily="2" charset="-78"/>
                        </a:rPr>
                        <a:t>خارج کسب و </a:t>
                      </a:r>
                      <a:r>
                        <a:rPr lang="fa-IR" sz="2400" dirty="0" err="1" smtClean="0">
                          <a:cs typeface="B Titr" pitchFamily="2" charset="-78"/>
                        </a:rPr>
                        <a:t>کارفروشگاه</a:t>
                      </a:r>
                      <a:r>
                        <a:rPr lang="fa-IR" sz="2400" dirty="0" smtClean="0">
                          <a:cs typeface="B Titr" pitchFamily="2" charset="-78"/>
                        </a:rPr>
                        <a:t> عرضه </a:t>
                      </a:r>
                      <a:r>
                        <a:rPr lang="fa-IR" sz="2400" dirty="0" err="1" smtClean="0">
                          <a:cs typeface="B Titr" pitchFamily="2" charset="-78"/>
                        </a:rPr>
                        <a:t>مانتو</a:t>
                      </a:r>
                      <a:endParaRPr lang="fa-IR" sz="2400" dirty="0">
                        <a:cs typeface="B Titr" pitchFamily="2" charset="-78"/>
                      </a:endParaRPr>
                    </a:p>
                  </a:txBody>
                  <a:tcPr marL="121920" marR="121920">
                    <a:gradFill>
                      <a:gsLst>
                        <a:gs pos="0">
                          <a:srgbClr val="000000"/>
                        </a:gs>
                        <a:gs pos="39999">
                          <a:srgbClr val="0A128C"/>
                        </a:gs>
                        <a:gs pos="70000">
                          <a:srgbClr val="181CC7"/>
                        </a:gs>
                        <a:gs pos="88000">
                          <a:srgbClr val="7005D4"/>
                        </a:gs>
                        <a:gs pos="100000">
                          <a:srgbClr val="8C3D91"/>
                        </a:gs>
                      </a:gsLst>
                      <a:lin ang="5400000" scaled="0"/>
                    </a:gra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1428718" y="4786322"/>
          <a:ext cx="9239314" cy="1402080"/>
        </p:xfrm>
        <a:graphic>
          <a:graphicData uri="http://schemas.openxmlformats.org/drawingml/2006/table">
            <a:tbl>
              <a:tblPr rtl="1" firstRow="1" bandRow="1">
                <a:tableStyleId>{5C22544A-7EE6-4342-B048-85BDC9FD1C3A}</a:tableStyleId>
              </a:tblPr>
              <a:tblGrid>
                <a:gridCol w="4619657">
                  <a:extLst>
                    <a:ext uri="{9D8B030D-6E8A-4147-A177-3AD203B41FA5}">
                      <a16:colId xmlns:a16="http://schemas.microsoft.com/office/drawing/2014/main" val="20000"/>
                    </a:ext>
                  </a:extLst>
                </a:gridCol>
                <a:gridCol w="4619657">
                  <a:extLst>
                    <a:ext uri="{9D8B030D-6E8A-4147-A177-3AD203B41FA5}">
                      <a16:colId xmlns:a16="http://schemas.microsoft.com/office/drawing/2014/main" val="20001"/>
                    </a:ext>
                  </a:extLst>
                </a:gridCol>
              </a:tblGrid>
              <a:tr h="370840">
                <a:tc>
                  <a:txBody>
                    <a:bodyPr/>
                    <a:lstStyle/>
                    <a:p>
                      <a:pPr algn="ctr" rtl="1"/>
                      <a:r>
                        <a:rPr lang="fa-IR" sz="2000" b="1" dirty="0" smtClean="0">
                          <a:cs typeface="B Mitra" pitchFamily="2" charset="-78"/>
                        </a:rPr>
                        <a:t>فرصت‌ها</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tc>
                  <a:txBody>
                    <a:bodyPr/>
                    <a:lstStyle/>
                    <a:p>
                      <a:pPr algn="ctr" rtl="1"/>
                      <a:r>
                        <a:rPr lang="fa-IR" sz="2000" b="1" dirty="0" smtClean="0">
                          <a:cs typeface="B Mitra" pitchFamily="2" charset="-78"/>
                        </a:rPr>
                        <a:t>تهدیدها</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extLst>
                  <a:ext uri="{0D108BD9-81ED-4DB2-BD59-A6C34878D82A}">
                    <a16:rowId xmlns:a16="http://schemas.microsoft.com/office/drawing/2014/main" val="10000"/>
                  </a:ext>
                </a:extLst>
              </a:tr>
              <a:tr h="370840">
                <a:tc>
                  <a:txBody>
                    <a:bodyPr/>
                    <a:lstStyle/>
                    <a:p>
                      <a:pPr algn="r" rtl="1"/>
                      <a:r>
                        <a:rPr lang="fa-IR" sz="2000" b="1" dirty="0" smtClean="0">
                          <a:cs typeface="B Mitra" pitchFamily="2" charset="-78"/>
                        </a:rPr>
                        <a:t>1-قیمت </a:t>
                      </a:r>
                      <a:r>
                        <a:rPr lang="fa-IR" sz="2000" b="1" dirty="0" err="1" smtClean="0">
                          <a:cs typeface="B Mitra" pitchFamily="2" charset="-78"/>
                        </a:rPr>
                        <a:t>مانتوهای</a:t>
                      </a:r>
                      <a:r>
                        <a:rPr lang="fa-IR" sz="2000" b="1" dirty="0" smtClean="0">
                          <a:cs typeface="B Mitra" pitchFamily="2" charset="-78"/>
                        </a:rPr>
                        <a:t> فعلی</a:t>
                      </a:r>
                      <a:r>
                        <a:rPr lang="fa-IR" sz="2000" b="1" baseline="0" dirty="0" smtClean="0">
                          <a:cs typeface="B Mitra" pitchFamily="2" charset="-78"/>
                        </a:rPr>
                        <a:t> گران است.</a:t>
                      </a:r>
                    </a:p>
                    <a:p>
                      <a:pPr algn="r" rtl="1"/>
                      <a:r>
                        <a:rPr lang="fa-IR" sz="2000" b="1" baseline="0" dirty="0" smtClean="0">
                          <a:cs typeface="B Mitra" pitchFamily="2" charset="-78"/>
                        </a:rPr>
                        <a:t>2-قیمت</a:t>
                      </a:r>
                      <a:r>
                        <a:rPr lang="fa-IR" sz="2000" b="1" dirty="0" smtClean="0">
                          <a:cs typeface="B Mitra" pitchFamily="2" charset="-78"/>
                        </a:rPr>
                        <a:t>‌</a:t>
                      </a:r>
                      <a:r>
                        <a:rPr lang="fa-IR" sz="2000" b="1" baseline="0" dirty="0" smtClean="0">
                          <a:cs typeface="B Mitra" pitchFamily="2" charset="-78"/>
                        </a:rPr>
                        <a:t>ها مرتبا افزایش می یابند.</a:t>
                      </a:r>
                    </a:p>
                    <a:p>
                      <a:pPr algn="r" rtl="1"/>
                      <a:r>
                        <a:rPr lang="fa-IR" sz="2000" b="1" baseline="0" dirty="0" smtClean="0">
                          <a:cs typeface="B Mitra" pitchFamily="2" charset="-78"/>
                        </a:rPr>
                        <a:t>3-هیچ فروشگاهی مانتو+روسری عرضه نمی</a:t>
                      </a:r>
                      <a:r>
                        <a:rPr lang="fa-IR" sz="2000" b="1" dirty="0" smtClean="0">
                          <a:cs typeface="B Mitra" pitchFamily="2" charset="-78"/>
                        </a:rPr>
                        <a:t>‌</a:t>
                      </a:r>
                      <a:r>
                        <a:rPr lang="fa-IR" sz="2000" b="1" baseline="0" dirty="0" smtClean="0">
                          <a:cs typeface="B Mitra" pitchFamily="2" charset="-78"/>
                        </a:rPr>
                        <a:t>کند.</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tc>
                  <a:txBody>
                    <a:bodyPr/>
                    <a:lstStyle/>
                    <a:p>
                      <a:pPr algn="r" rtl="1"/>
                      <a:r>
                        <a:rPr lang="fa-IR" sz="2000" b="1" dirty="0" smtClean="0">
                          <a:cs typeface="B Mitra" pitchFamily="2" charset="-78"/>
                        </a:rPr>
                        <a:t>1- پایین بودن توان</a:t>
                      </a:r>
                      <a:r>
                        <a:rPr lang="fa-IR" sz="2000" b="1" baseline="0" dirty="0" smtClean="0">
                          <a:cs typeface="B Mitra" pitchFamily="2" charset="-78"/>
                        </a:rPr>
                        <a:t> خیاط</a:t>
                      </a:r>
                      <a:r>
                        <a:rPr lang="fa-IR" sz="2000" b="1" dirty="0" smtClean="0">
                          <a:cs typeface="B Mitra" pitchFamily="2" charset="-78"/>
                        </a:rPr>
                        <a:t>‌</a:t>
                      </a:r>
                      <a:r>
                        <a:rPr lang="fa-IR" sz="2000" b="1" baseline="0" dirty="0" smtClean="0">
                          <a:cs typeface="B Mitra" pitchFamily="2" charset="-78"/>
                        </a:rPr>
                        <a:t>های فعلی در تولید</a:t>
                      </a:r>
                    </a:p>
                    <a:p>
                      <a:pPr algn="r" rtl="1"/>
                      <a:r>
                        <a:rPr lang="fa-IR" sz="2000" b="1" baseline="0" dirty="0" smtClean="0">
                          <a:cs typeface="B Mitra" pitchFamily="2" charset="-78"/>
                        </a:rPr>
                        <a:t>2-راه اندازی جمعه بازار مانتوهای ارزان در دست برنامه</a:t>
                      </a:r>
                      <a:r>
                        <a:rPr lang="fa-IR" sz="2000" b="1" dirty="0" smtClean="0">
                          <a:cs typeface="B Mitra" pitchFamily="2" charset="-78"/>
                        </a:rPr>
                        <a:t>‌</a:t>
                      </a:r>
                      <a:r>
                        <a:rPr lang="fa-IR" sz="2000" b="1" baseline="0" dirty="0" smtClean="0">
                          <a:cs typeface="B Mitra" pitchFamily="2" charset="-78"/>
                        </a:rPr>
                        <a:t>ریزی است .</a:t>
                      </a:r>
                      <a:endParaRPr lang="fa-IR" sz="2000" b="1" dirty="0">
                        <a:cs typeface="B Mitra" pitchFamily="2" charset="-78"/>
                      </a:endParaRPr>
                    </a:p>
                  </a:txBody>
                  <a:tcPr marL="121920" marR="121920">
                    <a:gradFill>
                      <a:gsLst>
                        <a:gs pos="0">
                          <a:srgbClr val="D6B19C"/>
                        </a:gs>
                        <a:gs pos="30000">
                          <a:srgbClr val="D49E6C"/>
                        </a:gs>
                        <a:gs pos="70000">
                          <a:srgbClr val="A65528"/>
                        </a:gs>
                        <a:gs pos="100000">
                          <a:srgbClr val="663012"/>
                        </a:gs>
                      </a:gsLst>
                      <a:lin ang="5400000" scaled="0"/>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4370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rtl="1" eaLnBrk="1" hangingPunct="1">
              <a:defRPr/>
            </a:pPr>
            <a:r>
              <a:rPr lang="fa-IR" altLang="en-US" sz="6000" dirty="0" smtClean="0">
                <a:solidFill>
                  <a:schemeClr val="accent5">
                    <a:lumMod val="50000"/>
                  </a:schemeClr>
                </a:solidFill>
                <a:effectLst>
                  <a:outerShdw blurRad="38100" dist="38100" dir="2700000" algn="tl">
                    <a:srgbClr val="000000">
                      <a:alpha val="43137"/>
                    </a:srgbClr>
                  </a:outerShdw>
                </a:effectLst>
              </a:rPr>
              <a:t>خلاقیت چیست؟</a:t>
            </a:r>
            <a:endParaRPr lang="en-US" altLang="en-US" sz="6000" dirty="0" smtClean="0">
              <a:solidFill>
                <a:schemeClr val="accent5">
                  <a:lumMod val="50000"/>
                </a:schemeClr>
              </a:solidFill>
              <a:effectLst>
                <a:outerShdw blurRad="38100" dist="38100" dir="2700000" algn="tl">
                  <a:srgbClr val="000000">
                    <a:alpha val="43137"/>
                  </a:srgbClr>
                </a:outerShdw>
              </a:effectLst>
            </a:endParaRPr>
          </a:p>
        </p:txBody>
      </p:sp>
      <p:pic>
        <p:nvPicPr>
          <p:cNvPr id="19459" name="Picture 3" descr="images (3).jpg"/>
          <p:cNvPicPr>
            <a:picLocks noChangeAspect="1"/>
          </p:cNvPicPr>
          <p:nvPr/>
        </p:nvPicPr>
        <p:blipFill>
          <a:blip r:embed="rId2" cstate="print"/>
          <a:srcRect/>
          <a:stretch>
            <a:fillRect/>
          </a:stretch>
        </p:blipFill>
        <p:spPr bwMode="auto">
          <a:xfrm>
            <a:off x="304800" y="3802064"/>
            <a:ext cx="4165600" cy="2655887"/>
          </a:xfrm>
          <a:prstGeom prst="rect">
            <a:avLst/>
          </a:prstGeom>
          <a:noFill/>
          <a:ln w="9525">
            <a:noFill/>
            <a:miter lim="800000"/>
            <a:headEnd/>
            <a:tailEnd/>
          </a:ln>
        </p:spPr>
      </p:pic>
      <p:sp>
        <p:nvSpPr>
          <p:cNvPr id="2" name="Rectangle 3"/>
          <p:cNvSpPr>
            <a:spLocks noGrp="1" noChangeArrowheads="1"/>
          </p:cNvSpPr>
          <p:nvPr>
            <p:ph type="body" idx="1"/>
          </p:nvPr>
        </p:nvSpPr>
        <p:spPr>
          <a:xfrm>
            <a:off x="2133601" y="1447800"/>
            <a:ext cx="9751484" cy="4114800"/>
          </a:xfrm>
        </p:spPr>
        <p:txBody>
          <a:bodyPr>
            <a:normAutofit/>
          </a:bodyPr>
          <a:lstStyle/>
          <a:p>
            <a:pPr algn="just" rtl="1" eaLnBrk="1" hangingPunct="1">
              <a:lnSpc>
                <a:spcPct val="150000"/>
              </a:lnSpc>
            </a:pPr>
            <a:r>
              <a:rPr lang="fa-IR" altLang="en-US" sz="3600" b="1" dirty="0" smtClean="0">
                <a:solidFill>
                  <a:srgbClr val="7030A0"/>
                </a:solidFill>
              </a:rPr>
              <a:t>تمرین خلاقیت هر آن چیزی است که فکر شما را نسبت به مسأله یا فرصت تغییر دهد. </a:t>
            </a:r>
            <a:endParaRPr lang="en-US" altLang="en-US" sz="3600" b="1" dirty="0" smtClean="0">
              <a:solidFill>
                <a:srgbClr val="7030A0"/>
              </a:solidFill>
            </a:endParaRPr>
          </a:p>
          <a:p>
            <a:pPr algn="just" rtl="1" eaLnBrk="1" hangingPunct="1">
              <a:lnSpc>
                <a:spcPct val="150000"/>
              </a:lnSpc>
            </a:pPr>
            <a:r>
              <a:rPr lang="fa-IR" altLang="en-US" sz="3600" b="1" u="sng" dirty="0" smtClean="0">
                <a:solidFill>
                  <a:srgbClr val="7030A0"/>
                </a:solidFill>
              </a:rPr>
              <a:t>به ویژه </a:t>
            </a:r>
            <a:r>
              <a:rPr lang="fa-IR" altLang="en-US" sz="3600" b="1" dirty="0" smtClean="0">
                <a:solidFill>
                  <a:srgbClr val="7030A0"/>
                </a:solidFill>
              </a:rPr>
              <a:t>فنونی برای پرورش ایده های نوین  و در حوزه کسب و کار</a:t>
            </a:r>
            <a:endParaRPr lang="en-US" altLang="en-US" sz="3600" b="1" dirty="0" smtClean="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12192000" cy="838200"/>
          </a:xfrm>
        </p:spPr>
        <p:style>
          <a:lnRef idx="3">
            <a:schemeClr val="lt1"/>
          </a:lnRef>
          <a:fillRef idx="1">
            <a:schemeClr val="accent3"/>
          </a:fillRef>
          <a:effectRef idx="1">
            <a:schemeClr val="accent3"/>
          </a:effectRef>
          <a:fontRef idx="minor">
            <a:schemeClr val="lt1"/>
          </a:fontRef>
        </p:style>
        <p:txBody>
          <a:bodyPr vert="horz" anchor="ctr">
            <a:normAutofit/>
          </a:bodyPr>
          <a:lstStyle/>
          <a:p>
            <a:r>
              <a:rPr lang="fa-IR" sz="3200" b="1" dirty="0" smtClean="0">
                <a:solidFill>
                  <a:schemeClr val="bg2">
                    <a:lumMod val="90000"/>
                  </a:schemeClr>
                </a:solidFill>
                <a:cs typeface="B Titr" pitchFamily="2" charset="-78"/>
              </a:rPr>
              <a:t>ايده‌ي کسب و کار من</a:t>
            </a:r>
          </a:p>
        </p:txBody>
      </p:sp>
      <p:sp>
        <p:nvSpPr>
          <p:cNvPr id="3" name="Content Placeholder 2"/>
          <p:cNvSpPr>
            <a:spLocks noGrp="1"/>
          </p:cNvSpPr>
          <p:nvPr>
            <p:ph idx="1"/>
          </p:nvPr>
        </p:nvSpPr>
        <p:spPr>
          <a:xfrm>
            <a:off x="285709" y="1189054"/>
            <a:ext cx="11703091" cy="5454657"/>
          </a:xfrm>
          <a:solidFill>
            <a:schemeClr val="lt1">
              <a:alpha val="62000"/>
            </a:schemeClr>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lnSpc>
                <a:spcPct val="200000"/>
              </a:lnSpc>
            </a:pPr>
            <a:r>
              <a:rPr lang="fa-IR" sz="3000" b="1" dirty="0" smtClean="0">
                <a:cs typeface="B Mitra" pitchFamily="2" charset="-78"/>
              </a:rPr>
              <a:t>نوع کسب و کار</a:t>
            </a:r>
          </a:p>
          <a:p>
            <a:pPr algn="r" rtl="1">
              <a:lnSpc>
                <a:spcPct val="200000"/>
              </a:lnSpc>
            </a:pPr>
            <a:r>
              <a:rPr lang="fa-IR" sz="3000" b="1" dirty="0" smtClean="0">
                <a:cs typeface="B Mitra" pitchFamily="2" charset="-78"/>
              </a:rPr>
              <a:t>کالا و خدمات</a:t>
            </a:r>
          </a:p>
          <a:p>
            <a:pPr algn="r" rtl="1">
              <a:lnSpc>
                <a:spcPct val="200000"/>
              </a:lnSpc>
            </a:pPr>
            <a:r>
              <a:rPr lang="fa-IR" sz="3000" b="1" dirty="0" smtClean="0">
                <a:cs typeface="B Mitra" pitchFamily="2" charset="-78"/>
              </a:rPr>
              <a:t>مشتریان</a:t>
            </a:r>
          </a:p>
          <a:p>
            <a:pPr algn="r" rtl="1">
              <a:lnSpc>
                <a:spcPct val="200000"/>
              </a:lnSpc>
            </a:pPr>
            <a:r>
              <a:rPr lang="fa-IR" sz="3000" b="1" dirty="0" smtClean="0">
                <a:cs typeface="B Mitra" pitchFamily="2" charset="-78"/>
              </a:rPr>
              <a:t>مساله، مشکل یا نیازهایی که از مشتری برآورده می‌شود</a:t>
            </a:r>
          </a:p>
          <a:p>
            <a:pPr algn="r" rtl="1">
              <a:lnSpc>
                <a:spcPct val="200000"/>
              </a:lnSpc>
            </a:pPr>
            <a:r>
              <a:rPr lang="fa-IR" sz="3000" b="1" dirty="0" smtClean="0">
                <a:cs typeface="B Mitra" pitchFamily="2" charset="-78"/>
              </a:rPr>
              <a:t>مهارت‌ها، تجربیات و دانش من در این زمینه‌</a:t>
            </a:r>
          </a:p>
          <a:p>
            <a:pPr algn="just" rtl="1">
              <a:lnSpc>
                <a:spcPct val="200000"/>
              </a:lnSpc>
            </a:pPr>
            <a:r>
              <a:rPr lang="fa-IR" sz="3000" b="1" dirty="0" smtClean="0">
                <a:cs typeface="B Mitra" pitchFamily="2" charset="-78"/>
              </a:rPr>
              <a:t>من این ایده را انتخاب کرده‌ام، زیرا</a:t>
            </a:r>
          </a:p>
          <a:p>
            <a:pPr algn="r" rtl="1">
              <a:lnSpc>
                <a:spcPct val="150000"/>
              </a:lnSpc>
              <a:buNone/>
            </a:pPr>
            <a:endParaRPr lang="fa-IR" sz="3000" b="1" dirty="0" smtClean="0">
              <a:cs typeface="B Mitra" pitchFamily="2" charset="-78"/>
            </a:endParaRPr>
          </a:p>
        </p:txBody>
      </p:sp>
      <p:pic>
        <p:nvPicPr>
          <p:cNvPr id="4" name="Picture 3" descr="faa753c3b16177530f6d457a8d58498b.gif"/>
          <p:cNvPicPr>
            <a:picLocks noChangeAspect="1"/>
          </p:cNvPicPr>
          <p:nvPr/>
        </p:nvPicPr>
        <p:blipFill>
          <a:blip r:embed="rId2" cstate="print">
            <a:duotone>
              <a:prstClr val="black"/>
              <a:schemeClr val="accent3">
                <a:tint val="45000"/>
                <a:satMod val="400000"/>
              </a:schemeClr>
            </a:duotone>
          </a:blip>
          <a:stretch>
            <a:fillRect/>
          </a:stretch>
        </p:blipFill>
        <p:spPr>
          <a:xfrm>
            <a:off x="1007435" y="1556792"/>
            <a:ext cx="4896544" cy="2540312"/>
          </a:xfrm>
          <a:prstGeom prst="rect">
            <a:avLst/>
          </a:prstGeom>
        </p:spPr>
      </p:pic>
    </p:spTree>
    <p:extLst>
      <p:ext uri="{BB962C8B-B14F-4D97-AF65-F5344CB8AC3E}">
        <p14:creationId xmlns:p14="http://schemas.microsoft.com/office/powerpoint/2010/main" val="365251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dirty="0" smtClean="0">
                <a:solidFill>
                  <a:srgbClr val="7030A0"/>
                </a:solidFill>
              </a:rPr>
              <a:t>ایده‌های جدید را در میان مشکلات خودتان پیدا کنید!</a:t>
            </a:r>
            <a:endParaRPr lang="en-US" sz="3200" dirty="0">
              <a:solidFill>
                <a:srgbClr val="7030A0"/>
              </a:solidFill>
            </a:endParaRPr>
          </a:p>
        </p:txBody>
      </p:sp>
      <p:sp>
        <p:nvSpPr>
          <p:cNvPr id="3" name="Content Placeholder 2"/>
          <p:cNvSpPr>
            <a:spLocks noGrp="1"/>
          </p:cNvSpPr>
          <p:nvPr>
            <p:ph idx="1"/>
          </p:nvPr>
        </p:nvSpPr>
        <p:spPr>
          <a:xfrm>
            <a:off x="674427" y="1552670"/>
            <a:ext cx="10515600" cy="4351338"/>
          </a:xfrm>
        </p:spPr>
        <p:txBody>
          <a:bodyPr>
            <a:normAutofit/>
          </a:bodyPr>
          <a:lstStyle/>
          <a:p>
            <a:pPr algn="r" rtl="1" fontAlgn="base">
              <a:lnSpc>
                <a:spcPct val="150000"/>
              </a:lnSpc>
            </a:pPr>
            <a:r>
              <a:rPr lang="fa-IR" sz="3600" dirty="0" smtClean="0"/>
              <a:t>اگر می‌خواهید از کسب و کار‌های دیگر کپی نکنید، یکی از بهترین روش‌ها، توجه به مشکلات و نیازهای خودتان است. برای انتخاب یک ایده‌ی مناسب باید ذهن پرسشگر خود را بیدار نگه دارید و برای نیازهای خودتان به دنبال راهکار باشید. </a:t>
            </a:r>
            <a:endParaRPr lang="fa-IR" sz="36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king-Team-III.jpg"/>
          <p:cNvPicPr>
            <a:picLocks noChangeAspect="1"/>
          </p:cNvPicPr>
          <p:nvPr/>
        </p:nvPicPr>
        <p:blipFill>
          <a:blip r:embed="rId2" cstate="print"/>
          <a:stretch>
            <a:fillRect/>
          </a:stretch>
        </p:blipFill>
        <p:spPr>
          <a:xfrm>
            <a:off x="622666" y="4271629"/>
            <a:ext cx="3842387" cy="1954214"/>
          </a:xfrm>
          <a:prstGeom prst="rect">
            <a:avLst/>
          </a:prstGeom>
        </p:spPr>
      </p:pic>
      <p:sp>
        <p:nvSpPr>
          <p:cNvPr id="3" name="Content Placeholder 2"/>
          <p:cNvSpPr>
            <a:spLocks noGrp="1"/>
          </p:cNvSpPr>
          <p:nvPr>
            <p:ph idx="1"/>
          </p:nvPr>
        </p:nvSpPr>
        <p:spPr>
          <a:xfrm>
            <a:off x="815414" y="44624"/>
            <a:ext cx="11198357" cy="1080120"/>
          </a:xfrm>
        </p:spPr>
        <p:txBody>
          <a:bodyPr>
            <a:noAutofit/>
          </a:bodyPr>
          <a:lstStyle/>
          <a:p>
            <a:pPr algn="l" rtl="0">
              <a:lnSpc>
                <a:spcPct val="250000"/>
              </a:lnSpc>
            </a:pPr>
            <a:r>
              <a:rPr lang="fa-I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cs typeface="B Titr" pitchFamily="2" charset="-78"/>
              </a:rPr>
              <a:t>ایده کسب و کار شما چیست؟</a:t>
            </a:r>
          </a:p>
        </p:txBody>
      </p:sp>
      <p:sp>
        <p:nvSpPr>
          <p:cNvPr id="5" name="Slide Number Placeholder 4"/>
          <p:cNvSpPr>
            <a:spLocks noGrp="1"/>
          </p:cNvSpPr>
          <p:nvPr>
            <p:ph type="sldNum" sz="quarter" idx="12"/>
          </p:nvPr>
        </p:nvSpPr>
        <p:spPr/>
        <p:txBody>
          <a:bodyPr/>
          <a:lstStyle/>
          <a:p>
            <a:fld id="{B87B44C3-18D5-4602-8ACC-32CD2D6FC7F5}" type="slidenum">
              <a:rPr lang="fa-IR" smtClean="0"/>
              <a:pPr/>
              <a:t>72</a:t>
            </a:fld>
            <a:endParaRPr lang="fa-IR"/>
          </a:p>
        </p:txBody>
      </p:sp>
      <p:sp>
        <p:nvSpPr>
          <p:cNvPr id="7" name="Rectangle 6"/>
          <p:cNvSpPr/>
          <p:nvPr/>
        </p:nvSpPr>
        <p:spPr>
          <a:xfrm>
            <a:off x="299890" y="1563906"/>
            <a:ext cx="8363187" cy="2308324"/>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marL="514350" indent="-514350">
              <a:lnSpc>
                <a:spcPct val="200000"/>
              </a:lnSpc>
              <a:buFont typeface="+mj-lt"/>
              <a:buAutoNum type="arabicPeriod"/>
            </a:pPr>
            <a:r>
              <a:rPr lang="fa-I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یک مساله یا مشکل را در محیط اطراف خود شناسایی کنید.</a:t>
            </a:r>
          </a:p>
          <a:p>
            <a:pPr marL="514350" indent="-514350">
              <a:lnSpc>
                <a:spcPct val="200000"/>
              </a:lnSpc>
              <a:buFont typeface="+mj-lt"/>
              <a:buAutoNum type="arabicPeriod"/>
            </a:pPr>
            <a:r>
              <a:rPr lang="fa-I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راهکار حل آن را بیابید</a:t>
            </a:r>
          </a:p>
          <a:p>
            <a:pPr marL="514350" indent="-514350">
              <a:lnSpc>
                <a:spcPct val="200000"/>
              </a:lnSpc>
              <a:buFont typeface="+mj-lt"/>
              <a:buAutoNum type="arabicPeriod"/>
            </a:pPr>
            <a:r>
              <a:rPr lang="fa-I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چگونه می‌توانید این راهکار را تبدیل به ایده‌ کسب و کار کنید؟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 $$$$$</a:t>
            </a:r>
            <a:r>
              <a:rPr lang="fa-I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 </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r>
              <a:rPr lang="fa-IR" sz="4800" dirty="0">
                <a:solidFill>
                  <a:schemeClr val="bg1"/>
                </a:solidFill>
                <a:cs typeface="B Nazanin" pitchFamily="2" charset="-78"/>
              </a:rPr>
              <a:t>از هر 100 ایده نوینی که ارایه می شود تنها یک یا دو ایده ارزش تجاری کردن دارند</a:t>
            </a:r>
            <a:endParaRPr lang="en-US" sz="4800" dirty="0">
              <a:solidFill>
                <a:schemeClr val="bg1"/>
              </a:solidFill>
              <a:cs typeface="B Nazanin" pitchFamily="2" charset="-78"/>
            </a:endParaRPr>
          </a:p>
        </p:txBody>
      </p:sp>
      <p:pic>
        <p:nvPicPr>
          <p:cNvPr id="71683" name="Picture 4" descr="QTBCardFront.png"/>
          <p:cNvPicPr>
            <a:picLocks noChangeAspect="1"/>
          </p:cNvPicPr>
          <p:nvPr/>
        </p:nvPicPr>
        <p:blipFill>
          <a:blip r:embed="rId2" cstate="print"/>
          <a:srcRect/>
          <a:stretch>
            <a:fillRect/>
          </a:stretch>
        </p:blipFill>
        <p:spPr bwMode="auto">
          <a:xfrm>
            <a:off x="7334251" y="4786314"/>
            <a:ext cx="4762500" cy="2041525"/>
          </a:xfrm>
          <a:prstGeom prst="rect">
            <a:avLst/>
          </a:prstGeom>
          <a:noFill/>
          <a:ln w="9525">
            <a:noFill/>
            <a:miter lim="800000"/>
            <a:headEnd/>
            <a:tailEnd/>
          </a:ln>
        </p:spPr>
      </p:pic>
      <p:sp>
        <p:nvSpPr>
          <p:cNvPr id="6" name="Rounded Rectangle 5"/>
          <p:cNvSpPr/>
          <p:nvPr/>
        </p:nvSpPr>
        <p:spPr>
          <a:xfrm rot="13560967">
            <a:off x="1177926" y="-593726"/>
            <a:ext cx="571500" cy="3333751"/>
          </a:xfrm>
          <a:prstGeom prst="round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vert" anchor="ctr"/>
          <a:lstStyle/>
          <a:p>
            <a:pPr algn="ctr" fontAlgn="auto">
              <a:spcBef>
                <a:spcPts val="0"/>
              </a:spcBef>
              <a:spcAft>
                <a:spcPts val="0"/>
              </a:spcAft>
              <a:defRPr/>
            </a:pPr>
            <a:r>
              <a:rPr lang="en-US" sz="2800" b="1" dirty="0">
                <a:latin typeface="Times New Roman" pitchFamily="18" charset="0"/>
                <a:cs typeface="Times New Roman" pitchFamily="18" charset="0"/>
              </a:rPr>
              <a:t>Key Point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مدل‌سازی کسب و کار</a:t>
            </a:r>
            <a:endParaRPr lang="en-US" dirty="0"/>
          </a:p>
        </p:txBody>
      </p:sp>
      <p:pic>
        <p:nvPicPr>
          <p:cNvPr id="4" name="Picture 3" descr="CpzPmZrUMAAPoRj-770x450.jpg"/>
          <p:cNvPicPr>
            <a:picLocks noChangeAspect="1"/>
          </p:cNvPicPr>
          <p:nvPr/>
        </p:nvPicPr>
        <p:blipFill>
          <a:blip r:embed="rId2" cstate="print"/>
          <a:stretch>
            <a:fillRect/>
          </a:stretch>
        </p:blipFill>
        <p:spPr>
          <a:xfrm>
            <a:off x="685047" y="2753895"/>
            <a:ext cx="5340277" cy="312094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anvas.jpg"/>
          <p:cNvPicPr>
            <a:picLocks noGrp="1" noChangeAspect="1"/>
          </p:cNvPicPr>
          <p:nvPr>
            <p:ph idx="1"/>
          </p:nvPr>
        </p:nvPicPr>
        <p:blipFill>
          <a:blip r:embed="rId2" cstate="print"/>
          <a:stretch>
            <a:fillRect/>
          </a:stretch>
        </p:blipFill>
        <p:spPr>
          <a:xfrm>
            <a:off x="0" y="1"/>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p:txBody>
          <a:bodyPr/>
          <a:lstStyle/>
          <a:p>
            <a:r>
              <a:rPr lang="fa-IR" smtClean="0"/>
              <a:t>فصل </a:t>
            </a:r>
            <a:endParaRPr lang="fa-IR"/>
          </a:p>
        </p:txBody>
      </p:sp>
      <p:sp>
        <p:nvSpPr>
          <p:cNvPr id="5" name="Slide Number Placeholder 4"/>
          <p:cNvSpPr>
            <a:spLocks noGrp="1"/>
          </p:cNvSpPr>
          <p:nvPr>
            <p:ph type="sldNum" sz="quarter" idx="12"/>
          </p:nvPr>
        </p:nvSpPr>
        <p:spPr/>
        <p:txBody>
          <a:bodyPr/>
          <a:lstStyle/>
          <a:p>
            <a:fld id="{B87B44C3-18D5-4602-8ACC-32CD2D6FC7F5}" type="slidenum">
              <a:rPr lang="fa-IR" smtClean="0"/>
              <a:pPr/>
              <a:t>75</a:t>
            </a:fld>
            <a:endParaRPr lang="fa-I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بوم ناب</a:t>
            </a:r>
            <a:endParaRPr lang="en-US" dirty="0"/>
          </a:p>
        </p:txBody>
      </p:sp>
      <p:pic>
        <p:nvPicPr>
          <p:cNvPr id="4" name="Picture 3" descr="photo_2017-08-17_04-18-23.jpg"/>
          <p:cNvPicPr>
            <a:picLocks noChangeAspect="1"/>
          </p:cNvPicPr>
          <p:nvPr/>
        </p:nvPicPr>
        <p:blipFill>
          <a:blip r:embed="rId2" cstate="print">
            <a:duotone>
              <a:schemeClr val="accent5">
                <a:shade val="45000"/>
                <a:satMod val="135000"/>
              </a:schemeClr>
              <a:prstClr val="white"/>
            </a:duotone>
          </a:blip>
          <a:stretch>
            <a:fillRect/>
          </a:stretch>
        </p:blipFill>
        <p:spPr>
          <a:xfrm>
            <a:off x="2518944" y="455195"/>
            <a:ext cx="8828904" cy="5362742"/>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fa-IR" dirty="0"/>
              <a:t>9</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607" y="3"/>
            <a:ext cx="9116704" cy="6864823"/>
          </a:xfrm>
          <a:prstGeom prst="rect">
            <a:avLst/>
          </a:prstGeom>
        </p:spPr>
      </p:pic>
      <p:sp>
        <p:nvSpPr>
          <p:cNvPr id="8" name="TextBox 7"/>
          <p:cNvSpPr txBox="1"/>
          <p:nvPr/>
        </p:nvSpPr>
        <p:spPr>
          <a:xfrm rot="16200000">
            <a:off x="-2684708" y="2943036"/>
            <a:ext cx="6283822" cy="861774"/>
          </a:xfrm>
          <a:prstGeom prst="rect">
            <a:avLst/>
          </a:prstGeom>
          <a:noFill/>
        </p:spPr>
        <p:txBody>
          <a:bodyPr wrap="square" rtlCol="1">
            <a:spAutoFit/>
          </a:bodyPr>
          <a:lstStyle/>
          <a:p>
            <a:pPr algn="ctr"/>
            <a:r>
              <a:rPr lang="fa-IR" sz="5000" b="1" dirty="0">
                <a:solidFill>
                  <a:srgbClr val="D8067E"/>
                </a:solidFill>
                <a:effectLst>
                  <a:outerShdw blurRad="38100" dist="38100" dir="2700000" algn="tl">
                    <a:srgbClr val="000000">
                      <a:alpha val="43137"/>
                    </a:srgbClr>
                  </a:outerShdw>
                </a:effectLst>
                <a:latin typeface="Adobe Arabic" panose="02040503050201020203" pitchFamily="18" charset="-78"/>
                <a:cs typeface="B Nazanin" pitchFamily="2" charset="-78"/>
              </a:rPr>
              <a:t>کار با بوم مدل کسب وکار</a:t>
            </a:r>
          </a:p>
        </p:txBody>
      </p:sp>
    </p:spTree>
    <p:extLst>
      <p:ext uri="{BB962C8B-B14F-4D97-AF65-F5344CB8AC3E}">
        <p14:creationId xmlns:p14="http://schemas.microsoft.com/office/powerpoint/2010/main" val="7081251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00800" y="76200"/>
            <a:ext cx="4368800" cy="400110"/>
          </a:xfrm>
          <a:prstGeom prst="rect">
            <a:avLst/>
          </a:prstGeom>
          <a:noFill/>
        </p:spPr>
        <p:txBody>
          <a:bodyPr wrap="square" rtlCol="0">
            <a:spAutoFit/>
          </a:bodyPr>
          <a:lstStyle/>
          <a:p>
            <a:pPr algn="ctr" rtl="1"/>
            <a:r>
              <a:rPr lang="fa-IR" sz="2000" dirty="0">
                <a:solidFill>
                  <a:schemeClr val="bg1"/>
                </a:solidFill>
                <a:cs typeface="B Titr" panose="00000700000000000000" pitchFamily="2" charset="-78"/>
              </a:rPr>
              <a:t>تعریف مدل کسب و کار </a:t>
            </a:r>
            <a:endParaRPr lang="en-US" sz="2000" dirty="0">
              <a:solidFill>
                <a:schemeClr val="bg1"/>
              </a:solidFill>
              <a:cs typeface="B Titr" panose="00000700000000000000" pitchFamily="2" charset="-78"/>
            </a:endParaRPr>
          </a:p>
        </p:txBody>
      </p:sp>
      <p:sp>
        <p:nvSpPr>
          <p:cNvPr id="7" name="TextBox 6"/>
          <p:cNvSpPr txBox="1"/>
          <p:nvPr/>
        </p:nvSpPr>
        <p:spPr>
          <a:xfrm>
            <a:off x="406401" y="6551538"/>
            <a:ext cx="11785600" cy="306467"/>
          </a:xfrm>
          <a:prstGeom prst="roundRect">
            <a:avLst/>
          </a:prstGeom>
          <a:noFill/>
          <a:ln>
            <a:noFill/>
          </a:ln>
        </p:spPr>
        <p:txBody>
          <a:bodyPr wrap="square" rtlCol="0" anchor="ctr">
            <a:spAutoFit/>
          </a:bodyPr>
          <a:lstStyle/>
          <a:p>
            <a:pPr algn="ctr" rtl="1"/>
            <a:r>
              <a:rPr lang="fa-IR" sz="1200" b="1" dirty="0">
                <a:solidFill>
                  <a:schemeClr val="bg1"/>
                </a:solidFill>
                <a:cs typeface="B Lotus" panose="00000400000000000000" pitchFamily="2" charset="-78"/>
              </a:rPr>
              <a:t>کارگاه: آشنایی با مدل کسب و کار/ مدرس: سعید نیّری / دکتری کارآفرینی سازمانی دانشگاه تهران / زمستان 1393</a:t>
            </a:r>
          </a:p>
        </p:txBody>
      </p:sp>
      <p:sp>
        <p:nvSpPr>
          <p:cNvPr id="9" name="Rectangle 8"/>
          <p:cNvSpPr/>
          <p:nvPr/>
        </p:nvSpPr>
        <p:spPr>
          <a:xfrm>
            <a:off x="1257300" y="128349"/>
            <a:ext cx="7112000" cy="938719"/>
          </a:xfrm>
          <a:prstGeom prst="rect">
            <a:avLst/>
          </a:prstGeom>
        </p:spPr>
        <p:txBody>
          <a:bodyPr wrap="square">
            <a:spAutoFit/>
          </a:bodyPr>
          <a:lstStyle/>
          <a:p>
            <a:pPr algn="just" rtl="1">
              <a:lnSpc>
                <a:spcPct val="150000"/>
              </a:lnSpc>
            </a:pPr>
            <a:r>
              <a:rPr lang="fa-IR" sz="4000" b="1" dirty="0">
                <a:solidFill>
                  <a:srgbClr val="7030A0"/>
                </a:solidFill>
                <a:effectLst>
                  <a:outerShdw blurRad="38100" dist="38100" dir="2700000" algn="tl">
                    <a:srgbClr val="000000">
                      <a:alpha val="43137"/>
                    </a:srgbClr>
                  </a:outerShdw>
                </a:effectLst>
                <a:latin typeface="Calibri" panose="020F0502020204030204" pitchFamily="34" charset="0"/>
                <a:cs typeface="B Nazanin" pitchFamily="2" charset="-78"/>
              </a:rPr>
              <a:t>مهمترین رکن‌های هر مدل کسب و کار...</a:t>
            </a:r>
          </a:p>
        </p:txBody>
      </p:sp>
      <p:graphicFrame>
        <p:nvGraphicFramePr>
          <p:cNvPr id="2" name="Diagram 1"/>
          <p:cNvGraphicFramePr/>
          <p:nvPr>
            <p:extLst>
              <p:ext uri="{D42A27DB-BD31-4B8C-83A1-F6EECF244321}">
                <p14:modId xmlns:p14="http://schemas.microsoft.com/office/powerpoint/2010/main" val="2234325813"/>
              </p:ext>
            </p:extLst>
          </p:nvPr>
        </p:nvGraphicFramePr>
        <p:xfrm>
          <a:off x="1625600" y="1295400"/>
          <a:ext cx="9766300" cy="5264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2228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394" y="236538"/>
            <a:ext cx="9997440" cy="1143000"/>
          </a:xfrm>
        </p:spPr>
        <p:txBody>
          <a:bodyPr>
            <a:normAutofit/>
          </a:bodyPr>
          <a:lstStyle/>
          <a:p>
            <a:pPr rtl="1"/>
            <a:r>
              <a:rPr lang="fa-IR" dirty="0">
                <a:solidFill>
                  <a:srgbClr val="7030A0"/>
                </a:solidFill>
              </a:rPr>
              <a:t>مساله یا مشکل -</a:t>
            </a:r>
            <a:r>
              <a:rPr lang="en-US" dirty="0">
                <a:solidFill>
                  <a:srgbClr val="7030A0"/>
                </a:solidFill>
              </a:rPr>
              <a:t>Problem</a:t>
            </a:r>
          </a:p>
        </p:txBody>
      </p:sp>
      <p:sp>
        <p:nvSpPr>
          <p:cNvPr id="3" name="Content Placeholder 2"/>
          <p:cNvSpPr>
            <a:spLocks noGrp="1"/>
          </p:cNvSpPr>
          <p:nvPr>
            <p:ph idx="1"/>
          </p:nvPr>
        </p:nvSpPr>
        <p:spPr>
          <a:xfrm>
            <a:off x="1933194" y="1231900"/>
            <a:ext cx="9997440" cy="4800600"/>
          </a:xfrm>
        </p:spPr>
        <p:txBody>
          <a:bodyPr>
            <a:normAutofit/>
          </a:bodyPr>
          <a:lstStyle/>
          <a:p>
            <a:pPr algn="just" rtl="1">
              <a:lnSpc>
                <a:spcPct val="150000"/>
              </a:lnSpc>
            </a:pPr>
            <a:r>
              <a:rPr lang="fa-IR" dirty="0"/>
              <a:t>ایده مناسب و خوب باید برای رفع یک مشکل، حل یک مساله و  یا ایجاد یک تجربه لذت‌بخش در کاربر شکل گرفته باشد</a:t>
            </a:r>
          </a:p>
          <a:p>
            <a:pPr algn="just" rtl="1">
              <a:lnSpc>
                <a:spcPct val="150000"/>
              </a:lnSpc>
            </a:pPr>
            <a:r>
              <a:rPr lang="fa-IR" dirty="0"/>
              <a:t>این بخش یک نقطه شروع خوب برای راه‌اندازی یک استارتاپ است</a:t>
            </a:r>
          </a:p>
          <a:p>
            <a:pPr algn="just" rtl="1">
              <a:lnSpc>
                <a:spcPct val="150000"/>
              </a:lnSpc>
            </a:pPr>
            <a:r>
              <a:rPr lang="fa-IR" dirty="0"/>
              <a:t> مردم در یک حوزه خاص مثل سلامت، تهیه مواد غذایی، مطالعه، خرید، حمل و نقل، درآمد و…با چه مشکلی رو برو هستند ؟ </a:t>
            </a:r>
          </a:p>
          <a:p>
            <a:pPr algn="just" rtl="1">
              <a:lnSpc>
                <a:spcPct val="150000"/>
              </a:lnSpc>
            </a:pPr>
            <a:r>
              <a:rPr lang="fa-IR" dirty="0"/>
              <a:t>چه دغدغه هایی در زندگی روزمره آنها وجود دارد ؟</a:t>
            </a:r>
          </a:p>
          <a:p>
            <a:pPr algn="just" rtl="1">
              <a:lnSpc>
                <a:spcPct val="150000"/>
              </a:lnSpc>
              <a:buNone/>
            </a:pPr>
            <a:endParaRPr lang="en-US" dirty="0"/>
          </a:p>
        </p:txBody>
      </p:sp>
      <p:pic>
        <p:nvPicPr>
          <p:cNvPr id="39938" name="Picture 2" descr="Image result for idea"/>
          <p:cNvPicPr>
            <a:picLocks noChangeAspect="1" noChangeArrowheads="1"/>
          </p:cNvPicPr>
          <p:nvPr/>
        </p:nvPicPr>
        <p:blipFill>
          <a:blip r:embed="rId2" cstate="print"/>
          <a:srcRect/>
          <a:stretch>
            <a:fillRect/>
          </a:stretch>
        </p:blipFill>
        <p:spPr bwMode="auto">
          <a:xfrm>
            <a:off x="1635125" y="4251324"/>
            <a:ext cx="2498725" cy="2498726"/>
          </a:xfrm>
          <a:prstGeom prst="rect">
            <a:avLst/>
          </a:prstGeom>
          <a:noFill/>
        </p:spPr>
      </p:pic>
    </p:spTree>
    <p:extLst>
      <p:ext uri="{BB962C8B-B14F-4D97-AF65-F5344CB8AC3E}">
        <p14:creationId xmlns:p14="http://schemas.microsoft.com/office/powerpoint/2010/main" val="68389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alar\Desktop\319377_452338364787728_90925552_n.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5" name="TextBox 4"/>
          <p:cNvSpPr txBox="1"/>
          <p:nvPr/>
        </p:nvSpPr>
        <p:spPr>
          <a:xfrm>
            <a:off x="609600" y="1117601"/>
            <a:ext cx="11277600" cy="1108075"/>
          </a:xfrm>
          <a:prstGeom prst="rect">
            <a:avLst/>
          </a:prstGeom>
          <a:noFill/>
        </p:spPr>
        <p:txBody>
          <a:bodyPr>
            <a:spAutoFit/>
          </a:bodyPr>
          <a:lstStyle/>
          <a:p>
            <a:pPr algn="ctr">
              <a:defRPr/>
            </a:pPr>
            <a:r>
              <a:rPr lang="fa-IR" sz="6600" b="1" dirty="0">
                <a:solidFill>
                  <a:srgbClr val="FFFF00"/>
                </a:solidFill>
                <a:effectLst>
                  <a:outerShdw blurRad="38100" dist="38100" dir="2700000" algn="tl">
                    <a:srgbClr val="000000">
                      <a:alpha val="43137"/>
                    </a:srgbClr>
                  </a:outerShdw>
                </a:effectLst>
                <a:cs typeface="IranNastaliq"/>
              </a:rPr>
              <a:t>چیزی را در تصویر ببینید که هیچ کس نمی بیند</a:t>
            </a:r>
            <a:endParaRPr lang="en-US" sz="6600" b="1" dirty="0">
              <a:solidFill>
                <a:srgbClr val="FFFF00"/>
              </a:solidFill>
              <a:effectLst>
                <a:outerShdw blurRad="38100" dist="38100" dir="2700000" algn="tl">
                  <a:srgbClr val="000000">
                    <a:alpha val="43137"/>
                  </a:srgbClr>
                </a:outerShdw>
              </a:effectLst>
              <a:cs typeface="IranNastaliq"/>
            </a:endParaRPr>
          </a:p>
        </p:txBody>
      </p:sp>
      <p:sp>
        <p:nvSpPr>
          <p:cNvPr id="6" name="TextBox 5"/>
          <p:cNvSpPr txBox="1"/>
          <p:nvPr/>
        </p:nvSpPr>
        <p:spPr>
          <a:xfrm>
            <a:off x="3352800" y="4114801"/>
            <a:ext cx="2896947" cy="1323439"/>
          </a:xfrm>
          <a:prstGeom prst="rect">
            <a:avLst/>
          </a:prstGeom>
          <a:noFill/>
        </p:spPr>
        <p:txBody>
          <a:bodyPr wrap="none" rtlCol="1">
            <a:spAutoFit/>
          </a:bodyPr>
          <a:lstStyle/>
          <a:p>
            <a:pPr>
              <a:defRPr/>
            </a:pPr>
            <a:r>
              <a:rPr lang="fa-IR" sz="8000" dirty="0">
                <a:solidFill>
                  <a:srgbClr val="FF0000"/>
                </a:solidFill>
                <a:effectLst>
                  <a:outerShdw blurRad="38100" dist="38100" dir="2700000" algn="tl">
                    <a:srgbClr val="000000">
                      <a:alpha val="43137"/>
                    </a:srgbClr>
                  </a:outerShdw>
                </a:effectLst>
                <a:cs typeface="IranNastaliq"/>
              </a:rPr>
              <a:t>تمرین دقیق دیدن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grpId="0" nodeType="clickEffect">
                                  <p:stCondLst>
                                    <p:cond delay="0"/>
                                  </p:stCondLst>
                                  <p:childTnLst>
                                    <p:animEffect transition="out" filter="box(in)">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0" nodeType="clickEffect">
                                  <p:stCondLst>
                                    <p:cond delay="0"/>
                                  </p:stCondLst>
                                  <p:childTnLst>
                                    <p:animEffect transition="out" filter="diamond(in)">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3801"/>
          </a:xfrm>
        </p:spPr>
        <p:txBody>
          <a:bodyPr/>
          <a:lstStyle/>
          <a:p>
            <a:pPr rtl="1"/>
            <a:r>
              <a:rPr lang="fa-IR" b="1" dirty="0">
                <a:solidFill>
                  <a:schemeClr val="accent6">
                    <a:lumMod val="50000"/>
                  </a:schemeClr>
                </a:solidFill>
              </a:rPr>
              <a:t>مساله (</a:t>
            </a:r>
            <a:r>
              <a:rPr lang="en-US" b="1" dirty="0">
                <a:solidFill>
                  <a:schemeClr val="accent6">
                    <a:lumMod val="50000"/>
                  </a:schemeClr>
                </a:solidFill>
              </a:rPr>
              <a:t>Problem):</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algn="just" rtl="1" fontAlgn="base">
              <a:lnSpc>
                <a:spcPct val="150000"/>
              </a:lnSpc>
            </a:pPr>
            <a:r>
              <a:rPr lang="fa-IR" dirty="0"/>
              <a:t>مساله نقطه شروع است. بدون </a:t>
            </a:r>
            <a:r>
              <a:rPr lang="fa-IR" dirty="0" smtClean="0"/>
              <a:t>مساله </a:t>
            </a:r>
            <a:r>
              <a:rPr lang="fa-IR" dirty="0"/>
              <a:t>هیچ راه حل و هیچ دلیلی برای استارتاپ وجود نخواهد داشت. در بیشتر موارد، از ابتدا جای خالی درک مناسب از </a:t>
            </a:r>
            <a:r>
              <a:rPr lang="fa-IR" dirty="0" smtClean="0"/>
              <a:t>مساله </a:t>
            </a:r>
            <a:r>
              <a:rPr lang="fa-IR" dirty="0"/>
              <a:t>احساس </a:t>
            </a:r>
            <a:r>
              <a:rPr lang="fa-IR" dirty="0" smtClean="0"/>
              <a:t>می‌شود</a:t>
            </a:r>
            <a:r>
              <a:rPr lang="fa-IR" dirty="0"/>
              <a:t>. این موضوع </a:t>
            </a:r>
            <a:r>
              <a:rPr lang="fa-IR" dirty="0" smtClean="0"/>
              <a:t>می‌تواند </a:t>
            </a:r>
            <a:r>
              <a:rPr lang="fa-IR" dirty="0"/>
              <a:t>به شکست کل پروژه منجر شود. این فیلد با این هدف به وجود آمده که از اتلاف زمان، تلاش و منابع مالی در ساختن محصول نا درست اجتناب شود. بنابراین مساله را به خوبی شرح دهید و مشخص کنید که مشتریان چگونه با آن مواجه می شوند</a:t>
            </a:r>
          </a:p>
          <a:p>
            <a:pPr algn="just" rtl="1"/>
            <a:endParaRPr lang="en-US" dirty="0"/>
          </a:p>
        </p:txBody>
      </p:sp>
    </p:spTree>
    <p:extLst>
      <p:ext uri="{BB962C8B-B14F-4D97-AF65-F5344CB8AC3E}">
        <p14:creationId xmlns:p14="http://schemas.microsoft.com/office/powerpoint/2010/main" val="22275646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294" y="0"/>
            <a:ext cx="9997440" cy="1143000"/>
          </a:xfrm>
        </p:spPr>
        <p:txBody>
          <a:bodyPr>
            <a:normAutofit/>
          </a:bodyPr>
          <a:lstStyle/>
          <a:p>
            <a:pPr rtl="1"/>
            <a:r>
              <a:rPr lang="fa-IR" dirty="0">
                <a:solidFill>
                  <a:srgbClr val="7030A0"/>
                </a:solidFill>
              </a:rPr>
              <a:t>مساله یا مشکل -</a:t>
            </a:r>
            <a:r>
              <a:rPr lang="en-US" dirty="0">
                <a:solidFill>
                  <a:srgbClr val="7030A0"/>
                </a:solidFill>
              </a:rPr>
              <a:t>Problem</a:t>
            </a:r>
          </a:p>
        </p:txBody>
      </p:sp>
      <p:sp>
        <p:nvSpPr>
          <p:cNvPr id="3" name="Content Placeholder 2"/>
          <p:cNvSpPr>
            <a:spLocks noGrp="1"/>
          </p:cNvSpPr>
          <p:nvPr>
            <p:ph idx="1"/>
          </p:nvPr>
        </p:nvSpPr>
        <p:spPr>
          <a:xfrm>
            <a:off x="2091944" y="869950"/>
            <a:ext cx="9997440" cy="4800600"/>
          </a:xfrm>
        </p:spPr>
        <p:txBody>
          <a:bodyPr>
            <a:normAutofit/>
          </a:bodyPr>
          <a:lstStyle/>
          <a:p>
            <a:pPr algn="just" rtl="1">
              <a:lnSpc>
                <a:spcPct val="150000"/>
              </a:lnSpc>
            </a:pPr>
            <a:r>
              <a:rPr lang="fa-IR" dirty="0"/>
              <a:t>آیا واقعا این مسئله یا مشکلی که در این بخش می نویسید، وجود دارد ؟ جدی است، یا شما فکر می‌کنید که خیلی مهم است، </a:t>
            </a:r>
          </a:p>
          <a:p>
            <a:pPr algn="just" rtl="1">
              <a:lnSpc>
                <a:spcPct val="150000"/>
              </a:lnSpc>
            </a:pPr>
            <a:r>
              <a:rPr lang="fa-IR" dirty="0"/>
              <a:t>واقعیت این است که تشخیص درست مشکل نیمی از راه حل هست، بارها و بارها دیده شده که استارتاپ ها به دلیل ضعف در تشخیص مشکل، دچار شکست شده‌اند، یا بعبارتی مساله‌ای که قصد حل کردن آن را دارند برای کاربر نهایی از اهمیت زیادی برخوردار نیست ! </a:t>
            </a:r>
          </a:p>
          <a:p>
            <a:pPr algn="r" rtl="1">
              <a:lnSpc>
                <a:spcPct val="150000"/>
              </a:lnSpc>
            </a:pPr>
            <a:endParaRPr lang="en-US" dirty="0"/>
          </a:p>
        </p:txBody>
      </p:sp>
      <p:sp>
        <p:nvSpPr>
          <p:cNvPr id="4" name="Footer Placeholder 3"/>
          <p:cNvSpPr>
            <a:spLocks noGrp="1"/>
          </p:cNvSpPr>
          <p:nvPr>
            <p:ph type="ftr" sz="quarter" idx="11"/>
          </p:nvPr>
        </p:nvSpPr>
        <p:spPr/>
        <p:txBody>
          <a:bodyPr/>
          <a:lstStyle/>
          <a:p>
            <a:endParaRPr lang="fa-IR"/>
          </a:p>
        </p:txBody>
      </p:sp>
      <p:pic>
        <p:nvPicPr>
          <p:cNvPr id="38914" name="Picture 2" descr="Image result for idea"/>
          <p:cNvPicPr>
            <a:picLocks noChangeAspect="1" noChangeArrowheads="1"/>
          </p:cNvPicPr>
          <p:nvPr/>
        </p:nvPicPr>
        <p:blipFill>
          <a:blip r:embed="rId2" cstate="print"/>
          <a:srcRect/>
          <a:stretch>
            <a:fillRect/>
          </a:stretch>
        </p:blipFill>
        <p:spPr bwMode="auto">
          <a:xfrm>
            <a:off x="1482724" y="4661242"/>
            <a:ext cx="2771775" cy="2068172"/>
          </a:xfrm>
          <a:prstGeom prst="rect">
            <a:avLst/>
          </a:prstGeom>
          <a:noFill/>
        </p:spPr>
      </p:pic>
    </p:spTree>
    <p:extLst>
      <p:ext uri="{BB962C8B-B14F-4D97-AF65-F5344CB8AC3E}">
        <p14:creationId xmlns:p14="http://schemas.microsoft.com/office/powerpoint/2010/main" val="3381897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ownload.jpg"/>
          <p:cNvPicPr>
            <a:picLocks noChangeAspect="1"/>
          </p:cNvPicPr>
          <p:nvPr/>
        </p:nvPicPr>
        <p:blipFill>
          <a:blip r:embed="rId2" cstate="print"/>
          <a:stretch>
            <a:fillRect/>
          </a:stretch>
        </p:blipFill>
        <p:spPr>
          <a:xfrm>
            <a:off x="1413668" y="3776586"/>
            <a:ext cx="3018631" cy="3005213"/>
          </a:xfrm>
          <a:prstGeom prst="rect">
            <a:avLst/>
          </a:prstGeom>
        </p:spPr>
      </p:pic>
      <p:sp>
        <p:nvSpPr>
          <p:cNvPr id="2" name="Title 1"/>
          <p:cNvSpPr>
            <a:spLocks noGrp="1"/>
          </p:cNvSpPr>
          <p:nvPr>
            <p:ph type="title"/>
          </p:nvPr>
        </p:nvSpPr>
        <p:spPr>
          <a:xfrm>
            <a:off x="1317244" y="0"/>
            <a:ext cx="9997440" cy="1143000"/>
          </a:xfrm>
        </p:spPr>
        <p:txBody>
          <a:bodyPr>
            <a:normAutofit/>
          </a:bodyPr>
          <a:lstStyle/>
          <a:p>
            <a:pPr rtl="1"/>
            <a:r>
              <a:rPr lang="fa-IR" dirty="0"/>
              <a:t>راه حل –</a:t>
            </a:r>
            <a:r>
              <a:rPr lang="en-US" dirty="0"/>
              <a:t>Solution</a:t>
            </a:r>
          </a:p>
        </p:txBody>
      </p:sp>
      <p:sp>
        <p:nvSpPr>
          <p:cNvPr id="3" name="Content Placeholder 2"/>
          <p:cNvSpPr>
            <a:spLocks noGrp="1"/>
          </p:cNvSpPr>
          <p:nvPr>
            <p:ph idx="1"/>
          </p:nvPr>
        </p:nvSpPr>
        <p:spPr>
          <a:xfrm>
            <a:off x="1365250" y="1047750"/>
            <a:ext cx="10609834" cy="4800600"/>
          </a:xfrm>
        </p:spPr>
        <p:txBody>
          <a:bodyPr>
            <a:normAutofit/>
          </a:bodyPr>
          <a:lstStyle/>
          <a:p>
            <a:pPr algn="just" rtl="1"/>
            <a:r>
              <a:rPr lang="fa-IR" sz="2800" dirty="0"/>
              <a:t>ما کارآفرینان عاشق راه حل هستیم، لذا این بخش از بوم ناب از جذابیت ویژه ای برخوردار است.</a:t>
            </a:r>
            <a:endParaRPr lang="en-US" sz="2800" dirty="0"/>
          </a:p>
          <a:p>
            <a:pPr algn="just" rtl="1"/>
            <a:r>
              <a:rPr lang="fa-IR" sz="2800" dirty="0"/>
              <a:t>به نظر شما بهترین راه حل ممکن برای رفع مسئله تشخیص داده شده برای جامعه هدف اولیه چیست ؟ </a:t>
            </a:r>
          </a:p>
          <a:p>
            <a:pPr algn="just" rtl="1"/>
            <a:r>
              <a:rPr lang="fa-IR" sz="2800" dirty="0"/>
              <a:t>چگونه باشد بهتر است، </a:t>
            </a:r>
          </a:p>
          <a:p>
            <a:pPr algn="just" rtl="1"/>
            <a:r>
              <a:rPr lang="fa-IR" sz="2800" dirty="0"/>
              <a:t>در این بخش از بوم راه حل خود را بصورت مختصر تشریح و نقاط قوت آن را مشخص کنید.</a:t>
            </a:r>
          </a:p>
          <a:p>
            <a:pPr algn="just" rtl="1"/>
            <a:r>
              <a:rPr lang="fa-IR" sz="2800" dirty="0"/>
              <a:t>نکته: در کل یادتان باشد، شما بواسطه بکارگیری یک فرآیند اعتبار سنجی، احتمالا مجبور خواهید شد بخش‌هایی از بوم را بروزرسانی و اصلاح کنید. پس خیلی بر روی این بخش وقت نگذارید ، ممکن است اصلا مشکل یا مسئله درستی را تشخصی نداده باشید.</a:t>
            </a:r>
          </a:p>
          <a:p>
            <a:pPr algn="just" rtl="1"/>
            <a:endParaRPr lang="en-US" sz="2800" dirty="0"/>
          </a:p>
        </p:txBody>
      </p:sp>
      <p:sp>
        <p:nvSpPr>
          <p:cNvPr id="1026" name="AutoShape 2" descr="Image result for solu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solu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83996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solidFill>
                  <a:schemeClr val="accent6">
                    <a:lumMod val="50000"/>
                  </a:schemeClr>
                </a:solidFill>
              </a:rPr>
              <a:t>راه حل (</a:t>
            </a:r>
            <a:r>
              <a:rPr lang="en-US" b="1" dirty="0">
                <a:solidFill>
                  <a:schemeClr val="accent6">
                    <a:lumMod val="50000"/>
                  </a:schemeClr>
                </a:solidFill>
              </a:rPr>
              <a:t>Solution</a:t>
            </a:r>
            <a:r>
              <a:rPr lang="en-US" b="1" dirty="0" smtClean="0">
                <a:solidFill>
                  <a:schemeClr val="accent6">
                    <a:lumMod val="50000"/>
                  </a:schemeClr>
                </a:solidFill>
              </a:rPr>
              <a:t>):</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حال که مساله مورد مطالعه قرار گرفت و به خوبی شرح داده شد، زمان آن است که بهترین راه حل ممکن را برای آن بیابید. برای تحقق این امر، یک فیلد در بوم ناب به وجود آمده است. تجربیات نشان داده است که راه حل و (</a:t>
            </a:r>
            <a:r>
              <a:rPr lang="en-US" dirty="0"/>
              <a:t>Minimum Viable Product) </a:t>
            </a:r>
            <a:r>
              <a:rPr lang="fa-IR" dirty="0"/>
              <a:t>در یک راستا بوده و ارتباط ناگسستنی با هم دارند. کوچک بودن این فیلد در بوم ناب به این دلیل است که کارآفرینان ناچار شوند قبل از پر کردن آن به خوبی فکر کنند. پس سعی کنید توضیح دهید که چگونه می توانید با محصول یا خدمات خود پاسخ گوی مساله باشید و دیگر اینکه این محصول یا خدمات چگونه عمل کرده و چه مزیتی دارند.</a:t>
            </a:r>
          </a:p>
          <a:p>
            <a:pPr algn="just" rtl="1"/>
            <a:endParaRPr lang="en-US" dirty="0"/>
          </a:p>
        </p:txBody>
      </p:sp>
    </p:spTree>
    <p:extLst>
      <p:ext uri="{BB962C8B-B14F-4D97-AF65-F5344CB8AC3E}">
        <p14:creationId xmlns:p14="http://schemas.microsoft.com/office/powerpoint/2010/main" val="3680520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044" y="153988"/>
            <a:ext cx="9997440" cy="1143000"/>
          </a:xfrm>
        </p:spPr>
        <p:txBody>
          <a:bodyPr>
            <a:normAutofit/>
          </a:bodyPr>
          <a:lstStyle/>
          <a:p>
            <a:pPr rtl="1"/>
            <a:r>
              <a:rPr lang="fa-IR" b="1" dirty="0"/>
              <a:t>جایگزین‌های موجود </a:t>
            </a:r>
            <a:r>
              <a:rPr lang="en-US" b="1" dirty="0"/>
              <a:t>Existing Alternatives-</a:t>
            </a:r>
            <a:endParaRPr lang="en-US" dirty="0"/>
          </a:p>
        </p:txBody>
      </p:sp>
      <p:sp>
        <p:nvSpPr>
          <p:cNvPr id="3" name="Content Placeholder 2"/>
          <p:cNvSpPr>
            <a:spLocks noGrp="1"/>
          </p:cNvSpPr>
          <p:nvPr>
            <p:ph idx="1"/>
          </p:nvPr>
        </p:nvSpPr>
        <p:spPr/>
        <p:txBody>
          <a:bodyPr>
            <a:normAutofit/>
          </a:bodyPr>
          <a:lstStyle/>
          <a:p>
            <a:pPr algn="just" rtl="1"/>
            <a:r>
              <a:rPr lang="fa-IR" dirty="0"/>
              <a:t>در حال حاضر مردم چگونه مشکلاتشون رو حل می‌کنن؟ </a:t>
            </a:r>
          </a:p>
          <a:p>
            <a:pPr algn="just" rtl="1"/>
            <a:r>
              <a:rPr lang="fa-IR" dirty="0"/>
              <a:t>از چه محصولی برای حل مشکلشون استفاده می کنن؟ </a:t>
            </a:r>
          </a:p>
          <a:p>
            <a:pPr algn="just" rtl="1"/>
            <a:r>
              <a:rPr lang="fa-IR" dirty="0"/>
              <a:t>جایگزین‌های موجود، محصولات رقبای فعلی‌تونن که ممکنه خیلی شبیه به شما یا شبیه بخشی از محصولتون باشن یا روشیه که مشتری باهاش فعلا مشکلشو حل می‌کنه، شاید سخت باشه ولی بهش </a:t>
            </a:r>
            <a:r>
              <a:rPr lang="fa-IR" sz="4400" b="1" dirty="0">
                <a:solidFill>
                  <a:srgbClr val="7030A0"/>
                </a:solidFill>
              </a:rPr>
              <a:t>عادت</a:t>
            </a:r>
            <a:r>
              <a:rPr lang="fa-IR" dirty="0"/>
              <a:t> کرده.</a:t>
            </a:r>
          </a:p>
        </p:txBody>
      </p:sp>
      <p:sp>
        <p:nvSpPr>
          <p:cNvPr id="4" name="Footer Placeholder 3"/>
          <p:cNvSpPr>
            <a:spLocks noGrp="1"/>
          </p:cNvSpPr>
          <p:nvPr>
            <p:ph type="ftr" sz="quarter" idx="11"/>
          </p:nvPr>
        </p:nvSpPr>
        <p:spPr/>
        <p:txBody>
          <a:bodyPr/>
          <a:lstStyle/>
          <a:p>
            <a:endParaRPr lang="fa-IR"/>
          </a:p>
        </p:txBody>
      </p:sp>
      <p:sp>
        <p:nvSpPr>
          <p:cNvPr id="64514" name="AutoShape 2" descr="Image result for Existing Alternativ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download (1).jpg"/>
          <p:cNvPicPr>
            <a:picLocks noChangeAspect="1"/>
          </p:cNvPicPr>
          <p:nvPr/>
        </p:nvPicPr>
        <p:blipFill>
          <a:blip r:embed="rId3" cstate="print"/>
          <a:stretch>
            <a:fillRect/>
          </a:stretch>
        </p:blipFill>
        <p:spPr>
          <a:xfrm>
            <a:off x="1730375" y="4337051"/>
            <a:ext cx="5992052" cy="2271712"/>
          </a:xfrm>
          <a:prstGeom prst="rect">
            <a:avLst/>
          </a:prstGeom>
        </p:spPr>
      </p:pic>
    </p:spTree>
    <p:extLst>
      <p:ext uri="{BB962C8B-B14F-4D97-AF65-F5344CB8AC3E}">
        <p14:creationId xmlns:p14="http://schemas.microsoft.com/office/powerpoint/2010/main" val="31868269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fa-IR" dirty="0"/>
              <a:t>3</a:t>
            </a:r>
          </a:p>
        </p:txBody>
      </p:sp>
      <p:pic>
        <p:nvPicPr>
          <p:cNvPr id="4" name="Picture 3"/>
          <p:cNvPicPr>
            <a:picLocks noChangeAspect="1"/>
          </p:cNvPicPr>
          <p:nvPr/>
        </p:nvPicPr>
        <p:blipFill>
          <a:blip r:embed="rId3" cstate="print"/>
          <a:stretch>
            <a:fillRect/>
          </a:stretch>
        </p:blipFill>
        <p:spPr>
          <a:xfrm>
            <a:off x="1132072" y="2366150"/>
            <a:ext cx="10929995" cy="4243514"/>
          </a:xfrm>
          <a:prstGeom prst="rect">
            <a:avLst/>
          </a:prstGeom>
          <a:ln>
            <a:noFill/>
          </a:ln>
          <a:effectLst>
            <a:softEdge rad="112500"/>
          </a:effectLst>
        </p:spPr>
      </p:pic>
      <p:pic>
        <p:nvPicPr>
          <p:cNvPr id="2051" name="Picture 3" descr="C:\Users\sony\Desktop\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4" y="5676418"/>
            <a:ext cx="1323975" cy="1162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44601" y="256037"/>
            <a:ext cx="10671386" cy="584775"/>
          </a:xfrm>
          <a:prstGeom prst="rect">
            <a:avLst/>
          </a:prstGeom>
          <a:noFill/>
        </p:spPr>
        <p:txBody>
          <a:bodyPr wrap="square" rtlCol="1">
            <a:spAutoFit/>
          </a:bodyPr>
          <a:lstStyle/>
          <a:p>
            <a:pPr algn="l"/>
            <a:r>
              <a:rPr lang="fa-IR" sz="32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ارزش پیشنهادی یکتا ( </a:t>
            </a:r>
            <a:r>
              <a:rPr lang="en-US" sz="32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 Unique Value Proposition</a:t>
            </a:r>
            <a:r>
              <a:rPr lang="fa-IR" sz="3200" b="1" dirty="0">
                <a:solidFill>
                  <a:srgbClr val="D8067E"/>
                </a:solidFill>
                <a:effectLst>
                  <a:outerShdw blurRad="38100" dist="38100" dir="2700000" algn="tl">
                    <a:srgbClr val="000000">
                      <a:alpha val="43137"/>
                    </a:srgbClr>
                  </a:outerShdw>
                </a:effectLst>
                <a:latin typeface="Adobe Arabic" panose="02040503050201020203" pitchFamily="18" charset="-78"/>
                <a:cs typeface="+mj-cs"/>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910" y="1499266"/>
            <a:ext cx="4102894" cy="2691734"/>
          </a:xfrm>
          <a:prstGeom prst="rect">
            <a:avLst/>
          </a:prstGeom>
        </p:spPr>
      </p:pic>
    </p:spTree>
    <p:extLst>
      <p:ext uri="{BB962C8B-B14F-4D97-AF65-F5344CB8AC3E}">
        <p14:creationId xmlns:p14="http://schemas.microsoft.com/office/powerpoint/2010/main" val="18689533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ارزش پیشنهادی</a:t>
            </a:r>
            <a:endParaRPr lang="en-US" dirty="0"/>
          </a:p>
        </p:txBody>
      </p:sp>
      <p:sp>
        <p:nvSpPr>
          <p:cNvPr id="3" name="Content Placeholder 2"/>
          <p:cNvSpPr>
            <a:spLocks noGrp="1"/>
          </p:cNvSpPr>
          <p:nvPr>
            <p:ph idx="1"/>
          </p:nvPr>
        </p:nvSpPr>
        <p:spPr>
          <a:xfrm>
            <a:off x="1498600" y="1879600"/>
            <a:ext cx="10425684" cy="4800600"/>
          </a:xfrm>
        </p:spPr>
        <p:txBody>
          <a:bodyPr>
            <a:normAutofit/>
          </a:bodyPr>
          <a:lstStyle/>
          <a:p>
            <a:pPr algn="just" rtl="1">
              <a:buNone/>
            </a:pPr>
            <a:r>
              <a:rPr lang="fa-IR" dirty="0"/>
              <a:t>چه دلیلی وجود دارد که مشتریان و کاربران روش قبلی را کنار گذاشته و راه‌حل شما را جایگزین کنند؟ </a:t>
            </a:r>
          </a:p>
          <a:p>
            <a:pPr algn="just" rtl="1">
              <a:buNone/>
            </a:pPr>
            <a:r>
              <a:rPr lang="fa-IR" dirty="0"/>
              <a:t>شما چه چیز ویژه‌ای دارید که برای مشتری بیرزد تا از عادت‌های خود دست بکشد؟ </a:t>
            </a:r>
          </a:p>
          <a:p>
            <a:pPr algn="just" rtl="1">
              <a:buNone/>
            </a:pPr>
            <a:r>
              <a:rPr lang="fa-IR" dirty="0"/>
              <a:t>در این بخش باید شفاف توضیح دهید که محصول شما چه ارزشی را برای بخش مشتریان ارایه خواهد داد و دلیلی که آنها باید روش شما را انتخاب کنند چیست. </a:t>
            </a:r>
          </a:p>
          <a:p>
            <a:pPr algn="just" rtl="1">
              <a:buNone/>
            </a:pPr>
            <a:r>
              <a:rPr lang="fa-IR" dirty="0"/>
              <a:t>این بخش از اهمیت ویژه ای برخوردار است، زیرا خروجی نهایی آن، به گونه‌ای رابطه‌ای مستقیم با شعار استارتاپ شما خواهد داشت، و احتمالا اولین محتوای بازاریابی است که کاربران و مشتریان با آن مواجه می‌شوند </a:t>
            </a:r>
            <a:endParaRPr lang="en-US" dirty="0"/>
          </a:p>
        </p:txBody>
      </p:sp>
      <p:sp>
        <p:nvSpPr>
          <p:cNvPr id="4" name="Footer Placeholder 3"/>
          <p:cNvSpPr>
            <a:spLocks noGrp="1"/>
          </p:cNvSpPr>
          <p:nvPr>
            <p:ph type="ftr" sz="quarter" idx="11"/>
          </p:nvPr>
        </p:nvSpPr>
        <p:spPr/>
        <p:txBody>
          <a:bodyPr/>
          <a:lstStyle/>
          <a:p>
            <a:endParaRPr lang="fa-IR"/>
          </a:p>
        </p:txBody>
      </p:sp>
      <p:sp>
        <p:nvSpPr>
          <p:cNvPr id="5" name="Rectangle 4"/>
          <p:cNvSpPr/>
          <p:nvPr/>
        </p:nvSpPr>
        <p:spPr>
          <a:xfrm>
            <a:off x="2768544" y="1250434"/>
            <a:ext cx="7427033" cy="646331"/>
          </a:xfrm>
          <a:prstGeom prst="rect">
            <a:avLst/>
          </a:prstGeom>
        </p:spPr>
        <p:txBody>
          <a:bodyPr wrap="none">
            <a:spAutoFit/>
          </a:bodyPr>
          <a:lstStyle/>
          <a:p>
            <a:pPr>
              <a:buNone/>
            </a:pPr>
            <a:r>
              <a:rPr lang="fa-IR"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مهمترین بخش و هسته‌ی اصلی هر کسب و کار</a:t>
            </a:r>
          </a:p>
        </p:txBody>
      </p:sp>
    </p:spTree>
    <p:extLst>
      <p:ext uri="{BB962C8B-B14F-4D97-AF65-F5344CB8AC3E}">
        <p14:creationId xmlns:p14="http://schemas.microsoft.com/office/powerpoint/2010/main" val="925070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ارزش پیشنهادی یکتا</a:t>
            </a:r>
            <a:r>
              <a:rPr lang="fa-IR" dirty="0"/>
              <a:t> </a:t>
            </a:r>
            <a:r>
              <a:rPr lang="fa-IR" b="1" dirty="0"/>
              <a:t>(</a:t>
            </a:r>
            <a:r>
              <a:rPr lang="en-US" b="1" dirty="0"/>
              <a:t>Unique Value Proposition):</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باید دانست که چگونه برای مشتریان ارزش خلق می‌شود و اینکه این ارزش باید طبق روشی منحصر به فرد ایجاد شود که کاملاً با روش رقبا متفاوت است. تلاش کنید توضیح دهید که محصول شما چه می‌کند و بگویید که چرا مشتریان محصول یا خدمات شما را انتخاب می‌کنند. این آسان‌ترین راهی‌است که می‌توانید به دیگران کسب و کار خود را به طور کامل بفهمانید.</a:t>
            </a:r>
          </a:p>
          <a:p>
            <a:pPr algn="just" rtl="1">
              <a:lnSpc>
                <a:spcPct val="150000"/>
              </a:lnSpc>
            </a:pPr>
            <a:endParaRPr lang="en-US" dirty="0"/>
          </a:p>
        </p:txBody>
      </p:sp>
    </p:spTree>
    <p:extLst>
      <p:ext uri="{BB962C8B-B14F-4D97-AF65-F5344CB8AC3E}">
        <p14:creationId xmlns:p14="http://schemas.microsoft.com/office/powerpoint/2010/main" val="1320034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05" y="378418"/>
            <a:ext cx="9997440" cy="1143000"/>
          </a:xfrm>
        </p:spPr>
        <p:txBody>
          <a:bodyPr/>
          <a:lstStyle/>
          <a:p>
            <a:r>
              <a:rPr lang="fa-IR" dirty="0"/>
              <a:t>انواع ارزش پیشنهادی</a:t>
            </a:r>
            <a:endParaRPr lang="en-US" dirty="0"/>
          </a:p>
        </p:txBody>
      </p:sp>
      <p:sp>
        <p:nvSpPr>
          <p:cNvPr id="3" name="Content Placeholder 2"/>
          <p:cNvSpPr>
            <a:spLocks noGrp="1"/>
          </p:cNvSpPr>
          <p:nvPr>
            <p:ph idx="1"/>
          </p:nvPr>
        </p:nvSpPr>
        <p:spPr>
          <a:xfrm>
            <a:off x="1498600" y="1879600"/>
            <a:ext cx="10425684" cy="4800600"/>
          </a:xfrm>
        </p:spPr>
        <p:txBody>
          <a:bodyPr>
            <a:normAutofit/>
          </a:bodyPr>
          <a:lstStyle/>
          <a:p>
            <a:pPr marL="596646" indent="-514350" algn="just" rtl="1">
              <a:lnSpc>
                <a:spcPct val="150000"/>
              </a:lnSpc>
              <a:buAutoNum type="arabicPeriod"/>
            </a:pPr>
            <a:r>
              <a:rPr lang="fa-IR" b="1" dirty="0"/>
              <a:t>ارزش‌های مادی و مالی</a:t>
            </a:r>
          </a:p>
          <a:p>
            <a:pPr marL="596646" indent="-514350" algn="just" rtl="1">
              <a:lnSpc>
                <a:spcPct val="150000"/>
              </a:lnSpc>
              <a:buAutoNum type="arabicPeriod"/>
            </a:pPr>
            <a:r>
              <a:rPr lang="fa-IR" b="1" dirty="0"/>
              <a:t>ارزش‌های معنوی</a:t>
            </a:r>
          </a:p>
          <a:p>
            <a:pPr marL="596646" indent="-514350" algn="just" rtl="1">
              <a:lnSpc>
                <a:spcPct val="150000"/>
              </a:lnSpc>
              <a:buAutoNum type="arabicPeriod"/>
            </a:pPr>
            <a:r>
              <a:rPr lang="fa-IR" b="1" dirty="0"/>
              <a:t>ارزش‌های اجتماعی</a:t>
            </a:r>
          </a:p>
          <a:p>
            <a:pPr marL="596646" indent="-514350" algn="just" rtl="1">
              <a:lnSpc>
                <a:spcPct val="150000"/>
              </a:lnSpc>
              <a:buAutoNum type="arabicPeriod"/>
            </a:pPr>
            <a:r>
              <a:rPr lang="fa-IR" b="1" dirty="0"/>
              <a:t>ارزش‌های کارکردی</a:t>
            </a:r>
            <a:endParaRPr lang="en-US" b="1" dirty="0"/>
          </a:p>
        </p:txBody>
      </p:sp>
      <p:sp>
        <p:nvSpPr>
          <p:cNvPr id="4" name="Footer Placeholder 3"/>
          <p:cNvSpPr>
            <a:spLocks noGrp="1"/>
          </p:cNvSpPr>
          <p:nvPr>
            <p:ph type="ftr" sz="quarter" idx="11"/>
          </p:nvPr>
        </p:nvSpPr>
        <p:spPr/>
        <p:txBody>
          <a:bodyPr/>
          <a:lstStyle/>
          <a:p>
            <a:endParaRPr lang="fa-IR"/>
          </a:p>
        </p:txBody>
      </p:sp>
      <p:pic>
        <p:nvPicPr>
          <p:cNvPr id="65538" name="Picture 2" descr="https://www.invespcro.com/blog/images/blog-images/Value-Proposition-e1433151957312.jpg"/>
          <p:cNvPicPr>
            <a:picLocks noChangeAspect="1" noChangeArrowheads="1"/>
          </p:cNvPicPr>
          <p:nvPr/>
        </p:nvPicPr>
        <p:blipFill>
          <a:blip r:embed="rId2" cstate="print"/>
          <a:srcRect/>
          <a:stretch>
            <a:fillRect/>
          </a:stretch>
        </p:blipFill>
        <p:spPr bwMode="auto">
          <a:xfrm>
            <a:off x="276321" y="2285990"/>
            <a:ext cx="5578570" cy="3835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0336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fa-IR" dirty="0"/>
              <a:t>2</a:t>
            </a:r>
          </a:p>
        </p:txBody>
      </p:sp>
      <p:pic>
        <p:nvPicPr>
          <p:cNvPr id="1027" name="Picture 3" descr="C:\Users\sony\Desktop\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4" y="5694027"/>
            <a:ext cx="1219200" cy="1152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stretch>
            <a:fillRect/>
          </a:stretch>
        </p:blipFill>
        <p:spPr>
          <a:xfrm>
            <a:off x="1246604" y="1617084"/>
            <a:ext cx="8983753" cy="3398032"/>
          </a:xfrm>
          <a:prstGeom prst="rect">
            <a:avLst/>
          </a:prstGeom>
          <a:ln>
            <a:noFill/>
          </a:ln>
          <a:effectLst>
            <a:softEdge rad="112500"/>
          </a:effectLst>
        </p:spPr>
      </p:pic>
      <p:sp>
        <p:nvSpPr>
          <p:cNvPr id="13" name="TextBox 12"/>
          <p:cNvSpPr txBox="1"/>
          <p:nvPr/>
        </p:nvSpPr>
        <p:spPr>
          <a:xfrm>
            <a:off x="27405" y="414787"/>
            <a:ext cx="11983832" cy="1015663"/>
          </a:xfrm>
          <a:prstGeom prst="rect">
            <a:avLst/>
          </a:prstGeom>
          <a:noFill/>
        </p:spPr>
        <p:txBody>
          <a:bodyPr wrap="square" rtlCol="1">
            <a:spAutoFit/>
          </a:bodyPr>
          <a:lstStyle/>
          <a:p>
            <a:pPr rtl="1"/>
            <a:r>
              <a:rPr lang="fa-IR" sz="6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B Nazanin" pitchFamily="2" charset="-78"/>
              </a:rPr>
              <a:t>بخش‌بندی مشتریان</a:t>
            </a:r>
            <a:r>
              <a:rPr lang="fa-IR" sz="6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mj-cs"/>
              </a:rPr>
              <a:t>(</a:t>
            </a:r>
            <a:r>
              <a:rPr lang="en-US"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mj-cs"/>
              </a:rPr>
              <a:t>Customer</a:t>
            </a:r>
            <a:r>
              <a:rPr lang="en-US" sz="6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mj-cs"/>
              </a:rPr>
              <a:t> </a:t>
            </a:r>
            <a:r>
              <a:rPr lang="en-US" sz="4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mj-cs"/>
              </a:rPr>
              <a:t>Segmentation</a:t>
            </a:r>
            <a:r>
              <a:rPr lang="fa-IR" sz="6000" b="1" dirty="0">
                <a:solidFill>
                  <a:schemeClr val="accent5">
                    <a:lumMod val="50000"/>
                  </a:schemeClr>
                </a:solidFill>
                <a:effectLst>
                  <a:outerShdw blurRad="38100" dist="38100" dir="2700000" algn="tl">
                    <a:srgbClr val="000000">
                      <a:alpha val="43137"/>
                    </a:srgbClr>
                  </a:outerShdw>
                </a:effectLst>
                <a:latin typeface="Adobe Arabic" panose="02040503050201020203" pitchFamily="18" charset="-78"/>
                <a:cs typeface="+mj-cs"/>
              </a:rPr>
              <a: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04" y="1617084"/>
            <a:ext cx="4654915" cy="3307439"/>
          </a:xfrm>
          <a:prstGeom prst="rect">
            <a:avLst/>
          </a:prstGeom>
        </p:spPr>
      </p:pic>
      <p:sp>
        <p:nvSpPr>
          <p:cNvPr id="8" name="Rectangle 7"/>
          <p:cNvSpPr/>
          <p:nvPr/>
        </p:nvSpPr>
        <p:spPr>
          <a:xfrm>
            <a:off x="2744386" y="5370861"/>
            <a:ext cx="6549870" cy="646331"/>
          </a:xfrm>
          <a:prstGeom prst="rect">
            <a:avLst/>
          </a:prstGeom>
        </p:spPr>
        <p:txBody>
          <a:bodyPr wrap="none">
            <a:spAutoFit/>
          </a:bodyPr>
          <a:lstStyle/>
          <a:p>
            <a:pPr rtl="0"/>
            <a:r>
              <a:rPr lang="en-US" sz="3600" b="1" dirty="0">
                <a:solidFill>
                  <a:srgbClr val="7030A0"/>
                </a:solidFill>
                <a:latin typeface="+mj-lt"/>
              </a:rPr>
              <a:t>Heart</a:t>
            </a:r>
            <a:r>
              <a:rPr lang="fa-IR" sz="3600" b="1" dirty="0">
                <a:solidFill>
                  <a:srgbClr val="7030A0"/>
                </a:solidFill>
                <a:latin typeface="+mj-lt"/>
              </a:rPr>
              <a:t> </a:t>
            </a:r>
            <a:r>
              <a:rPr lang="en-US" sz="3600" b="1" dirty="0">
                <a:solidFill>
                  <a:srgbClr val="7030A0"/>
                </a:solidFill>
                <a:latin typeface="+mj-lt"/>
              </a:rPr>
              <a:t> ❤ of any business model</a:t>
            </a:r>
          </a:p>
        </p:txBody>
      </p:sp>
    </p:spTree>
    <p:extLst>
      <p:ext uri="{BB962C8B-B14F-4D97-AF65-F5344CB8AC3E}">
        <p14:creationId xmlns:p14="http://schemas.microsoft.com/office/powerpoint/2010/main" val="76570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alar\Pictures\New Pic 87\529423_34234862.jpg"/>
          <p:cNvPicPr>
            <a:picLocks noChangeAspect="1" noChangeArrowheads="1"/>
          </p:cNvPicPr>
          <p:nvPr/>
        </p:nvPicPr>
        <p:blipFill>
          <a:blip r:embed="rId3" cstate="print"/>
          <a:srcRect/>
          <a:stretch>
            <a:fillRect/>
          </a:stretch>
        </p:blipFill>
        <p:spPr bwMode="auto">
          <a:xfrm>
            <a:off x="-105833" y="0"/>
            <a:ext cx="12405784" cy="6858000"/>
          </a:xfrm>
          <a:prstGeom prst="rect">
            <a:avLst/>
          </a:prstGeom>
          <a:noFill/>
          <a:ln w="9525">
            <a:noFill/>
            <a:miter lim="800000"/>
            <a:headEnd/>
            <a:tailEnd/>
          </a:ln>
        </p:spPr>
      </p:pic>
      <p:sp>
        <p:nvSpPr>
          <p:cNvPr id="772099" name="Rectangle 3"/>
          <p:cNvSpPr>
            <a:spLocks noGrp="1" noChangeArrowheads="1"/>
          </p:cNvSpPr>
          <p:nvPr>
            <p:ph type="title"/>
          </p:nvPr>
        </p:nvSpPr>
        <p:spPr>
          <a:xfrm>
            <a:off x="406400" y="1676400"/>
            <a:ext cx="5689600" cy="1828800"/>
          </a:xfrm>
        </p:spPr>
        <p:txBody>
          <a:bodyPr>
            <a:normAutofit fontScale="90000"/>
          </a:bodyPr>
          <a:lstStyle/>
          <a:p>
            <a:pPr eaLnBrk="1" hangingPunct="1">
              <a:lnSpc>
                <a:spcPct val="150000"/>
              </a:lnSpc>
              <a:defRPr/>
            </a:pPr>
            <a:r>
              <a:rPr lang="fa-IR" sz="9600" dirty="0" smtClean="0">
                <a:solidFill>
                  <a:schemeClr val="bg1"/>
                </a:solidFill>
                <a:effectLst>
                  <a:outerShdw blurRad="38100" dist="38100" dir="2700000" algn="tl">
                    <a:srgbClr val="C0C0C0"/>
                  </a:outerShdw>
                </a:effectLst>
                <a:cs typeface="+mn-cs"/>
              </a:rPr>
              <a:t>خلاقیت</a:t>
            </a:r>
            <a:endParaRPr lang="en-US" sz="9600" dirty="0">
              <a:solidFill>
                <a:schemeClr val="bg1"/>
              </a:solidFill>
              <a:effectLst>
                <a:outerShdw blurRad="38100" dist="38100" dir="2700000" algn="tl">
                  <a:srgbClr val="C0C0C0"/>
                </a:outerShdw>
              </a:effectLst>
              <a:cs typeface="+mn-cs"/>
            </a:endParaRPr>
          </a:p>
        </p:txBody>
      </p:sp>
      <p:sp>
        <p:nvSpPr>
          <p:cNvPr id="772100" name="Rectangle 4"/>
          <p:cNvSpPr>
            <a:spLocks noGrp="1" noChangeArrowheads="1"/>
          </p:cNvSpPr>
          <p:nvPr>
            <p:ph type="body" sz="half" idx="1"/>
          </p:nvPr>
        </p:nvSpPr>
        <p:spPr>
          <a:xfrm>
            <a:off x="1016000" y="5562600"/>
            <a:ext cx="10566400" cy="685800"/>
          </a:xfrm>
        </p:spPr>
        <p:txBody>
          <a:bodyPr>
            <a:normAutofit fontScale="55000" lnSpcReduction="20000"/>
          </a:bodyPr>
          <a:lstStyle/>
          <a:p>
            <a:pPr algn="ctr" rtl="1" eaLnBrk="1" hangingPunct="1">
              <a:lnSpc>
                <a:spcPct val="150000"/>
              </a:lnSpc>
              <a:buFontTx/>
              <a:buNone/>
              <a:defRPr/>
            </a:pPr>
            <a:r>
              <a:rPr lang="fa-IR" sz="5400" dirty="0" smtClean="0">
                <a:effectLst>
                  <a:outerShdw blurRad="38100" dist="38100" dir="2700000" algn="tl">
                    <a:srgbClr val="C0C0C0"/>
                  </a:outerShdw>
                </a:effectLst>
              </a:rPr>
              <a:t>توانایی </a:t>
            </a:r>
            <a:r>
              <a:rPr lang="fa-IR" sz="5400" dirty="0">
                <a:effectLst>
                  <a:outerShdw blurRad="38100" dist="38100" dir="2700000" algn="tl">
                    <a:srgbClr val="C0C0C0"/>
                  </a:outerShdw>
                </a:effectLst>
              </a:rPr>
              <a:t>تفكر + كشتن </a:t>
            </a:r>
            <a:r>
              <a:rPr lang="fa-IR" sz="5400" dirty="0" smtClean="0">
                <a:effectLst>
                  <a:outerShdw blurRad="38100" dist="38100" dir="2700000" algn="tl">
                    <a:srgbClr val="C0C0C0"/>
                  </a:outerShdw>
                </a:effectLst>
              </a:rPr>
              <a:t>ویروس های ذهنی</a:t>
            </a:r>
            <a:endParaRPr lang="fa-IR" sz="5400" dirty="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2099"/>
                                        </p:tgtEl>
                                        <p:attrNameLst>
                                          <p:attrName>style.visibility</p:attrName>
                                        </p:attrNameLst>
                                      </p:cBhvr>
                                      <p:to>
                                        <p:strVal val="visible"/>
                                      </p:to>
                                    </p:set>
                                    <p:animEffect transition="in" filter="checkerboard(across)">
                                      <p:cBhvr>
                                        <p:cTn id="7" dur="500"/>
                                        <p:tgtEl>
                                          <p:spTgt spid="772099"/>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iterate type="lt">
                                    <p:tmPct val="10000"/>
                                  </p:iterate>
                                  <p:childTnLst>
                                    <p:set>
                                      <p:cBhvr>
                                        <p:cTn id="11" dur="1" fill="hold">
                                          <p:stCondLst>
                                            <p:cond delay="0"/>
                                          </p:stCondLst>
                                        </p:cTn>
                                        <p:tgtEl>
                                          <p:spTgt spid="772100">
                                            <p:txEl>
                                              <p:pRg st="0" end="0"/>
                                            </p:txEl>
                                          </p:spTgt>
                                        </p:tgtEl>
                                        <p:attrNameLst>
                                          <p:attrName>style.visibility</p:attrName>
                                        </p:attrNameLst>
                                      </p:cBhvr>
                                      <p:to>
                                        <p:strVal val="visible"/>
                                      </p:to>
                                    </p:set>
                                    <p:animEffect transition="in" filter="fade">
                                      <p:cBhvr>
                                        <p:cTn id="12" dur="192" decel="100000"/>
                                        <p:tgtEl>
                                          <p:spTgt spid="772100">
                                            <p:txEl>
                                              <p:pRg st="0" end="0"/>
                                            </p:txEl>
                                          </p:spTgt>
                                        </p:tgtEl>
                                      </p:cBhvr>
                                    </p:animEffect>
                                    <p:animScale>
                                      <p:cBhvr>
                                        <p:cTn id="13" dur="192" decel="100000"/>
                                        <p:tgtEl>
                                          <p:spTgt spid="772100">
                                            <p:txEl>
                                              <p:pRg st="0" end="0"/>
                                            </p:txEl>
                                          </p:spTgt>
                                        </p:tgtEl>
                                      </p:cBhvr>
                                      <p:from x="10000" y="10000"/>
                                      <p:to x="200000" y="450000"/>
                                    </p:animScale>
                                    <p:animScale>
                                      <p:cBhvr>
                                        <p:cTn id="14" dur="308" accel="100000" fill="hold">
                                          <p:stCondLst>
                                            <p:cond delay="192"/>
                                          </p:stCondLst>
                                        </p:cTn>
                                        <p:tgtEl>
                                          <p:spTgt spid="772100">
                                            <p:txEl>
                                              <p:pRg st="0" end="0"/>
                                            </p:txEl>
                                          </p:spTgt>
                                        </p:tgtEl>
                                      </p:cBhvr>
                                      <p:from x="200000" y="450000"/>
                                      <p:to x="100000" y="100000"/>
                                    </p:animScale>
                                    <p:set>
                                      <p:cBhvr>
                                        <p:cTn id="15" dur="192" fill="hold"/>
                                        <p:tgtEl>
                                          <p:spTgt spid="772100">
                                            <p:txEl>
                                              <p:pRg st="0" end="0"/>
                                            </p:txEl>
                                          </p:spTgt>
                                        </p:tgtEl>
                                        <p:attrNameLst>
                                          <p:attrName>ppt_x</p:attrName>
                                        </p:attrNameLst>
                                      </p:cBhvr>
                                      <p:to>
                                        <p:strVal val="(0.5)"/>
                                      </p:to>
                                    </p:set>
                                    <p:anim from="(0.5)" to="(#ppt_x)" calcmode="lin" valueType="num">
                                      <p:cBhvr>
                                        <p:cTn id="16" dur="308" accel="100000" fill="hold">
                                          <p:stCondLst>
                                            <p:cond delay="192"/>
                                          </p:stCondLst>
                                        </p:cTn>
                                        <p:tgtEl>
                                          <p:spTgt spid="772100">
                                            <p:txEl>
                                              <p:pRg st="0" end="0"/>
                                            </p:txEl>
                                          </p:spTgt>
                                        </p:tgtEl>
                                        <p:attrNameLst>
                                          <p:attrName>ppt_x</p:attrName>
                                        </p:attrNameLst>
                                      </p:cBhvr>
                                    </p:anim>
                                    <p:set>
                                      <p:cBhvr>
                                        <p:cTn id="17" dur="192" fill="hold"/>
                                        <p:tgtEl>
                                          <p:spTgt spid="772100">
                                            <p:txEl>
                                              <p:pRg st="0" end="0"/>
                                            </p:txEl>
                                          </p:spTgt>
                                        </p:tgtEl>
                                        <p:attrNameLst>
                                          <p:attrName>ppt_y</p:attrName>
                                        </p:attrNameLst>
                                      </p:cBhvr>
                                      <p:to>
                                        <p:strVal val="(#ppt_y+0.4)"/>
                                      </p:to>
                                    </p:set>
                                    <p:anim from="(#ppt_y+0.4)" to="(#ppt_y)" calcmode="lin" valueType="num">
                                      <p:cBhvr>
                                        <p:cTn id="18" dur="308" accel="100000" fill="hold">
                                          <p:stCondLst>
                                            <p:cond delay="192"/>
                                          </p:stCondLst>
                                        </p:cTn>
                                        <p:tgtEl>
                                          <p:spTgt spid="772100">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p:bldP spid="77210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t>بخش‌بندی مشتریان‌</a:t>
            </a:r>
            <a:endParaRPr lang="en-US" dirty="0"/>
          </a:p>
        </p:txBody>
      </p:sp>
      <p:sp>
        <p:nvSpPr>
          <p:cNvPr id="3" name="Content Placeholder 2"/>
          <p:cNvSpPr>
            <a:spLocks noGrp="1"/>
          </p:cNvSpPr>
          <p:nvPr>
            <p:ph idx="1"/>
          </p:nvPr>
        </p:nvSpPr>
        <p:spPr/>
        <p:txBody>
          <a:bodyPr>
            <a:normAutofit/>
          </a:bodyPr>
          <a:lstStyle/>
          <a:p>
            <a:pPr algn="just" rtl="1"/>
            <a:r>
              <a:rPr lang="fa-IR" dirty="0"/>
              <a:t>مشکل یا مسایلی که تشخیص دادید مربوط به کدام بخش از مشتریان می‌شود؟ </a:t>
            </a:r>
            <a:endParaRPr lang="en-US" dirty="0"/>
          </a:p>
          <a:p>
            <a:pPr algn="just" rtl="1"/>
            <a:r>
              <a:rPr lang="fa-IR" dirty="0"/>
              <a:t>این افراد چه کسانی هستند؟ </a:t>
            </a:r>
            <a:endParaRPr lang="en-US" dirty="0"/>
          </a:p>
          <a:p>
            <a:pPr algn="just" rtl="1"/>
            <a:r>
              <a:rPr lang="fa-IR" dirty="0"/>
              <a:t>چه ویژگی‌هایی دارند‌؟ </a:t>
            </a:r>
            <a:endParaRPr lang="en-US" dirty="0"/>
          </a:p>
          <a:p>
            <a:pPr algn="just" rtl="1"/>
            <a:r>
              <a:rPr lang="fa-IR" dirty="0"/>
              <a:t>در چه دسته‌بندی‌هایی قرار می‌گیرند، </a:t>
            </a:r>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4047747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بخش مشتریان (</a:t>
            </a:r>
            <a:r>
              <a:rPr lang="en-US" b="1" dirty="0"/>
              <a:t>Customer Segment):</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تعیین کنید چه کسانی مشتریان یا کاربران سیستم شما هستند و اینکه آیا می‌توان آن ها را به چند دسته تقسیم کرد. اگر مشتریان متعددی دارید، برای هر دسته می توانید یک بوم ناب جداگانه داشته باشید چون در این حالت بخش های دیگر بوم شما نیز متفاوت خواهند بود. </a:t>
            </a:r>
          </a:p>
          <a:p>
            <a:pPr algn="just" rtl="1" fontAlgn="base">
              <a:lnSpc>
                <a:spcPct val="150000"/>
              </a:lnSpc>
            </a:pPr>
            <a:r>
              <a:rPr lang="fa-IR" dirty="0"/>
              <a:t>برای مثال اگر مشتریان شما هم شامل طراحان گرافیک می‌شود و هم عکاسان، برای هر یک بوم جداگانه‌ای بسازید.  سعی کنید نگاه باریک بینانه‌ای به ویژگی‌های متمایز مشتریان خود داشته باشید. هدف شما باید تعیین پذیرندگان آغازین (</a:t>
            </a:r>
            <a:r>
              <a:rPr lang="en-US" dirty="0"/>
              <a:t>Early Adopters) </a:t>
            </a:r>
            <a:r>
              <a:rPr lang="fa-IR" dirty="0"/>
              <a:t>باشد نه غالب بازار.</a:t>
            </a:r>
          </a:p>
          <a:p>
            <a:pPr algn="just" rtl="1">
              <a:lnSpc>
                <a:spcPct val="150000"/>
              </a:lnSpc>
            </a:pPr>
            <a:endParaRPr lang="en-US" dirty="0"/>
          </a:p>
        </p:txBody>
      </p:sp>
    </p:spTree>
    <p:extLst>
      <p:ext uri="{BB962C8B-B14F-4D97-AF65-F5344CB8AC3E}">
        <p14:creationId xmlns:p14="http://schemas.microsoft.com/office/powerpoint/2010/main" val="271993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_2016-11-18_10-17-58.jpg"/>
          <p:cNvPicPr>
            <a:picLocks noGrp="1" noChangeAspect="1"/>
          </p:cNvPicPr>
          <p:nvPr>
            <p:ph idx="1"/>
          </p:nvPr>
        </p:nvPicPr>
        <p:blipFill>
          <a:blip r:embed="rId2" cstate="print"/>
          <a:stretch>
            <a:fillRect/>
          </a:stretch>
        </p:blipFill>
        <p:spPr>
          <a:xfrm>
            <a:off x="508000" y="381001"/>
            <a:ext cx="10766661" cy="5934075"/>
          </a:xfrm>
        </p:spPr>
      </p:pic>
    </p:spTree>
    <p:extLst>
      <p:ext uri="{BB962C8B-B14F-4D97-AF65-F5344CB8AC3E}">
        <p14:creationId xmlns:p14="http://schemas.microsoft.com/office/powerpoint/2010/main" val="290908162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تعریف پذیرندگان آغازین (</a:t>
            </a:r>
            <a:r>
              <a:rPr lang="en-US" b="1" dirty="0"/>
              <a:t>Early Adopters):</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اشخاص حقیقی یا حقوقی که پیش از دیگران از یک تکنولوژی یا محصول استفاده می کنند. آن ها به شما بازخورد می دهند و کمک می کنند تا نقایص محصول را بهبود دهید، هزینه تحقیق و توسعه محصول را کاهش دهید نفوذ در بازار را افزایش دهید</a:t>
            </a:r>
          </a:p>
          <a:p>
            <a:pPr algn="just" rtl="1">
              <a:lnSpc>
                <a:spcPct val="150000"/>
              </a:lnSpc>
            </a:pPr>
            <a:endParaRPr lang="en-US" dirty="0"/>
          </a:p>
        </p:txBody>
      </p:sp>
    </p:spTree>
    <p:extLst>
      <p:ext uri="{BB962C8B-B14F-4D97-AF65-F5344CB8AC3E}">
        <p14:creationId xmlns:p14="http://schemas.microsoft.com/office/powerpoint/2010/main" val="19726012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44" y="0"/>
            <a:ext cx="9997440" cy="1143000"/>
          </a:xfrm>
        </p:spPr>
        <p:txBody>
          <a:bodyPr>
            <a:normAutofit/>
          </a:bodyPr>
          <a:lstStyle/>
          <a:p>
            <a:pPr rtl="1"/>
            <a:r>
              <a:rPr lang="fa-IR" sz="3600" dirty="0"/>
              <a:t>پذیرندگان آغازین یا </a:t>
            </a:r>
            <a:r>
              <a:rPr lang="en-US" sz="3600" dirty="0"/>
              <a:t>Early Adopters</a:t>
            </a:r>
          </a:p>
        </p:txBody>
      </p:sp>
      <p:sp>
        <p:nvSpPr>
          <p:cNvPr id="3" name="Content Placeholder 2"/>
          <p:cNvSpPr>
            <a:spLocks noGrp="1"/>
          </p:cNvSpPr>
          <p:nvPr>
            <p:ph idx="1"/>
          </p:nvPr>
        </p:nvSpPr>
        <p:spPr>
          <a:xfrm>
            <a:off x="2034794" y="946150"/>
            <a:ext cx="9997440" cy="4991100"/>
          </a:xfrm>
        </p:spPr>
        <p:txBody>
          <a:bodyPr>
            <a:normAutofit lnSpcReduction="10000"/>
          </a:bodyPr>
          <a:lstStyle/>
          <a:p>
            <a:pPr algn="just" rtl="1">
              <a:lnSpc>
                <a:spcPct val="150000"/>
              </a:lnSpc>
            </a:pPr>
            <a:r>
              <a:rPr lang="fa-IR" sz="2400" b="1" dirty="0"/>
              <a:t>اگر قرار باشد از مثلا هفته آینده بر روی اعتبارسنجی ایده کار کرد، اولین دسته‌های مشتریانی که اعتبارسنجی را بر روی آنها انجام خواهیم داد چه افرادی هستند ؟</a:t>
            </a:r>
          </a:p>
          <a:p>
            <a:pPr algn="just" rtl="1">
              <a:lnSpc>
                <a:spcPct val="150000"/>
              </a:lnSpc>
            </a:pPr>
            <a:r>
              <a:rPr lang="fa-IR" sz="2400" b="1" dirty="0"/>
              <a:t> شما در این بخش باید به دنبال شناسایی پذیرندگان آغازین یا </a:t>
            </a:r>
            <a:r>
              <a:rPr lang="en-US" sz="2400" b="1" dirty="0"/>
              <a:t>Early Adopters </a:t>
            </a:r>
            <a:r>
              <a:rPr lang="fa-IR" sz="2400" b="1" dirty="0"/>
              <a:t> باشید، </a:t>
            </a:r>
          </a:p>
          <a:p>
            <a:pPr algn="just" rtl="1">
              <a:lnSpc>
                <a:spcPct val="150000"/>
              </a:lnSpc>
            </a:pPr>
            <a:r>
              <a:rPr lang="fa-IR" sz="2400" b="1" dirty="0"/>
              <a:t>منظور از این بخش از مشتریان آن دسته افرادی هستند که به احتمال زیاد علاقه زیادی به محصول شما دارند و بواسطه این علاقه و اشتیاق حاضرند نکاتی در زمینه بهبود محصول به شما ارایه دهند</a:t>
            </a:r>
          </a:p>
          <a:p>
            <a:pPr algn="just" rtl="1">
              <a:lnSpc>
                <a:spcPct val="135000"/>
              </a:lnSpc>
            </a:pPr>
            <a:r>
              <a:rPr lang="fa-IR" sz="2400" b="1" dirty="0"/>
              <a:t> بازخوردهای این افراد باعث بهبود سیستم و درک بهتر مشکل و بهبود راه حل ارایه شده از سوی شما می باشد، شناسایی این افراد و کمک گرفتن از آنها نقش بسیار مهمی در موفقیت استارتاپ شما خواهد داشت.</a:t>
            </a:r>
            <a:endParaRPr lang="en-US" sz="2400" b="1" dirty="0"/>
          </a:p>
        </p:txBody>
      </p:sp>
      <p:sp>
        <p:nvSpPr>
          <p:cNvPr id="4" name="Footer Placeholder 3"/>
          <p:cNvSpPr>
            <a:spLocks noGrp="1"/>
          </p:cNvSpPr>
          <p:nvPr>
            <p:ph type="ftr" sz="quarter" idx="11"/>
          </p:nvPr>
        </p:nvSpPr>
        <p:spPr/>
        <p:txBody>
          <a:bodyPr/>
          <a:lstStyle/>
          <a:p>
            <a:endParaRPr lang="fa-IR"/>
          </a:p>
        </p:txBody>
      </p:sp>
      <p:sp>
        <p:nvSpPr>
          <p:cNvPr id="62466" name="AutoShape 2"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68" name="AutoShape 4"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0" name="AutoShape 6" descr="Image result for que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72" name="Picture 8" descr="Image result for queue"/>
          <p:cNvPicPr>
            <a:picLocks noChangeAspect="1" noChangeArrowheads="1"/>
          </p:cNvPicPr>
          <p:nvPr/>
        </p:nvPicPr>
        <p:blipFill>
          <a:blip r:embed="rId2" cstate="print"/>
          <a:srcRect/>
          <a:stretch>
            <a:fillRect/>
          </a:stretch>
        </p:blipFill>
        <p:spPr bwMode="auto">
          <a:xfrm>
            <a:off x="1311275" y="5174803"/>
            <a:ext cx="2987675" cy="1683197"/>
          </a:xfrm>
          <a:prstGeom prst="rect">
            <a:avLst/>
          </a:prstGeom>
          <a:noFill/>
        </p:spPr>
      </p:pic>
    </p:spTree>
    <p:extLst>
      <p:ext uri="{BB962C8B-B14F-4D97-AF65-F5344CB8AC3E}">
        <p14:creationId xmlns:p14="http://schemas.microsoft.com/office/powerpoint/2010/main" val="3126407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rtl="1"/>
            <a:r>
              <a:rPr lang="fa-IR" dirty="0"/>
              <a:t>پذیرندگان آغازین بخاطر دلایل زیر برای استارتاپ‌ها </a:t>
            </a:r>
            <a:r>
              <a:rPr lang="fa-IR" dirty="0" smtClean="0"/>
              <a:t>مهمند:</a:t>
            </a:r>
            <a:endParaRPr lang="fa-IR" dirty="0"/>
          </a:p>
          <a:p>
            <a:pPr algn="just" rtl="1"/>
            <a:r>
              <a:rPr lang="fa-IR" dirty="0"/>
              <a:t>دنبال فناوری جدیدن تا مساله‌شون (یا شرکتشون) رو حل کنن، نه تنها بخاطر اینکه جدیدترین فناوری رو داشته باشن.</a:t>
            </a:r>
          </a:p>
          <a:p>
            <a:pPr algn="just" rtl="1"/>
            <a:r>
              <a:rPr lang="fa-IR" dirty="0"/>
              <a:t>توتصمیم‌گیری خرید به حرفای بقیه اتکا نمی‌کنن. البته معمولاً از بقیه پذیرندگان آغازین تأثیر می‌گیرن اما توجه اصلی‌شون حل مساله‌ مشخصه.</a:t>
            </a:r>
          </a:p>
          <a:p>
            <a:pPr algn="just" rtl="1"/>
            <a:r>
              <a:rPr lang="fa-IR" dirty="0"/>
              <a:t>اونا می‌خوان بهتون کمک کنن و (بهتر از همه) می‌خوان که شما موفق باشین. پذیرندگان آغازین از فرصت‌هایی که اجازه می‌ده تا با حل مسائل واقعی قهرمان بشن، لذت می‌برن.</a:t>
            </a:r>
          </a:p>
          <a:p>
            <a:pPr algn="just" rtl="1"/>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3969079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شناسایی رقبا</a:t>
            </a:r>
            <a:endParaRPr lang="en-US" dirty="0"/>
          </a:p>
        </p:txBody>
      </p:sp>
      <p:sp>
        <p:nvSpPr>
          <p:cNvPr id="4" name="Footer Placeholder 3"/>
          <p:cNvSpPr>
            <a:spLocks noGrp="1"/>
          </p:cNvSpPr>
          <p:nvPr>
            <p:ph type="ftr" sz="quarter" idx="11"/>
          </p:nvPr>
        </p:nvSpPr>
        <p:spPr/>
        <p:txBody>
          <a:bodyPr/>
          <a:lstStyle/>
          <a:p>
            <a:endParaRPr lang="fa-IR"/>
          </a:p>
        </p:txBody>
      </p:sp>
      <p:pic>
        <p:nvPicPr>
          <p:cNvPr id="5" name="Picture 4" descr="main-qimg-06569e22e0d092b326911c10ddeae1ce-c.jpg"/>
          <p:cNvPicPr>
            <a:picLocks noChangeAspect="1"/>
          </p:cNvPicPr>
          <p:nvPr/>
        </p:nvPicPr>
        <p:blipFill>
          <a:blip r:embed="rId2" cstate="print"/>
          <a:stretch>
            <a:fillRect/>
          </a:stretch>
        </p:blipFill>
        <p:spPr>
          <a:xfrm>
            <a:off x="1906587" y="2781300"/>
            <a:ext cx="8784855" cy="2845594"/>
          </a:xfrm>
          <a:prstGeom prst="rect">
            <a:avLst/>
          </a:prstGeom>
        </p:spPr>
      </p:pic>
    </p:spTree>
    <p:extLst>
      <p:ext uri="{BB962C8B-B14F-4D97-AF65-F5344CB8AC3E}">
        <p14:creationId xmlns:p14="http://schemas.microsoft.com/office/powerpoint/2010/main" val="3060619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144" y="211138"/>
            <a:ext cx="9997440" cy="868362"/>
          </a:xfrm>
        </p:spPr>
        <p:txBody>
          <a:bodyPr>
            <a:normAutofit/>
          </a:bodyPr>
          <a:lstStyle/>
          <a:p>
            <a:pPr rtl="1"/>
            <a:r>
              <a:rPr lang="fa-IR" dirty="0"/>
              <a:t>برتری مطلق</a:t>
            </a:r>
            <a:r>
              <a:rPr lang="en-US" dirty="0"/>
              <a:t>- </a:t>
            </a:r>
            <a:r>
              <a:rPr lang="fa-IR" dirty="0"/>
              <a:t> </a:t>
            </a:r>
            <a:r>
              <a:rPr lang="en-US" dirty="0"/>
              <a:t>Unfair Advantage):</a:t>
            </a:r>
          </a:p>
        </p:txBody>
      </p:sp>
      <p:sp>
        <p:nvSpPr>
          <p:cNvPr id="3" name="Content Placeholder 2"/>
          <p:cNvSpPr>
            <a:spLocks noGrp="1"/>
          </p:cNvSpPr>
          <p:nvPr>
            <p:ph idx="1"/>
          </p:nvPr>
        </p:nvSpPr>
        <p:spPr>
          <a:xfrm>
            <a:off x="1977644" y="1136650"/>
            <a:ext cx="9997440" cy="4800600"/>
          </a:xfrm>
        </p:spPr>
        <p:txBody>
          <a:bodyPr>
            <a:normAutofit/>
          </a:bodyPr>
          <a:lstStyle/>
          <a:p>
            <a:pPr algn="just" rtl="1"/>
            <a:r>
              <a:rPr lang="fa-IR" sz="2800" dirty="0"/>
              <a:t>نام دیگر این بخش ، برتری </a:t>
            </a:r>
            <a:r>
              <a:rPr lang="fa-IR" sz="2800" dirty="0" smtClean="0"/>
              <a:t>ناعادلانه </a:t>
            </a:r>
            <a:r>
              <a:rPr lang="fa-IR" sz="2800" dirty="0"/>
              <a:t>هم هست</a:t>
            </a:r>
            <a:endParaRPr lang="en-US" sz="2800" dirty="0"/>
          </a:p>
          <a:p>
            <a:pPr algn="just" rtl="1"/>
            <a:r>
              <a:rPr lang="fa-IR" sz="2800" dirty="0"/>
              <a:t>واقعیت این است که شما باید نسبت به رقبایتان یک سری ویژگی داشته باشید که این ویژگی ها به راحتی و به سرعت قابلیت کپی شدن را نداشته باشند </a:t>
            </a:r>
            <a:endParaRPr lang="en-US" sz="2800" dirty="0"/>
          </a:p>
          <a:p>
            <a:pPr algn="just" rtl="1"/>
            <a:r>
              <a:rPr lang="fa-IR" sz="2800" dirty="0"/>
              <a:t>برتری مطلق ، چیزی است که شاید از همان اول وجود نداشته باشد و باید در طی زمان بوجود آید ولی این بخش در بوم در نظر گرفته شده است که به شما این نکته را یادآور کند که حتما به فکر خلق یک برتری مطلق در طول زمان باشید.</a:t>
            </a:r>
          </a:p>
          <a:p>
            <a:pPr algn="just" rtl="1"/>
            <a:r>
              <a:rPr lang="fa-IR" sz="2800" dirty="0"/>
              <a:t>ممکن است استارتاپ شما از همان روز اول هم برتری مطلق داشته باشد ، مثلا دسترسی انحصاری به بخش ویژه از مشتریان ، که برای رقبا دسترسی به آنها خیلی سخت و دست نیافتنی باشد ، و یا اینکه یک فناوری خاص که کپی برداری از آن برای رقیبان سخت است .</a:t>
            </a:r>
          </a:p>
          <a:p>
            <a:pPr algn="just" rtl="1"/>
            <a:endParaRPr lang="en-US" sz="2800" dirty="0"/>
          </a:p>
        </p:txBody>
      </p:sp>
      <p:sp>
        <p:nvSpPr>
          <p:cNvPr id="4" name="Footer Placeholder 3"/>
          <p:cNvSpPr>
            <a:spLocks noGrp="1"/>
          </p:cNvSpPr>
          <p:nvPr>
            <p:ph type="ftr" sz="quarter" idx="11"/>
          </p:nvPr>
        </p:nvSpPr>
        <p:spPr/>
        <p:txBody>
          <a:bodyPr/>
          <a:lstStyle/>
          <a:p>
            <a:endParaRPr lang="fa-IR"/>
          </a:p>
        </p:txBody>
      </p:sp>
      <p:pic>
        <p:nvPicPr>
          <p:cNvPr id="5" name="Picture 4" descr="download (2).jpg"/>
          <p:cNvPicPr>
            <a:picLocks noChangeAspect="1"/>
          </p:cNvPicPr>
          <p:nvPr/>
        </p:nvPicPr>
        <p:blipFill>
          <a:blip r:embed="rId2" cstate="print"/>
          <a:stretch>
            <a:fillRect/>
          </a:stretch>
        </p:blipFill>
        <p:spPr>
          <a:xfrm>
            <a:off x="1512887" y="5156200"/>
            <a:ext cx="2885030" cy="1546225"/>
          </a:xfrm>
          <a:prstGeom prst="rect">
            <a:avLst/>
          </a:prstGeom>
        </p:spPr>
      </p:pic>
    </p:spTree>
    <p:extLst>
      <p:ext uri="{BB962C8B-B14F-4D97-AF65-F5344CB8AC3E}">
        <p14:creationId xmlns:p14="http://schemas.microsoft.com/office/powerpoint/2010/main" val="38056189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1"/>
            <a:r>
              <a:rPr lang="fa-IR" b="1" dirty="0"/>
              <a:t>برتری مطلق (</a:t>
            </a:r>
            <a:r>
              <a:rPr lang="en-US" b="1" dirty="0"/>
              <a:t>Unfair Advantage):</a:t>
            </a:r>
            <a:endParaRPr lang="en-US" b="1" dirty="0">
              <a:solidFill>
                <a:schemeClr val="accent6">
                  <a:lumMod val="50000"/>
                </a:schemeClr>
              </a:solidFill>
            </a:endParaRPr>
          </a:p>
        </p:txBody>
      </p:sp>
      <p:sp>
        <p:nvSpPr>
          <p:cNvPr id="3" name="Content Placeholder 2"/>
          <p:cNvSpPr>
            <a:spLocks noGrp="1"/>
          </p:cNvSpPr>
          <p:nvPr>
            <p:ph idx="1"/>
          </p:nvPr>
        </p:nvSpPr>
        <p:spPr/>
        <p:txBody>
          <a:bodyPr vert="horz" lIns="91440" tIns="45720" rIns="91440" bIns="45720" rtlCol="0">
            <a:normAutofit/>
          </a:bodyPr>
          <a:lstStyle/>
          <a:p>
            <a:pPr algn="just" rtl="1" fontAlgn="base">
              <a:lnSpc>
                <a:spcPct val="150000"/>
              </a:lnSpc>
            </a:pPr>
            <a:r>
              <a:rPr lang="fa-IR" dirty="0"/>
              <a:t>یک برتری مطلق حقیقی چیزی است که به راحتی قابل کپی یا خریدن نباشد. ممکن است استارتاپ شما در ابتدا دارای یک برتری مطلق واقعی نسبت به شرکت‌های دیگر در بازار نباشد. اما این فیلد در بوم ناب قرار گرفته تا شما را تشویق کند تا برتری مطلق خود را بیابید یا آن را بسازید. برتری مطلق در آینده و زمانی که شما به موفقیت دست یابید، به نوعی از شرکت شما در برابر تقلید کنندگان محافظت می‌کند</a:t>
            </a:r>
          </a:p>
        </p:txBody>
      </p:sp>
    </p:spTree>
    <p:extLst>
      <p:ext uri="{BB962C8B-B14F-4D97-AF65-F5344CB8AC3E}">
        <p14:creationId xmlns:p14="http://schemas.microsoft.com/office/powerpoint/2010/main" val="17545013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Market Fit </a:t>
            </a:r>
            <a:r>
              <a:rPr lang="fa-IR" dirty="0"/>
              <a:t>تطابق ایده- بازار</a:t>
            </a:r>
            <a:endParaRPr lang="en-US" dirty="0"/>
          </a:p>
        </p:txBody>
      </p:sp>
      <p:sp>
        <p:nvSpPr>
          <p:cNvPr id="4" name="Footer Placeholder 3"/>
          <p:cNvSpPr>
            <a:spLocks noGrp="1"/>
          </p:cNvSpPr>
          <p:nvPr>
            <p:ph type="ftr" sz="quarter" idx="11"/>
          </p:nvPr>
        </p:nvSpPr>
        <p:spPr/>
        <p:txBody>
          <a:bodyPr/>
          <a:lstStyle/>
          <a:p>
            <a:endParaRPr lang="fa-IR"/>
          </a:p>
        </p:txBody>
      </p:sp>
    </p:spTree>
    <p:extLst>
      <p:ext uri="{BB962C8B-B14F-4D97-AF65-F5344CB8AC3E}">
        <p14:creationId xmlns:p14="http://schemas.microsoft.com/office/powerpoint/2010/main" val="2852337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6">
      <a:majorFont>
        <a:latin typeface="Trebuchet MS"/>
        <a:ea typeface=""/>
        <a:cs typeface="B Titr"/>
      </a:majorFont>
      <a:minorFont>
        <a:latin typeface="Trebuchet MS"/>
        <a:ea typeface=""/>
        <a:cs typeface="B Mitr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6367</TotalTime>
  <Words>5627</Words>
  <Application>Microsoft Office PowerPoint</Application>
  <PresentationFormat>Widescreen</PresentationFormat>
  <Paragraphs>660</Paragraphs>
  <Slides>131</Slides>
  <Notes>55</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131</vt:i4>
      </vt:variant>
    </vt:vector>
  </HeadingPairs>
  <TitlesOfParts>
    <vt:vector size="154" baseType="lpstr">
      <vt:lpstr>2  Tabassom</vt:lpstr>
      <vt:lpstr>Adobe Arabic</vt:lpstr>
      <vt:lpstr>Arial</vt:lpstr>
      <vt:lpstr>B Homa</vt:lpstr>
      <vt:lpstr>B Jadid</vt:lpstr>
      <vt:lpstr>B Lotus</vt:lpstr>
      <vt:lpstr>B Mitra</vt:lpstr>
      <vt:lpstr>B Nazanin</vt:lpstr>
      <vt:lpstr>B Tabassom</vt:lpstr>
      <vt:lpstr>B Titr</vt:lpstr>
      <vt:lpstr>B Traffic</vt:lpstr>
      <vt:lpstr>Baasem</vt:lpstr>
      <vt:lpstr>Calibri</vt:lpstr>
      <vt:lpstr>Comic Sans MS</vt:lpstr>
      <vt:lpstr>IPT.Titr</vt:lpstr>
      <vt:lpstr>IranNastaliq</vt:lpstr>
      <vt:lpstr>IRANSans</vt:lpstr>
      <vt:lpstr>IRANSansWeb</vt:lpstr>
      <vt:lpstr>Times New Roman</vt:lpstr>
      <vt:lpstr>Trebuchet MS</vt:lpstr>
      <vt:lpstr>Wingdings</vt:lpstr>
      <vt:lpstr>Wingdings 2</vt:lpstr>
      <vt:lpstr>Office Theme</vt:lpstr>
      <vt:lpstr>PowerPoint Presentation</vt:lpstr>
      <vt:lpstr>در آغاز.....</vt:lpstr>
      <vt:lpstr>چشم‌انداز شخصی خود را تعریف کنید</vt:lpstr>
      <vt:lpstr>توسعه فردی</vt:lpstr>
      <vt:lpstr>به نظر شما  فرق کسب و کار با کارآفرینی چیست؟</vt:lpstr>
      <vt:lpstr>PowerPoint Presentation</vt:lpstr>
      <vt:lpstr>خلاقیت چیست؟</vt:lpstr>
      <vt:lpstr>PowerPoint Presentation</vt:lpstr>
      <vt:lpstr>خلاقیت</vt:lpstr>
      <vt:lpstr>خلاقیت</vt:lpstr>
      <vt:lpstr>خلاقیت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خلاقیت تا کارآفرینی</vt:lpstr>
      <vt:lpstr>منابع خلاقیت</vt:lpstr>
      <vt:lpstr>PowerPoint Presentation</vt:lpstr>
      <vt:lpstr> قالب‌های ذهنی ، دانسته‌ها  </vt:lpstr>
      <vt:lpstr>قالب های ذهنی  </vt:lpstr>
      <vt:lpstr>thinking out of the box</vt:lpstr>
      <vt:lpstr>PowerPoint Presentation</vt:lpstr>
      <vt:lpstr>قرار گرفتن در حالت خلاقیت (!)</vt:lpstr>
      <vt:lpstr>سنجیدن شرایط مسأله</vt:lpstr>
      <vt:lpstr>سنجیدن شرایط مسأله</vt:lpstr>
      <vt:lpstr>آيا شما فرد مناسبي براي  راه‌اندازي يك كسب و كار هستيد</vt:lpstr>
      <vt:lpstr>ویژگی‌های افراد کارآفرین</vt:lpstr>
      <vt:lpstr>ویژگی‌های شخصیتی مشترک کارآفرینان</vt:lpstr>
      <vt:lpstr>PowerPoint Presentation</vt:lpstr>
      <vt:lpstr>از كجا شروع كنيم</vt:lpstr>
      <vt:lpstr>PowerPoint Presentation</vt:lpstr>
      <vt:lpstr>ايده چيست؟</vt:lpstr>
      <vt:lpstr>ايده‌ي كسب و كار به شما مي‌گويد:   </vt:lpstr>
      <vt:lpstr>PowerPoint Presentation</vt:lpstr>
      <vt:lpstr>آیا شما برای چه نوع کسب وکاری مناسب هستید؟</vt:lpstr>
      <vt:lpstr>انواع خرده‌فروشي فروشگاهي</vt:lpstr>
      <vt:lpstr>انواع خرده‌فروشي بدون فروشگاه</vt:lpstr>
      <vt:lpstr>انواع عمده‌فروشي</vt:lpstr>
      <vt:lpstr>كسب ‌و ‌كار توليدي</vt:lpstr>
      <vt:lpstr>كسب و كار خدماتي</vt:lpstr>
      <vt:lpstr>انواع كسب ‌و كار خدماتي</vt:lpstr>
      <vt:lpstr>ويژگي كسب‌ وكار خدماتي</vt:lpstr>
      <vt:lpstr>PowerPoint Presentation</vt:lpstr>
      <vt:lpstr>PowerPoint Presentation</vt:lpstr>
      <vt:lpstr>استارتاپ چی هست؟</vt:lpstr>
      <vt:lpstr>تغییر ماهیت کسب و کارهای خدماتی</vt:lpstr>
      <vt:lpstr>PowerPoint Presentation</vt:lpstr>
      <vt:lpstr>ایده‌ی کسب و کار شما چیست؟</vt:lpstr>
      <vt:lpstr>ايده‌ي کسب و کار من</vt:lpstr>
      <vt:lpstr>نداشتن ایده، بهتر از کارکردن روی ایده‌ی نامناسب است</vt:lpstr>
      <vt:lpstr>PowerPoint Presentation</vt:lpstr>
      <vt:lpstr>ایده‌های کسب و کار خود را پرورش دهید</vt:lpstr>
      <vt:lpstr>اكنون خودتان طوفان فكري سازماندهي شده‌اي را انجام دهيد</vt:lpstr>
      <vt:lpstr>4 قاعده اجراي طوفان فكري</vt:lpstr>
      <vt:lpstr>طوفان فكري سازماندهي شده‌</vt:lpstr>
      <vt:lpstr>PowerPoint Presentation</vt:lpstr>
      <vt:lpstr>فهرست ايده‌ها</vt:lpstr>
      <vt:lpstr>ایده‌های کسب وکار را تحلیل کرده و بهترین ایده را انتخاب کنید</vt:lpstr>
      <vt:lpstr>ایده‌های کسب وکار را تحلیل کرده و بهترین ایده را انتخاب کنید</vt:lpstr>
      <vt:lpstr>ایده های کسب وکار را تحلیل کرده و بهترین ایده را انتخاب کنید</vt:lpstr>
      <vt:lpstr>ایده‌های کسب و کار را تحلیل کرده و بهترین ایده را انتخاب کنید</vt:lpstr>
      <vt:lpstr>جمع‌بندی ايده‌ها</vt:lpstr>
      <vt:lpstr>روش‌های تحقیق ایده</vt:lpstr>
      <vt:lpstr>PowerPoint Presentation</vt:lpstr>
      <vt:lpstr>ایده های کسب وکار را تحلیل کرده و بهترین ایده را انتخاب کنید</vt:lpstr>
      <vt:lpstr>ایده‌های کسب وکار را تحلیل کرده و بهترین ایده را انتخاب کنید</vt:lpstr>
      <vt:lpstr>ايده‌ي کسب و کار من</vt:lpstr>
      <vt:lpstr>ایده‌های جدید را در میان مشکلات خودتان پیدا کنید!</vt:lpstr>
      <vt:lpstr>PowerPoint Presentation</vt:lpstr>
      <vt:lpstr>PowerPoint Presentation</vt:lpstr>
      <vt:lpstr>مدل‌سازی کسب و کار</vt:lpstr>
      <vt:lpstr>PowerPoint Presentation</vt:lpstr>
      <vt:lpstr>بوم ناب</vt:lpstr>
      <vt:lpstr>PowerPoint Presentation</vt:lpstr>
      <vt:lpstr>PowerPoint Presentation</vt:lpstr>
      <vt:lpstr>مساله یا مشکل -Problem</vt:lpstr>
      <vt:lpstr>مساله (Problem):</vt:lpstr>
      <vt:lpstr>مساله یا مشکل -Problem</vt:lpstr>
      <vt:lpstr>راه حل –Solution</vt:lpstr>
      <vt:lpstr>راه حل (Solution):</vt:lpstr>
      <vt:lpstr>جایگزین‌های موجود Existing Alternatives-</vt:lpstr>
      <vt:lpstr>PowerPoint Presentation</vt:lpstr>
      <vt:lpstr>ارزش پیشنهادی</vt:lpstr>
      <vt:lpstr>ارزش پیشنهادی یکتا (Unique Value Proposition):</vt:lpstr>
      <vt:lpstr>انواع ارزش پیشنهادی</vt:lpstr>
      <vt:lpstr>PowerPoint Presentation</vt:lpstr>
      <vt:lpstr>بخش‌بندی مشتریان‌</vt:lpstr>
      <vt:lpstr>بخش مشتریان (Customer Segment):</vt:lpstr>
      <vt:lpstr>PowerPoint Presentation</vt:lpstr>
      <vt:lpstr>تعریف پذیرندگان آغازین (Early Adopters):</vt:lpstr>
      <vt:lpstr>پذیرندگان آغازین یا Early Adopters</vt:lpstr>
      <vt:lpstr>PowerPoint Presentation</vt:lpstr>
      <vt:lpstr>شناسایی رقبا</vt:lpstr>
      <vt:lpstr>برتری مطلق-  Unfair Advantage):</vt:lpstr>
      <vt:lpstr>برتری مطلق (Unfair Advantage):</vt:lpstr>
      <vt:lpstr>Idea– Market Fit تطابق ایده- بازار</vt:lpstr>
      <vt:lpstr>PowerPoint Presentation</vt:lpstr>
      <vt:lpstr>PowerPoint Presentation</vt:lpstr>
      <vt:lpstr>PowerPoint Presentation</vt:lpstr>
      <vt:lpstr>سوال‌های خوب و بد در اعتبارسنجی</vt:lpstr>
      <vt:lpstr>PowerPoint Presentation</vt:lpstr>
      <vt:lpstr>MVP چی هست و چی نیست</vt:lpstr>
      <vt:lpstr>PowerPoint Presentation</vt:lpstr>
      <vt:lpstr> کانال‌ها (Channels):</vt:lpstr>
      <vt:lpstr> کانال‌های توزیع-  Channels</vt:lpstr>
      <vt:lpstr>استراتژی ورود به بازار- Go2Market Strategy</vt:lpstr>
      <vt:lpstr>PowerPoint Presentation</vt:lpstr>
      <vt:lpstr>برنامه‌ریزی بازاریابی ورود به بازار </vt:lpstr>
      <vt:lpstr>PowerPoint Presentation</vt:lpstr>
      <vt:lpstr>برنامه‌ریزی بازاریابی ورود به بازار </vt:lpstr>
      <vt:lpstr>پذیرندگان آغازین یا Early Adopters</vt:lpstr>
      <vt:lpstr>اهمیت پذیرندگان آغازین برای استارتاپ‌ها</vt:lpstr>
      <vt:lpstr>مدیریت روابط با مشتریان - CRM</vt:lpstr>
      <vt:lpstr>ترویج یا پیشبرد فروش- Promotion</vt:lpstr>
      <vt:lpstr>اهداف ترویج یا پیشبرد فروش</vt:lpstr>
      <vt:lpstr>ابزار عمده جهت پیشبرد فروش</vt:lpstr>
      <vt:lpstr>سنجه‌های کلیدی (Key Metrics):</vt:lpstr>
      <vt:lpstr>PowerPoint Presentation</vt:lpstr>
      <vt:lpstr>جریان درآمد (Revenue Stream):</vt:lpstr>
      <vt:lpstr>جریان درآمد -Revenue Stream</vt:lpstr>
      <vt:lpstr>انواع جریان درآمد -Revenue Stream</vt:lpstr>
      <vt:lpstr>PowerPoint Presentation</vt:lpstr>
      <vt:lpstr>ساختار هزینه‌ها (Cost Structure):</vt:lpstr>
      <vt:lpstr>ساختار هزینه‌ها</vt:lpstr>
      <vt:lpstr>سرمایه اولیه</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MohammadReza Sobhan</dc:creator>
  <cp:lastModifiedBy>Fariba Arshadimoghadam</cp:lastModifiedBy>
  <cp:revision>57</cp:revision>
  <dcterms:created xsi:type="dcterms:W3CDTF">2017-07-21T17:38:26Z</dcterms:created>
  <dcterms:modified xsi:type="dcterms:W3CDTF">2021-12-25T06:18:09Z</dcterms:modified>
</cp:coreProperties>
</file>