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648" r:id="rId1"/>
  </p:sldMasterIdLst>
  <p:notesMasterIdLst>
    <p:notesMasterId r:id="rId37"/>
  </p:notesMasterIdLst>
  <p:sldIdLst>
    <p:sldId id="258" r:id="rId2"/>
    <p:sldId id="571" r:id="rId3"/>
    <p:sldId id="572" r:id="rId4"/>
    <p:sldId id="595" r:id="rId5"/>
    <p:sldId id="574" r:id="rId6"/>
    <p:sldId id="596" r:id="rId7"/>
    <p:sldId id="597" r:id="rId8"/>
    <p:sldId id="598" r:id="rId9"/>
    <p:sldId id="599" r:id="rId10"/>
    <p:sldId id="600" r:id="rId11"/>
    <p:sldId id="601" r:id="rId12"/>
    <p:sldId id="619" r:id="rId13"/>
    <p:sldId id="602" r:id="rId14"/>
    <p:sldId id="603" r:id="rId15"/>
    <p:sldId id="604" r:id="rId16"/>
    <p:sldId id="605" r:id="rId17"/>
    <p:sldId id="607" r:id="rId18"/>
    <p:sldId id="611" r:id="rId19"/>
    <p:sldId id="576" r:id="rId20"/>
    <p:sldId id="577" r:id="rId21"/>
    <p:sldId id="578" r:id="rId22"/>
    <p:sldId id="612" r:id="rId23"/>
    <p:sldId id="613" r:id="rId24"/>
    <p:sldId id="614" r:id="rId25"/>
    <p:sldId id="615" r:id="rId26"/>
    <p:sldId id="616" r:id="rId27"/>
    <p:sldId id="617" r:id="rId28"/>
    <p:sldId id="618" r:id="rId29"/>
    <p:sldId id="586" r:id="rId30"/>
    <p:sldId id="593" r:id="rId31"/>
    <p:sldId id="590" r:id="rId32"/>
    <p:sldId id="594" r:id="rId33"/>
    <p:sldId id="621" r:id="rId34"/>
    <p:sldId id="620" r:id="rId35"/>
    <p:sldId id="592" r:id="rId3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2D00D"/>
    <a:srgbClr val="FAE10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0597" autoAdjust="0"/>
    <p:restoredTop sz="94660"/>
  </p:normalViewPr>
  <p:slideViewPr>
    <p:cSldViewPr snapToGrid="0" showGuides="1">
      <p:cViewPr>
        <p:scale>
          <a:sx n="70" d="100"/>
          <a:sy n="70" d="100"/>
        </p:scale>
        <p:origin x="-690" y="-94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7" d="100"/>
          <a:sy n="67" d="100"/>
        </p:scale>
        <p:origin x="-3264" y="-51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DED4C3F-3AF1-4187-88E1-7FC91FC24658}" type="datetimeFigureOut">
              <a:rPr lang="en-US" smtClean="0"/>
              <a:pPr/>
              <a:t>7/20/2019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2C45566-DBA9-4E5F-8943-A3BA63ED431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02102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1"/>
            <a:r>
              <a:rPr lang="fa-IR" sz="1200" b="1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تعریف ما</a:t>
            </a:r>
          </a:p>
          <a:p>
            <a:r>
              <a:rPr lang="fa-IR" dirty="0" smtClean="0">
                <a:effectLst/>
              </a:rPr>
              <a:t>«استارتاپ کسب‌وکاری است همراه با جاه‌طلبی و برنامه‌هایی برای رشد در مقیاس بزرگ (۱۰ برابر یا بیشتر) طی ۱ تا ۵ سال آینده.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18D363-B764-463E-B63A-DD8832252248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154218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a-I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93A5A-4B89-424D-9D0B-406CDB36CFB3}" type="slidenum">
              <a:rPr lang="fa-IR" smtClean="0"/>
              <a:pPr/>
              <a:t>35</a:t>
            </a:fld>
            <a:endParaRPr lang="fa-I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A936FA-5040-45C2-AE5B-13053D726523}" type="datetimeFigureOut">
              <a:rPr lang="en-US" smtClean="0"/>
              <a:pPr/>
              <a:t>7/20/2019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D44509-C98F-41F0-A856-7AFC2CC3071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Rectangle 6"/>
          <p:cNvSpPr/>
          <p:nvPr userDrawn="1"/>
        </p:nvSpPr>
        <p:spPr>
          <a:xfrm>
            <a:off x="0" y="6241143"/>
            <a:ext cx="12192000" cy="616857"/>
          </a:xfrm>
          <a:prstGeom prst="rect">
            <a:avLst/>
          </a:prstGeom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Slide Number Placeholder 3"/>
          <p:cNvSpPr txBox="1">
            <a:spLocks/>
          </p:cNvSpPr>
          <p:nvPr userDrawn="1"/>
        </p:nvSpPr>
        <p:spPr>
          <a:xfrm>
            <a:off x="470414" y="6409206"/>
            <a:ext cx="947718" cy="354416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B Nazanin" panose="00000400000000000000" pitchFamily="2" charset="-78"/>
              </a:rPr>
              <a:t>  </a:t>
            </a:r>
            <a:r>
              <a:rPr kumimoji="0" lang="fa-IR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B Nazanin" panose="00000400000000000000" pitchFamily="2" charset="-78"/>
              </a:rPr>
              <a:t>از </a:t>
            </a:r>
            <a:fld id="{ABD44509-C98F-41F0-A856-7AFC2CC3071A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B Nazanin" panose="00000400000000000000" pitchFamily="2" charset="-78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B Nazanin" panose="00000400000000000000" pitchFamily="2" charset="-78"/>
            </a:endParaRPr>
          </a:p>
        </p:txBody>
      </p:sp>
      <p:pic>
        <p:nvPicPr>
          <p:cNvPr id="11" name="Picture 10" descr="photo_2016-11-14_10-03-13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11764663" y="6247519"/>
            <a:ext cx="427337" cy="6104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86293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A936FA-5040-45C2-AE5B-13053D726523}" type="datetimeFigureOut">
              <a:rPr lang="en-US" smtClean="0"/>
              <a:pPr/>
              <a:t>7/20/2019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D44509-C98F-41F0-A856-7AFC2CC3071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16011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A936FA-5040-45C2-AE5B-13053D726523}" type="datetimeFigureOut">
              <a:rPr lang="en-US" smtClean="0"/>
              <a:pPr/>
              <a:t>7/20/2019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D44509-C98F-41F0-A856-7AFC2CC3071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92678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A936FA-5040-45C2-AE5B-13053D726523}" type="datetimeFigureOut">
              <a:rPr lang="en-US" smtClean="0"/>
              <a:pPr/>
              <a:t>7/20/2019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D44509-C98F-41F0-A856-7AFC2CC3071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Rectangle 6"/>
          <p:cNvSpPr/>
          <p:nvPr userDrawn="1"/>
        </p:nvSpPr>
        <p:spPr>
          <a:xfrm>
            <a:off x="0" y="6241143"/>
            <a:ext cx="12192000" cy="616857"/>
          </a:xfrm>
          <a:prstGeom prst="rect">
            <a:avLst/>
          </a:prstGeom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Slide Number Placeholder 3"/>
          <p:cNvSpPr txBox="1">
            <a:spLocks/>
          </p:cNvSpPr>
          <p:nvPr userDrawn="1"/>
        </p:nvSpPr>
        <p:spPr>
          <a:xfrm>
            <a:off x="338275" y="6356351"/>
            <a:ext cx="678156" cy="354416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BD44509-C98F-41F0-A856-7AFC2CC3071A}" type="slidenum">
              <a:rPr kumimoji="0" lang="en-US" sz="160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B Nazanin" panose="00000400000000000000" pitchFamily="2" charset="-78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B Nazanin" panose="00000400000000000000" pitchFamily="2" charset="-78"/>
            </a:endParaRPr>
          </a:p>
        </p:txBody>
      </p:sp>
      <p:pic>
        <p:nvPicPr>
          <p:cNvPr id="11" name="Picture 10" descr="photo_2016-11-14_10-03-13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11764663" y="6247519"/>
            <a:ext cx="427337" cy="6104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91705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A936FA-5040-45C2-AE5B-13053D726523}" type="datetimeFigureOut">
              <a:rPr lang="en-US" smtClean="0"/>
              <a:pPr/>
              <a:t>7/20/2019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D44509-C98F-41F0-A856-7AFC2CC3071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60453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A936FA-5040-45C2-AE5B-13053D726523}" type="datetimeFigureOut">
              <a:rPr lang="en-US" smtClean="0"/>
              <a:pPr/>
              <a:t>7/20/2019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D44509-C98F-41F0-A856-7AFC2CC3071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06528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A936FA-5040-45C2-AE5B-13053D726523}" type="datetimeFigureOut">
              <a:rPr lang="en-US" smtClean="0"/>
              <a:pPr/>
              <a:t>7/20/2019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D44509-C98F-41F0-A856-7AFC2CC3071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02543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A936FA-5040-45C2-AE5B-13053D726523}" type="datetimeFigureOut">
              <a:rPr lang="en-US" smtClean="0"/>
              <a:pPr/>
              <a:t>7/20/2019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D44509-C98F-41F0-A856-7AFC2CC3071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52921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A936FA-5040-45C2-AE5B-13053D726523}" type="datetimeFigureOut">
              <a:rPr lang="en-US" smtClean="0"/>
              <a:pPr/>
              <a:t>7/20/2019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D44509-C98F-41F0-A856-7AFC2CC3071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21146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A936FA-5040-45C2-AE5B-13053D726523}" type="datetimeFigureOut">
              <a:rPr lang="en-US" smtClean="0"/>
              <a:pPr/>
              <a:t>7/20/2019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D44509-C98F-41F0-A856-7AFC2CC3071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90478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A936FA-5040-45C2-AE5B-13053D726523}" type="datetimeFigureOut">
              <a:rPr lang="en-US" smtClean="0"/>
              <a:pPr/>
              <a:t>7/20/2019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D44509-C98F-41F0-A856-7AFC2CC3071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46300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A936FA-5040-45C2-AE5B-13053D726523}" type="datetimeFigureOut">
              <a:rPr lang="en-US" smtClean="0"/>
              <a:pPr/>
              <a:t>7/20/2019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D44509-C98F-41F0-A856-7AFC2CC3071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Rectangle 6"/>
          <p:cNvSpPr/>
          <p:nvPr userDrawn="1"/>
        </p:nvSpPr>
        <p:spPr>
          <a:xfrm>
            <a:off x="0" y="6241143"/>
            <a:ext cx="12192000" cy="616857"/>
          </a:xfrm>
          <a:prstGeom prst="rect">
            <a:avLst/>
          </a:prstGeom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Slide Number Placeholder 3"/>
          <p:cNvSpPr txBox="1">
            <a:spLocks/>
          </p:cNvSpPr>
          <p:nvPr userDrawn="1"/>
        </p:nvSpPr>
        <p:spPr>
          <a:xfrm>
            <a:off x="480447" y="6356351"/>
            <a:ext cx="535984" cy="354416"/>
          </a:xfrm>
          <a:prstGeom prst="rect">
            <a:avLst/>
          </a:prstGeom>
          <a:ln>
            <a:noFill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BD44509-C98F-41F0-A856-7AFC2CC3071A}" type="slidenum">
              <a:rPr kumimoji="0" lang="en-US" sz="280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B Nazanin" panose="00000400000000000000" pitchFamily="2" charset="-78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B Nazanin" panose="00000400000000000000" pitchFamily="2" charset="-78"/>
            </a:endParaRPr>
          </a:p>
        </p:txBody>
      </p:sp>
      <p:pic>
        <p:nvPicPr>
          <p:cNvPr id="10" name="Picture 9" descr="logo-eng-w-no-color.png"/>
          <p:cNvPicPr>
            <a:picLocks noChangeAspect="1"/>
          </p:cNvPicPr>
          <p:nvPr userDrawn="1"/>
        </p:nvPicPr>
        <p:blipFill>
          <a:blip r:embed="rId13" cstate="print"/>
          <a:stretch>
            <a:fillRect/>
          </a:stretch>
        </p:blipFill>
        <p:spPr>
          <a:xfrm>
            <a:off x="5174553" y="6370273"/>
            <a:ext cx="1517909" cy="4877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75708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gif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/>
        </p:nvCxnSpPr>
        <p:spPr>
          <a:xfrm>
            <a:off x="6804285" y="10694"/>
            <a:ext cx="0" cy="6125029"/>
          </a:xfrm>
          <a:prstGeom prst="line">
            <a:avLst/>
          </a:prstGeom>
          <a:ln w="3810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156160" y="1213952"/>
            <a:ext cx="6556603" cy="646331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r" rtl="1"/>
            <a:r>
              <a:rPr lang="fa-IR" sz="36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IRANSans" panose="02040503050201020203" pitchFamily="18" charset="-78"/>
                <a:cs typeface="B Titr" pitchFamily="2" charset="-78"/>
              </a:rPr>
              <a:t>استارتاپ‌</a:t>
            </a:r>
            <a:r>
              <a:rPr lang="en-US" sz="36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IRANSans" panose="02040503050201020203" pitchFamily="18" charset="-78"/>
                <a:cs typeface="B Titr" pitchFamily="2" charset="-78"/>
              </a:rPr>
              <a:t> </a:t>
            </a:r>
            <a:r>
              <a:rPr lang="fa-IR" sz="36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IRANSans" panose="02040503050201020203" pitchFamily="18" charset="-78"/>
                <a:cs typeface="B Titr" pitchFamily="2" charset="-78"/>
              </a:rPr>
              <a:t> و آینده کسب و کارهای نوپا</a:t>
            </a:r>
            <a:endParaRPr lang="en-US" sz="3600" b="1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  <a:latin typeface="IRANSans" panose="02040503050201020203" pitchFamily="18" charset="-78"/>
              <a:cs typeface="B Titr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41827400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findima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1" y="1956539"/>
            <a:ext cx="4897030" cy="3261848"/>
          </a:xfrm>
        </p:spPr>
      </p:pic>
      <p:sp>
        <p:nvSpPr>
          <p:cNvPr id="5" name="Content Placeholder 2"/>
          <p:cNvSpPr txBox="1">
            <a:spLocks/>
          </p:cNvSpPr>
          <p:nvPr/>
        </p:nvSpPr>
        <p:spPr>
          <a:xfrm>
            <a:off x="419101" y="1825626"/>
            <a:ext cx="11353801" cy="253934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 rtl="1">
              <a:buNone/>
            </a:pPr>
            <a:r>
              <a:rPr lang="fa-IR" sz="2400" b="1" dirty="0" smtClean="0">
                <a:latin typeface="IRANSansWeb" panose="02040503050201020203" pitchFamily="18" charset="-78"/>
                <a:cs typeface="B Mitra" pitchFamily="2" charset="-78"/>
              </a:rPr>
              <a:t>ابزاری برای پیدا کردن اشیا گم شده</a:t>
            </a:r>
            <a:br>
              <a:rPr lang="fa-IR" sz="2400" b="1" dirty="0" smtClean="0">
                <a:latin typeface="IRANSansWeb" panose="02040503050201020203" pitchFamily="18" charset="-78"/>
                <a:cs typeface="B Mitra" pitchFamily="2" charset="-78"/>
              </a:rPr>
            </a:br>
            <a:r>
              <a:rPr lang="fa-IR" sz="2400" b="1" dirty="0" smtClean="0">
                <a:latin typeface="IRANSansWeb" panose="02040503050201020203" pitchFamily="18" charset="-78"/>
                <a:cs typeface="B Mitra" pitchFamily="2" charset="-78"/>
              </a:rPr>
              <a:t/>
            </a:r>
            <a:br>
              <a:rPr lang="fa-IR" sz="2400" b="1" dirty="0" smtClean="0">
                <a:latin typeface="IRANSansWeb" panose="02040503050201020203" pitchFamily="18" charset="-78"/>
                <a:cs typeface="B Mitra" pitchFamily="2" charset="-78"/>
              </a:rPr>
            </a:br>
            <a:r>
              <a:rPr lang="fa-IR" sz="2400" b="1" dirty="0" smtClean="0">
                <a:latin typeface="IRANSansWeb" panose="02040503050201020203" pitchFamily="18" charset="-78"/>
                <a:cs typeface="B Mitra" pitchFamily="2" charset="-78"/>
              </a:rPr>
              <a:t>بنیانگذار: تیم جرمینال</a:t>
            </a:r>
            <a:br>
              <a:rPr lang="fa-IR" sz="2400" b="1" dirty="0" smtClean="0">
                <a:latin typeface="IRANSansWeb" panose="02040503050201020203" pitchFamily="18" charset="-78"/>
                <a:cs typeface="B Mitra" pitchFamily="2" charset="-78"/>
              </a:rPr>
            </a:br>
            <a:r>
              <a:rPr lang="fa-IR" sz="2400" b="1" dirty="0" smtClean="0">
                <a:latin typeface="IRANSansWeb" panose="02040503050201020203" pitchFamily="18" charset="-78"/>
                <a:cs typeface="B Mitra" pitchFamily="2" charset="-78"/>
              </a:rPr>
              <a:t/>
            </a:r>
            <a:br>
              <a:rPr lang="fa-IR" sz="2400" b="1" dirty="0" smtClean="0">
                <a:latin typeface="IRANSansWeb" panose="02040503050201020203" pitchFamily="18" charset="-78"/>
                <a:cs typeface="B Mitra" pitchFamily="2" charset="-78"/>
              </a:rPr>
            </a:br>
            <a:r>
              <a:rPr lang="fa-IR" sz="2400" b="1" dirty="0" smtClean="0">
                <a:latin typeface="IRANSansWeb" panose="02040503050201020203" pitchFamily="18" charset="-78"/>
                <a:cs typeface="B Mitra" pitchFamily="2" charset="-78"/>
              </a:rPr>
              <a:t>تاسیس: 1394</a:t>
            </a:r>
            <a:br>
              <a:rPr lang="fa-IR" sz="2400" b="1" dirty="0" smtClean="0">
                <a:latin typeface="IRANSansWeb" panose="02040503050201020203" pitchFamily="18" charset="-78"/>
                <a:cs typeface="B Mitra" pitchFamily="2" charset="-78"/>
              </a:rPr>
            </a:br>
            <a:r>
              <a:rPr lang="fa-IR" sz="2400" b="1" dirty="0" smtClean="0">
                <a:latin typeface="IRANSansWeb" panose="02040503050201020203" pitchFamily="18" charset="-78"/>
                <a:cs typeface="B Mitra" pitchFamily="2" charset="-78"/>
              </a:rPr>
              <a:t/>
            </a:r>
            <a:br>
              <a:rPr lang="fa-IR" sz="2400" b="1" dirty="0" smtClean="0">
                <a:latin typeface="IRANSansWeb" panose="02040503050201020203" pitchFamily="18" charset="-78"/>
                <a:cs typeface="B Mitra" pitchFamily="2" charset="-78"/>
              </a:rPr>
            </a:br>
            <a:r>
              <a:rPr lang="fa-IR" sz="2400" b="1" dirty="0" smtClean="0">
                <a:latin typeface="IRANSansWeb" panose="02040503050201020203" pitchFamily="18" charset="-78"/>
                <a:cs typeface="B Mitra" pitchFamily="2" charset="-78"/>
              </a:rPr>
              <a:t>فروش در ماه اول: +400 پیش فروش </a:t>
            </a:r>
            <a:r>
              <a:rPr lang="en-US" sz="2400" b="1" dirty="0" smtClean="0">
                <a:latin typeface="IRANSansWeb" panose="02040503050201020203" pitchFamily="18" charset="-78"/>
                <a:cs typeface="B Mitra" pitchFamily="2" charset="-78"/>
              </a:rPr>
              <a:t/>
            </a:r>
            <a:br>
              <a:rPr lang="en-US" sz="2400" b="1" dirty="0" smtClean="0">
                <a:latin typeface="IRANSansWeb" panose="02040503050201020203" pitchFamily="18" charset="-78"/>
                <a:cs typeface="B Mitra" pitchFamily="2" charset="-78"/>
              </a:rPr>
            </a:br>
            <a:r>
              <a:rPr lang="en-US" sz="2400" b="1" dirty="0" smtClean="0">
                <a:latin typeface="IRANSansWeb" panose="02040503050201020203" pitchFamily="18" charset="-78"/>
                <a:cs typeface="B Mitra" pitchFamily="2" charset="-78"/>
              </a:rPr>
              <a:t/>
            </a:r>
            <a:br>
              <a:rPr lang="en-US" sz="2400" b="1" dirty="0" smtClean="0">
                <a:latin typeface="IRANSansWeb" panose="02040503050201020203" pitchFamily="18" charset="-78"/>
                <a:cs typeface="B Mitra" pitchFamily="2" charset="-78"/>
              </a:rPr>
            </a:br>
            <a:r>
              <a:rPr lang="fa-IR" sz="2400" b="1" dirty="0" smtClean="0">
                <a:latin typeface="IRANSansWeb" panose="02040503050201020203" pitchFamily="18" charset="-78"/>
                <a:cs typeface="B Mitra" pitchFamily="2" charset="-78"/>
              </a:rPr>
              <a:t>فروش ماهانه کنونی : تولید محصول در مراحل نهایی</a:t>
            </a:r>
          </a:p>
          <a:p>
            <a:pPr marL="0" indent="0" algn="r" rtl="1">
              <a:buNone/>
            </a:pPr>
            <a:r>
              <a:rPr lang="fa-IR" sz="2400" b="1" dirty="0" smtClean="0">
                <a:latin typeface="IRANSansWeb" panose="02040503050201020203" pitchFamily="18" charset="-78"/>
                <a:cs typeface="B Mitra" pitchFamily="2" charset="-78"/>
              </a:rPr>
              <a:t>سرمایه جذب شده تا کنون: +200 میلیون تومان</a:t>
            </a:r>
            <a:endParaRPr lang="en-US" sz="2400" b="1" dirty="0" smtClean="0">
              <a:latin typeface="IRANSansWeb" panose="02040503050201020203" pitchFamily="18" charset="-78"/>
              <a:cs typeface="B Mitra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0939155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snapp</a:t>
            </a:r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066" y="2304530"/>
            <a:ext cx="5715001" cy="2857500"/>
          </a:xfrm>
        </p:spPr>
      </p:pic>
      <p:sp>
        <p:nvSpPr>
          <p:cNvPr id="7" name="Content Placeholder 2"/>
          <p:cNvSpPr txBox="1">
            <a:spLocks/>
          </p:cNvSpPr>
          <p:nvPr/>
        </p:nvSpPr>
        <p:spPr>
          <a:xfrm>
            <a:off x="419101" y="1904454"/>
            <a:ext cx="11353801" cy="253934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 rtl="1">
              <a:buNone/>
            </a:pPr>
            <a:r>
              <a:rPr lang="fa-IR" sz="2400" b="1" dirty="0" smtClean="0">
                <a:latin typeface="IRANSansWeb" panose="02040503050201020203" pitchFamily="18" charset="-78"/>
                <a:cs typeface="B Mitra" pitchFamily="2" charset="-78"/>
              </a:rPr>
              <a:t>سرویس هوشمند درخواست خودرو</a:t>
            </a:r>
            <a:br>
              <a:rPr lang="fa-IR" sz="2400" b="1" dirty="0" smtClean="0">
                <a:latin typeface="IRANSansWeb" panose="02040503050201020203" pitchFamily="18" charset="-78"/>
                <a:cs typeface="B Mitra" pitchFamily="2" charset="-78"/>
              </a:rPr>
            </a:br>
            <a:r>
              <a:rPr lang="fa-IR" sz="2400" b="1" dirty="0" smtClean="0">
                <a:latin typeface="IRANSansWeb" panose="02040503050201020203" pitchFamily="18" charset="-78"/>
                <a:cs typeface="B Mitra" pitchFamily="2" charset="-78"/>
              </a:rPr>
              <a:t/>
            </a:r>
            <a:br>
              <a:rPr lang="fa-IR" sz="2400" b="1" dirty="0" smtClean="0">
                <a:latin typeface="IRANSansWeb" panose="02040503050201020203" pitchFamily="18" charset="-78"/>
                <a:cs typeface="B Mitra" pitchFamily="2" charset="-78"/>
              </a:rPr>
            </a:br>
            <a:r>
              <a:rPr lang="fa-IR" sz="2400" b="1" dirty="0" smtClean="0">
                <a:latin typeface="IRANSansWeb" panose="02040503050201020203" pitchFamily="18" charset="-78"/>
                <a:cs typeface="B Mitra" pitchFamily="2" charset="-78"/>
              </a:rPr>
              <a:t>بنیانگذار: شهرام شاهکار</a:t>
            </a:r>
            <a:br>
              <a:rPr lang="fa-IR" sz="2400" b="1" dirty="0" smtClean="0">
                <a:latin typeface="IRANSansWeb" panose="02040503050201020203" pitchFamily="18" charset="-78"/>
                <a:cs typeface="B Mitra" pitchFamily="2" charset="-78"/>
              </a:rPr>
            </a:br>
            <a:r>
              <a:rPr lang="fa-IR" sz="2400" b="1" dirty="0" smtClean="0">
                <a:latin typeface="IRANSansWeb" panose="02040503050201020203" pitchFamily="18" charset="-78"/>
                <a:cs typeface="B Mitra" pitchFamily="2" charset="-78"/>
              </a:rPr>
              <a:t/>
            </a:r>
            <a:br>
              <a:rPr lang="fa-IR" sz="2400" b="1" dirty="0" smtClean="0">
                <a:latin typeface="IRANSansWeb" panose="02040503050201020203" pitchFamily="18" charset="-78"/>
                <a:cs typeface="B Mitra" pitchFamily="2" charset="-78"/>
              </a:rPr>
            </a:br>
            <a:r>
              <a:rPr lang="fa-IR" sz="2400" b="1" dirty="0" smtClean="0">
                <a:latin typeface="IRANSansWeb" panose="02040503050201020203" pitchFamily="18" charset="-78"/>
                <a:cs typeface="B Mitra" pitchFamily="2" charset="-78"/>
              </a:rPr>
              <a:t>تاسیس: 1392</a:t>
            </a:r>
            <a:br>
              <a:rPr lang="fa-IR" sz="2400" b="1" dirty="0" smtClean="0">
                <a:latin typeface="IRANSansWeb" panose="02040503050201020203" pitchFamily="18" charset="-78"/>
                <a:cs typeface="B Mitra" pitchFamily="2" charset="-78"/>
              </a:rPr>
            </a:br>
            <a:r>
              <a:rPr lang="fa-IR" sz="2400" b="1" dirty="0" smtClean="0">
                <a:latin typeface="IRANSansWeb" panose="02040503050201020203" pitchFamily="18" charset="-78"/>
                <a:cs typeface="B Mitra" pitchFamily="2" charset="-78"/>
              </a:rPr>
              <a:t/>
            </a:r>
            <a:br>
              <a:rPr lang="fa-IR" sz="2400" b="1" dirty="0" smtClean="0">
                <a:latin typeface="IRANSansWeb" panose="02040503050201020203" pitchFamily="18" charset="-78"/>
                <a:cs typeface="B Mitra" pitchFamily="2" charset="-78"/>
              </a:rPr>
            </a:br>
            <a:r>
              <a:rPr lang="fa-IR" sz="2400" b="1" dirty="0" smtClean="0">
                <a:latin typeface="IRANSansWeb" panose="02040503050201020203" pitchFamily="18" charset="-78"/>
                <a:cs typeface="B Mitra" pitchFamily="2" charset="-78"/>
              </a:rPr>
              <a:t>سرمایه اولیه جهت راه اندازی: 40 میلیون تومان</a:t>
            </a:r>
            <a:r>
              <a:rPr lang="en-US" sz="2400" b="1" dirty="0" smtClean="0">
                <a:latin typeface="IRANSansWeb" panose="02040503050201020203" pitchFamily="18" charset="-78"/>
                <a:cs typeface="B Mitra" pitchFamily="2" charset="-78"/>
              </a:rPr>
              <a:t/>
            </a:r>
            <a:br>
              <a:rPr lang="en-US" sz="2400" b="1" dirty="0" smtClean="0">
                <a:latin typeface="IRANSansWeb" panose="02040503050201020203" pitchFamily="18" charset="-78"/>
                <a:cs typeface="B Mitra" pitchFamily="2" charset="-78"/>
              </a:rPr>
            </a:br>
            <a:r>
              <a:rPr lang="en-US" sz="2400" b="1" dirty="0" smtClean="0">
                <a:latin typeface="IRANSansWeb" panose="02040503050201020203" pitchFamily="18" charset="-78"/>
                <a:cs typeface="B Mitra" pitchFamily="2" charset="-78"/>
              </a:rPr>
              <a:t/>
            </a:r>
            <a:br>
              <a:rPr lang="en-US" sz="2400" b="1" dirty="0" smtClean="0">
                <a:latin typeface="IRANSansWeb" panose="02040503050201020203" pitchFamily="18" charset="-78"/>
                <a:cs typeface="B Mitra" pitchFamily="2" charset="-78"/>
              </a:rPr>
            </a:br>
            <a:r>
              <a:rPr lang="fa-IR" sz="2400" b="1" dirty="0" smtClean="0">
                <a:latin typeface="IRANSansWeb" panose="02040503050201020203" pitchFamily="18" charset="-78"/>
                <a:cs typeface="B Mitra" pitchFamily="2" charset="-78"/>
              </a:rPr>
              <a:t>فروش ماهانه کنونی : + 1.5 میلیارد تومان</a:t>
            </a:r>
          </a:p>
          <a:p>
            <a:pPr marL="0" indent="0" algn="r" rtl="1">
              <a:buNone/>
            </a:pPr>
            <a:r>
              <a:rPr lang="fa-IR" sz="2400" b="1" dirty="0" smtClean="0">
                <a:latin typeface="IRANSansWeb" panose="02040503050201020203" pitchFamily="18" charset="-78"/>
                <a:cs typeface="B Mitra" pitchFamily="2" charset="-78"/>
              </a:rPr>
              <a:t>سرمایه جذب شده تا کنون: +90 میلیارد تومان</a:t>
            </a:r>
            <a:endParaRPr lang="en-US" sz="2400" b="1" dirty="0" smtClean="0">
              <a:latin typeface="IRANSansWeb" panose="02040503050201020203" pitchFamily="18" charset="-78"/>
              <a:cs typeface="B Mitra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3917849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150837"/>
            <a:ext cx="12190413" cy="6418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078376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0760" y="225346"/>
            <a:ext cx="10515600" cy="869605"/>
          </a:xfrm>
        </p:spPr>
        <p:txBody>
          <a:bodyPr/>
          <a:lstStyle/>
          <a:p>
            <a:r>
              <a:rPr lang="fa-IR" dirty="0" smtClean="0"/>
              <a:t>مقایسه دو کسب و کار</a:t>
            </a:r>
            <a:endParaRPr lang="en-US" dirty="0"/>
          </a:p>
        </p:txBody>
      </p:sp>
      <p:pic>
        <p:nvPicPr>
          <p:cNvPr id="4" name="Picture 3" descr="15-9-21-234813image_fullsize_e555e51c-05ac-4aab-80f3-6858e4b71275_8a17bffc-b069-4687-8dad-740caef00cdf_freesize-full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80630" y="1218013"/>
            <a:ext cx="10202918" cy="5043005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Untitled-12223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34003" y="0"/>
            <a:ext cx="10554712" cy="6858000"/>
          </a:xfrm>
        </p:spPr>
      </p:pic>
      <p:sp>
        <p:nvSpPr>
          <p:cNvPr id="5" name="Rectangle 4"/>
          <p:cNvSpPr/>
          <p:nvPr/>
        </p:nvSpPr>
        <p:spPr>
          <a:xfrm>
            <a:off x="434001" y="122829"/>
            <a:ext cx="9261381" cy="750627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4001" y="122830"/>
            <a:ext cx="10515600" cy="827015"/>
          </a:xfrm>
        </p:spPr>
        <p:txBody>
          <a:bodyPr/>
          <a:lstStyle/>
          <a:p>
            <a:r>
              <a:rPr lang="fa-IR" dirty="0" smtClean="0">
                <a:solidFill>
                  <a:schemeClr val="accent6">
                    <a:lumMod val="50000"/>
                  </a:schemeClr>
                </a:solidFill>
              </a:rPr>
              <a:t>اکوسیستم کارآفرینی</a:t>
            </a:r>
            <a:endParaRPr lang="en-US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4761" y="213703"/>
            <a:ext cx="10515600" cy="869605"/>
          </a:xfrm>
        </p:spPr>
        <p:txBody>
          <a:bodyPr>
            <a:normAutofit/>
          </a:bodyPr>
          <a:lstStyle/>
          <a:p>
            <a:pPr lvl="0"/>
            <a:r>
              <a:rPr lang="ar-SA" sz="3200" dirty="0" smtClean="0">
                <a:solidFill>
                  <a:schemeClr val="accent6">
                    <a:lumMod val="50000"/>
                  </a:schemeClr>
                </a:solidFill>
                <a:latin typeface="Calibri" pitchFamily="34" charset="0"/>
                <a:ea typeface="Calibri" pitchFamily="34" charset="0"/>
                <a:cs typeface="B Titr" pitchFamily="2" charset="-78"/>
              </a:rPr>
              <a:t>مؤلفه‌های یک ‌زیست‌بوم کارآفرینی ناب و پایدا</a:t>
            </a:r>
            <a:r>
              <a:rPr lang="fa-IR" sz="3200" dirty="0" smtClean="0">
                <a:solidFill>
                  <a:schemeClr val="accent6">
                    <a:lumMod val="50000"/>
                  </a:schemeClr>
                </a:solidFill>
                <a:latin typeface="Calibri" pitchFamily="34" charset="0"/>
                <a:ea typeface="Calibri" pitchFamily="34" charset="0"/>
                <a:cs typeface="B Titr" pitchFamily="2" charset="-78"/>
              </a:rPr>
              <a:t>ر</a:t>
            </a:r>
            <a:endParaRPr lang="en-US" sz="3200" dirty="0">
              <a:solidFill>
                <a:schemeClr val="accent6">
                  <a:lumMod val="50000"/>
                </a:schemeClr>
              </a:solidFill>
              <a:cs typeface="B Titr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88167" y="1210610"/>
            <a:ext cx="10515600" cy="4889682"/>
          </a:xfrm>
        </p:spPr>
        <p:txBody>
          <a:bodyPr>
            <a:normAutofit lnSpcReduction="10000"/>
          </a:bodyPr>
          <a:lstStyle/>
          <a:p>
            <a:pPr marL="0" lvl="0" indent="0" algn="justLow" rtl="1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fa-IR" b="1" dirty="0" smtClean="0">
                <a:solidFill>
                  <a:srgbClr val="7030A0"/>
                </a:solidFill>
                <a:latin typeface="Tahoma" pitchFamily="34" charset="0"/>
                <a:ea typeface="Times New Roman" pitchFamily="18" charset="0"/>
                <a:cs typeface="B Nazanin" pitchFamily="2" charset="-78"/>
              </a:rPr>
              <a:t>کارآفرین</a:t>
            </a:r>
            <a:endParaRPr lang="en-US" sz="800" b="1" dirty="0" smtClean="0">
              <a:solidFill>
                <a:srgbClr val="7030A0"/>
              </a:solidFill>
              <a:latin typeface="Arial" pitchFamily="34" charset="0"/>
              <a:cs typeface="Arial" pitchFamily="34" charset="0"/>
            </a:endParaRPr>
          </a:p>
          <a:p>
            <a:pPr marL="0" lvl="0" indent="0" algn="justLow" rtl="1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fa-IR" b="1" dirty="0" smtClean="0">
                <a:solidFill>
                  <a:srgbClr val="7030A0"/>
                </a:solidFill>
                <a:latin typeface="Tahoma" pitchFamily="34" charset="0"/>
                <a:ea typeface="Times New Roman" pitchFamily="18" charset="0"/>
                <a:cs typeface="B Nazanin" pitchFamily="2" charset="-78"/>
              </a:rPr>
              <a:t>نوپا</a:t>
            </a:r>
            <a:endParaRPr lang="en-US" sz="800" b="1" dirty="0" smtClean="0">
              <a:solidFill>
                <a:srgbClr val="7030A0"/>
              </a:solidFill>
              <a:latin typeface="Arial" pitchFamily="34" charset="0"/>
              <a:cs typeface="Arial" pitchFamily="34" charset="0"/>
            </a:endParaRPr>
          </a:p>
          <a:p>
            <a:pPr marL="0" lvl="0" indent="0" algn="justLow" rtl="1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fa-IR" b="1" dirty="0" smtClean="0">
                <a:solidFill>
                  <a:srgbClr val="7030A0"/>
                </a:solidFill>
                <a:latin typeface="Tahoma" pitchFamily="34" charset="0"/>
                <a:ea typeface="Times New Roman" pitchFamily="18" charset="0"/>
                <a:cs typeface="B Nazanin" pitchFamily="2" charset="-78"/>
              </a:rPr>
              <a:t>شتاب‌دهنده</a:t>
            </a:r>
            <a:endParaRPr lang="en-US" sz="800" b="1" dirty="0" smtClean="0">
              <a:solidFill>
                <a:srgbClr val="7030A0"/>
              </a:solidFill>
              <a:latin typeface="Arial" pitchFamily="34" charset="0"/>
              <a:cs typeface="Arial" pitchFamily="34" charset="0"/>
            </a:endParaRPr>
          </a:p>
          <a:p>
            <a:pPr marL="0" lvl="0" indent="0" algn="justLow" rtl="1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fa-IR" b="1" dirty="0" smtClean="0">
                <a:solidFill>
                  <a:srgbClr val="7030A0"/>
                </a:solidFill>
                <a:latin typeface="Tahoma" pitchFamily="34" charset="0"/>
                <a:ea typeface="Times New Roman" pitchFamily="18" charset="0"/>
                <a:cs typeface="B Nazanin" pitchFamily="2" charset="-78"/>
              </a:rPr>
              <a:t>سرمایه</a:t>
            </a:r>
            <a:endParaRPr lang="en-US" sz="800" b="1" dirty="0" smtClean="0">
              <a:solidFill>
                <a:srgbClr val="7030A0"/>
              </a:solidFill>
              <a:latin typeface="Arial" pitchFamily="34" charset="0"/>
              <a:cs typeface="Arial" pitchFamily="34" charset="0"/>
            </a:endParaRPr>
          </a:p>
          <a:p>
            <a:pPr marL="0" lvl="0" indent="0" algn="justLow" rtl="1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fa-IR" b="1" dirty="0" smtClean="0">
                <a:solidFill>
                  <a:srgbClr val="7030A0"/>
                </a:solidFill>
                <a:latin typeface="Tahoma" pitchFamily="34" charset="0"/>
                <a:ea typeface="Times New Roman" pitchFamily="18" charset="0"/>
                <a:cs typeface="B Nazanin" pitchFamily="2" charset="-78"/>
              </a:rPr>
              <a:t>صنعت و دانشگاه</a:t>
            </a:r>
            <a:endParaRPr lang="en-US" sz="800" b="1" dirty="0" smtClean="0">
              <a:solidFill>
                <a:srgbClr val="7030A0"/>
              </a:solidFill>
              <a:latin typeface="Arial" pitchFamily="34" charset="0"/>
              <a:cs typeface="Arial" pitchFamily="34" charset="0"/>
            </a:endParaRPr>
          </a:p>
          <a:p>
            <a:pPr marL="0" lvl="0" indent="0" algn="justLow" rtl="1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fa-IR" b="1" dirty="0" smtClean="0">
                <a:solidFill>
                  <a:srgbClr val="7030A0"/>
                </a:solidFill>
                <a:latin typeface="Tahoma" pitchFamily="34" charset="0"/>
                <a:ea typeface="Times New Roman" pitchFamily="18" charset="0"/>
                <a:cs typeface="B Nazanin" pitchFamily="2" charset="-78"/>
              </a:rPr>
              <a:t>شبکه‌های پشتیبان کارآفرینان</a:t>
            </a:r>
            <a:endParaRPr lang="en-US" sz="800" b="1" dirty="0" smtClean="0">
              <a:solidFill>
                <a:srgbClr val="7030A0"/>
              </a:solidFill>
              <a:latin typeface="Arial" pitchFamily="34" charset="0"/>
              <a:cs typeface="Arial" pitchFamily="34" charset="0"/>
            </a:endParaRPr>
          </a:p>
          <a:p>
            <a:pPr marL="0" lvl="0" indent="0" algn="justLow" rtl="1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fa-IR" b="1" dirty="0" smtClean="0">
                <a:solidFill>
                  <a:srgbClr val="7030A0"/>
                </a:solidFill>
                <a:latin typeface="Tahoma" pitchFamily="34" charset="0"/>
                <a:ea typeface="Times New Roman" pitchFamily="18" charset="0"/>
                <a:cs typeface="B Nazanin" pitchFamily="2" charset="-78"/>
              </a:rPr>
              <a:t>دولت</a:t>
            </a:r>
            <a:endParaRPr lang="en-US" sz="800" b="1" dirty="0" smtClean="0">
              <a:solidFill>
                <a:srgbClr val="7030A0"/>
              </a:solidFill>
              <a:latin typeface="Arial" pitchFamily="34" charset="0"/>
              <a:cs typeface="Arial" pitchFamily="34" charset="0"/>
            </a:endParaRPr>
          </a:p>
          <a:p>
            <a:pPr marL="0" lvl="0" indent="0" algn="justLow" rtl="1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fa-IR" b="1" dirty="0" smtClean="0">
                <a:solidFill>
                  <a:srgbClr val="7030A0"/>
                </a:solidFill>
                <a:latin typeface="Tahoma" pitchFamily="34" charset="0"/>
                <a:ea typeface="Times New Roman" pitchFamily="18" charset="0"/>
                <a:cs typeface="B Nazanin" pitchFamily="2" charset="-78"/>
              </a:rPr>
              <a:t>فرهنگ تسهیلگری-مربی‌گری</a:t>
            </a:r>
            <a:endParaRPr lang="fa-IR" sz="4000" b="1" dirty="0" smtClean="0">
              <a:solidFill>
                <a:srgbClr val="7030A0"/>
              </a:solidFill>
              <a:latin typeface="Arial" pitchFamily="34" charset="0"/>
              <a:cs typeface="Arial" pitchFamily="34" charset="0"/>
            </a:endParaRPr>
          </a:p>
          <a:p>
            <a:pPr>
              <a:lnSpc>
                <a:spcPct val="150000"/>
              </a:lnSpc>
            </a:pPr>
            <a:endParaRPr lang="en-US" b="1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64203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rtl="1"/>
            <a:r>
              <a:rPr lang="fa-IR" b="1" dirty="0" smtClean="0"/>
              <a:t>نوپا- </a:t>
            </a:r>
            <a:r>
              <a:rPr lang="en-US" b="1" dirty="0" smtClean="0"/>
              <a:t>Startup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lvl="0" algn="just">
              <a:lnSpc>
                <a:spcPct val="150000"/>
              </a:lnSpc>
            </a:pPr>
            <a:r>
              <a:rPr lang="fa-IR" b="1" dirty="0" smtClean="0"/>
              <a:t>واحد تشکیل‌دهنده هر ‌زیست‌بوم کارآفرینی، کسب‌وکار نوپا یا به تعبیری دیگر در فناوری‌های پیشرفته همان شرکت‌های دانش‌بنیان است؛ </a:t>
            </a:r>
            <a:endParaRPr lang="en-US" b="1" dirty="0" smtClean="0"/>
          </a:p>
          <a:p>
            <a:pPr lvl="0" algn="just">
              <a:lnSpc>
                <a:spcPct val="150000"/>
              </a:lnSpc>
            </a:pPr>
            <a:r>
              <a:rPr lang="fa-IR" b="1" dirty="0" smtClean="0"/>
              <a:t>هر نوپا از یک تیم 2 الی 5 نفره مکمل هم تشکیل‌شده که هم هدف و مسئولانه و پیگیر روی یک نیاز یا ایده فعالیت می‌کنند، ایده خود را تبدیل به راه‌حل یا محصول کرده و سپس روانه بازار هدف می‌کنند. تمامی اعضای این تیم، متعهدانه به‌صورت تمام‌وقت برای رسیدن به موفقیت، مشتاقانه تلاش می‌کنند و کنار یکدیگر شکست و پیروزی را تجربه می‌کنند.</a:t>
            </a:r>
            <a:endParaRPr lang="en-US" b="1" dirty="0" smtClean="0"/>
          </a:p>
          <a:p>
            <a:pPr algn="just">
              <a:lnSpc>
                <a:spcPct val="150000"/>
              </a:lnSpc>
            </a:pPr>
            <a:endParaRPr lang="en-US" b="1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8326" y="423946"/>
            <a:ext cx="10515600" cy="1009149"/>
          </a:xfrm>
        </p:spPr>
        <p:txBody>
          <a:bodyPr/>
          <a:lstStyle/>
          <a:p>
            <a:r>
              <a:rPr lang="fa-IR" b="1" dirty="0" smtClean="0">
                <a:solidFill>
                  <a:schemeClr val="accent6">
                    <a:lumMod val="50000"/>
                  </a:schemeClr>
                </a:solidFill>
              </a:rPr>
              <a:t>سرمایه</a:t>
            </a:r>
            <a:endParaRPr lang="en-US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00768" y="1451309"/>
            <a:ext cx="10515600" cy="4351338"/>
          </a:xfrm>
        </p:spPr>
        <p:txBody>
          <a:bodyPr/>
          <a:lstStyle/>
          <a:p>
            <a:pPr lvl="0" algn="just" rtl="1">
              <a:lnSpc>
                <a:spcPct val="150000"/>
              </a:lnSpc>
            </a:pPr>
            <a:r>
              <a:rPr lang="fa-IR" b="1" dirty="0" smtClean="0">
                <a:solidFill>
                  <a:srgbClr val="7030A0"/>
                </a:solidFill>
              </a:rPr>
              <a:t>: تأمین سرمایه از طریق سرمایه‌گذاران شخصی یا فرشته (</a:t>
            </a:r>
            <a:r>
              <a:rPr lang="en-US" b="1" dirty="0" smtClean="0">
                <a:solidFill>
                  <a:srgbClr val="7030A0"/>
                </a:solidFill>
              </a:rPr>
              <a:t>Angels</a:t>
            </a:r>
            <a:r>
              <a:rPr lang="fa-IR" b="1" dirty="0" smtClean="0">
                <a:solidFill>
                  <a:srgbClr val="7030A0"/>
                </a:solidFill>
              </a:rPr>
              <a:t>)، شرکت‌ها و مؤسسات سرمایه‌گذاری و تأمین سرمایه، مانند صندوق‌های سرمایه‌گذاری،  </a:t>
            </a:r>
            <a:r>
              <a:rPr lang="en-US" b="1" dirty="0" smtClean="0">
                <a:solidFill>
                  <a:srgbClr val="7030A0"/>
                </a:solidFill>
              </a:rPr>
              <a:t>VC</a:t>
            </a:r>
            <a:r>
              <a:rPr lang="fa-IR" b="1" dirty="0" smtClean="0">
                <a:solidFill>
                  <a:srgbClr val="7030A0"/>
                </a:solidFill>
              </a:rPr>
              <a:t>ها، بهابازار و غیره است. این مؤسسات به‌عنوان بازوی کارآمد جذب سرمایه برای نوپا‌ها و کارآفرینان نقش بسزایی ایفا می‌کنند؛ که معمولاً به همراه سرمایه و پول، دانش و تجربه ‌این سرمایه‌گذاران که اصطلاحاً "پول هوشمند" تعریف می‌شود، ابزار مهمی برای رشد و توسعه کسب‌وکارهای نوپا است.</a:t>
            </a:r>
            <a:endParaRPr lang="en-US" b="1" dirty="0" smtClean="0">
              <a:solidFill>
                <a:srgbClr val="7030A0"/>
              </a:solidFill>
            </a:endParaRPr>
          </a:p>
          <a:p>
            <a:pPr algn="just" rtl="1">
              <a:lnSpc>
                <a:spcPct val="150000"/>
              </a:lnSpc>
            </a:pPr>
            <a:endParaRPr lang="en-US" b="1" dirty="0">
              <a:solidFill>
                <a:srgbClr val="7030A0"/>
              </a:solidFill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21991"/>
          </a:xfrm>
        </p:spPr>
        <p:txBody>
          <a:bodyPr/>
          <a:lstStyle/>
          <a:p>
            <a:r>
              <a:rPr lang="fa-IR" b="1" dirty="0" smtClean="0">
                <a:solidFill>
                  <a:schemeClr val="accent6">
                    <a:lumMod val="50000"/>
                  </a:schemeClr>
                </a:solidFill>
              </a:rPr>
              <a:t>فرهنگ تسهیلگری-مربی‌گری</a:t>
            </a:r>
            <a:endParaRPr lang="en-US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lvl="0" algn="just" rtl="1">
              <a:lnSpc>
                <a:spcPct val="150000"/>
              </a:lnSpc>
            </a:pPr>
            <a:r>
              <a:rPr lang="fa-IR" b="1" dirty="0" smtClean="0">
                <a:solidFill>
                  <a:srgbClr val="7030A0"/>
                </a:solidFill>
              </a:rPr>
              <a:t>: شاید به جرات بتوان گفت مهم‌ترین مؤلفه یک ‌زیست‌بوم کارآفرینی کارآمد و پایدار، مربیگری و فرهنگ آن است. روشی که از طریق آن یک کارآفرین و شرکت نوپا می‌تواند با خرد جمعی، انتخاب‌های درست را انجام دهد و با حمایت معنوی مربی یا مربیان و مشاوران، سفر کارآفرینی خود را در مسیر رشد و تکامل طی کند. شاید نیز بتوان گفت حتی موفقیت یا شکست هر ‌زیست‌بوم کارآفرینی و نوپا، وابستگی مستقیمی‌ با میزان تجربه، دانش، خواسته و کمک‌مربیان و مشاوران درون آن ‌زیست‌بوم دارد. موضوعی که متأسفانه در ایران، اصلاً جدی گرفته نمی‌شود.</a:t>
            </a:r>
            <a:endParaRPr lang="en-US" b="1" dirty="0" smtClean="0">
              <a:solidFill>
                <a:srgbClr val="7030A0"/>
              </a:solidFill>
            </a:endParaRPr>
          </a:p>
          <a:p>
            <a:pPr algn="just" rtl="1">
              <a:lnSpc>
                <a:spcPct val="150000"/>
              </a:lnSpc>
            </a:pPr>
            <a:endParaRPr lang="en-US" b="1" dirty="0">
              <a:solidFill>
                <a:srgbClr val="7030A0"/>
              </a:solidFill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39524" y="115747"/>
            <a:ext cx="11512952" cy="1203768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 rtl="1"/>
            <a:r>
              <a:rPr lang="fa-IR" sz="40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RANSans" panose="020B0604020202020204" charset="-78"/>
              </a:rPr>
              <a:t>آینده‌ی استارتاپ‌ها به چه سمتی می‌رود</a:t>
            </a:r>
            <a:endParaRPr lang="fa-IR" sz="4000" b="1" dirty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IRANSans" panose="020B0604020202020204" charset="-78"/>
            </a:endParaRPr>
          </a:p>
        </p:txBody>
      </p:sp>
      <p:pic>
        <p:nvPicPr>
          <p:cNvPr id="6" name="Picture 5" descr="Untitled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504714" y="1593517"/>
            <a:ext cx="9189265" cy="36682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55506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39524" y="115747"/>
            <a:ext cx="11512952" cy="1203768"/>
          </a:xfrm>
        </p:spPr>
        <p:txBody>
          <a:bodyPr>
            <a:normAutofit/>
          </a:bodyPr>
          <a:lstStyle/>
          <a:p>
            <a:pPr algn="ctr" rtl="1"/>
            <a:r>
              <a:rPr lang="fa-IR" sz="40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RANSans" panose="020B0604020202020204" charset="-78"/>
              </a:rPr>
              <a:t>استارتاپ یا کسب و کار نوپا چیست؟</a:t>
            </a:r>
            <a:endParaRPr lang="fa-IR" sz="4000" b="1" dirty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IRANSans" panose="020B0604020202020204" charset="-78"/>
            </a:endParaRPr>
          </a:p>
        </p:txBody>
      </p:sp>
      <p:pic>
        <p:nvPicPr>
          <p:cNvPr id="6" name="Picture 5" descr="950419-What-is-a-Startup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511523" y="1817545"/>
            <a:ext cx="9482672" cy="33218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55506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39524" y="72971"/>
            <a:ext cx="11512952" cy="1203768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 rtl="1"/>
            <a:r>
              <a:rPr lang="fa-IR" sz="40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RANSans" panose="020B0604020202020204" charset="-78"/>
              </a:rPr>
              <a:t>مهارت‌های مورد نیاز آینده‌ی استارتاپ‌ها </a:t>
            </a:r>
            <a:endParaRPr lang="fa-IR" sz="4000" b="1" dirty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IRANSans" panose="020B0604020202020204" charset="-78"/>
            </a:endParaRPr>
          </a:p>
        </p:txBody>
      </p:sp>
      <p:pic>
        <p:nvPicPr>
          <p:cNvPr id="7" name="Picture 6" descr="untitled-1-0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05853" y="1043072"/>
            <a:ext cx="10944280" cy="513936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8" name="Content Placeholder 4"/>
          <p:cNvSpPr>
            <a:spLocks noGrp="1"/>
          </p:cNvSpPr>
          <p:nvPr>
            <p:ph idx="1"/>
          </p:nvPr>
        </p:nvSpPr>
        <p:spPr>
          <a:xfrm>
            <a:off x="834177" y="1261958"/>
            <a:ext cx="8050515" cy="5080021"/>
          </a:xfrm>
        </p:spPr>
        <p:txBody>
          <a:bodyPr>
            <a:normAutofit/>
          </a:bodyPr>
          <a:lstStyle/>
          <a:p>
            <a:pPr marL="514350" indent="-514350" algn="just">
              <a:buFont typeface="+mj-lt"/>
              <a:buAutoNum type="arabicPeriod"/>
            </a:pPr>
            <a:r>
              <a:rPr lang="fa-IR" b="1" dirty="0" smtClean="0">
                <a:latin typeface="IRANSans" panose="020B0604020202020204" charset="-78"/>
              </a:rPr>
              <a:t>حل مسایل پیچیده. شناخت و چالش ذهن برای یافتن راه‌کارها</a:t>
            </a:r>
          </a:p>
          <a:p>
            <a:pPr marL="514350" indent="-514350" algn="just">
              <a:buFont typeface="+mj-lt"/>
              <a:buAutoNum type="arabicPeriod"/>
            </a:pPr>
            <a:r>
              <a:rPr lang="fa-IR" b="1" dirty="0" smtClean="0">
                <a:latin typeface="IRANSans" panose="020B0604020202020204" charset="-78"/>
              </a:rPr>
              <a:t>تفکر انتقادی</a:t>
            </a:r>
          </a:p>
          <a:p>
            <a:pPr marL="514350" indent="-514350" algn="just">
              <a:buFont typeface="+mj-lt"/>
              <a:buAutoNum type="arabicPeriod"/>
            </a:pPr>
            <a:r>
              <a:rPr lang="fa-IR" b="1" dirty="0" smtClean="0">
                <a:latin typeface="IRANSans" panose="020B0604020202020204" charset="-78"/>
              </a:rPr>
              <a:t>تفکر خلاق</a:t>
            </a:r>
          </a:p>
          <a:p>
            <a:pPr marL="514350" indent="-514350" algn="just">
              <a:buFont typeface="+mj-lt"/>
              <a:buAutoNum type="arabicPeriod"/>
            </a:pPr>
            <a:r>
              <a:rPr lang="fa-IR" b="1" dirty="0" smtClean="0">
                <a:latin typeface="IRANSans" panose="020B0604020202020204" charset="-78"/>
              </a:rPr>
              <a:t>مدیریت نیروها</a:t>
            </a:r>
          </a:p>
          <a:p>
            <a:pPr marL="514350" indent="-514350" algn="just">
              <a:buFont typeface="+mj-lt"/>
              <a:buAutoNum type="arabicPeriod"/>
            </a:pPr>
            <a:r>
              <a:rPr lang="fa-IR" b="1" dirty="0" smtClean="0">
                <a:latin typeface="IRANSans" panose="020B0604020202020204" charset="-78"/>
              </a:rPr>
              <a:t>همکاری و مشارکت</a:t>
            </a:r>
          </a:p>
          <a:p>
            <a:pPr marL="514350" indent="-514350" algn="just">
              <a:buFont typeface="+mj-lt"/>
              <a:buAutoNum type="arabicPeriod"/>
            </a:pPr>
            <a:r>
              <a:rPr lang="fa-IR" b="1" dirty="0" smtClean="0">
                <a:latin typeface="IRANSans" panose="020B0604020202020204" charset="-78"/>
              </a:rPr>
              <a:t>هوش هیچانی</a:t>
            </a:r>
          </a:p>
          <a:p>
            <a:pPr marL="514350" indent="-514350" algn="just">
              <a:buFont typeface="+mj-lt"/>
              <a:buAutoNum type="arabicPeriod"/>
            </a:pPr>
            <a:r>
              <a:rPr lang="fa-IR" b="1" dirty="0" smtClean="0">
                <a:latin typeface="IRANSans" panose="020B0604020202020204" charset="-78"/>
              </a:rPr>
              <a:t>قضاوت و تصمیم‌گیری</a:t>
            </a:r>
          </a:p>
          <a:p>
            <a:pPr marL="514350" indent="-514350" algn="just">
              <a:buFont typeface="+mj-lt"/>
              <a:buAutoNum type="arabicPeriod"/>
            </a:pPr>
            <a:r>
              <a:rPr lang="fa-IR" b="1" dirty="0" smtClean="0">
                <a:latin typeface="IRANSans" panose="020B0604020202020204" charset="-78"/>
              </a:rPr>
              <a:t>طراحی سرویس‌گرای خدمات</a:t>
            </a:r>
          </a:p>
          <a:p>
            <a:pPr marL="514350" indent="-514350" algn="just">
              <a:buFont typeface="+mj-lt"/>
              <a:buAutoNum type="arabicPeriod"/>
            </a:pPr>
            <a:r>
              <a:rPr lang="fa-IR" b="1" dirty="0" smtClean="0">
                <a:latin typeface="IRANSans" panose="020B0604020202020204" charset="-78"/>
              </a:rPr>
              <a:t>مذاکره و ارتباط موثر</a:t>
            </a:r>
          </a:p>
          <a:p>
            <a:pPr marL="514350" indent="-514350" algn="just">
              <a:buFont typeface="+mj-lt"/>
              <a:buAutoNum type="arabicPeriod"/>
            </a:pPr>
            <a:r>
              <a:rPr lang="fa-IR" b="1" dirty="0" smtClean="0">
                <a:latin typeface="IRANSans" panose="020B0604020202020204" charset="-78"/>
              </a:rPr>
              <a:t>توانایی جابه‌جایی ذهن میان مفاهیم مختلف</a:t>
            </a:r>
            <a:endParaRPr lang="fa-IR" b="1" dirty="0">
              <a:latin typeface="IRANSans" panose="020B0604020202020204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8455506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39524" y="115747"/>
            <a:ext cx="11512952" cy="1203768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 rtl="1"/>
            <a:r>
              <a:rPr lang="fa-IR" sz="40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RANSans" panose="020B0604020202020204" charset="-78"/>
              </a:rPr>
              <a:t>تغییر ماهیت کسب و کارهای خدماتی</a:t>
            </a:r>
            <a:endParaRPr lang="fa-IR" sz="4000" b="1" dirty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IRANSans" panose="020B0604020202020204" charset="-78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648183" y="1319516"/>
            <a:ext cx="10895635" cy="4340505"/>
          </a:xfrm>
        </p:spPr>
        <p:txBody>
          <a:bodyPr/>
          <a:lstStyle/>
          <a:p>
            <a:pPr algn="just" rtl="1">
              <a:lnSpc>
                <a:spcPct val="150000"/>
              </a:lnSpc>
            </a:pPr>
            <a:r>
              <a:rPr lang="en-US" b="1" dirty="0" smtClean="0">
                <a:solidFill>
                  <a:srgbClr val="7030A0"/>
                </a:solidFill>
                <a:latin typeface="IRANSans" panose="020B0604020202020204" charset="-78"/>
              </a:rPr>
              <a:t>UBER</a:t>
            </a:r>
            <a:r>
              <a:rPr lang="fa-IR" b="1" dirty="0" smtClean="0">
                <a:solidFill>
                  <a:srgbClr val="7030A0"/>
                </a:solidFill>
                <a:latin typeface="IRANSans" panose="020B0604020202020204" charset="-78"/>
              </a:rPr>
              <a:t> بزرگترین شرکت تاکسی‌رانی دنیا حتا یک تاکسی هم ندارد.</a:t>
            </a:r>
          </a:p>
          <a:p>
            <a:pPr algn="just" rtl="1">
              <a:lnSpc>
                <a:spcPct val="150000"/>
              </a:lnSpc>
            </a:pPr>
            <a:endParaRPr lang="fa-IR" sz="1400" b="1" dirty="0" smtClean="0">
              <a:solidFill>
                <a:srgbClr val="7030A0"/>
              </a:solidFill>
              <a:latin typeface="IRANSans" panose="020B0604020202020204" charset="-78"/>
            </a:endParaRPr>
          </a:p>
          <a:p>
            <a:pPr algn="just" rtl="1">
              <a:lnSpc>
                <a:spcPct val="150000"/>
              </a:lnSpc>
            </a:pPr>
            <a:r>
              <a:rPr lang="en-US" b="1" dirty="0" err="1" smtClean="0">
                <a:solidFill>
                  <a:srgbClr val="7030A0"/>
                </a:solidFill>
                <a:latin typeface="IRANSans" panose="020B0604020202020204" charset="-78"/>
              </a:rPr>
              <a:t>Airbnb</a:t>
            </a:r>
            <a:r>
              <a:rPr lang="fa-IR" b="1" dirty="0" smtClean="0">
                <a:solidFill>
                  <a:srgbClr val="7030A0"/>
                </a:solidFill>
                <a:latin typeface="IRANSans" panose="020B0604020202020204" charset="-78"/>
              </a:rPr>
              <a:t> بزرگترین شرکت هتل‌داری جهان هیچ هتلی ندارد.</a:t>
            </a:r>
            <a:endParaRPr lang="fa-IR" b="1" dirty="0">
              <a:solidFill>
                <a:srgbClr val="7030A0"/>
              </a:solidFill>
              <a:latin typeface="IRANSans" panose="020B0604020202020204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8455506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39524" y="115747"/>
            <a:ext cx="11512952" cy="1203768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 rtl="1"/>
            <a:r>
              <a:rPr lang="fa-IR" sz="40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RANSans" panose="020B0604020202020204" charset="-78"/>
              </a:rPr>
              <a:t>آینده‌ی استارتاپ به چه سمتی نمی‌رود</a:t>
            </a:r>
            <a:endParaRPr lang="fa-IR" sz="4000" b="1" dirty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IRANSans" panose="020B0604020202020204" charset="-78"/>
            </a:endParaRPr>
          </a:p>
        </p:txBody>
      </p:sp>
      <p:pic>
        <p:nvPicPr>
          <p:cNvPr id="6" name="Picture 5" descr="image_news_14836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230297" y="1491916"/>
            <a:ext cx="8046452" cy="40232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78216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39524" y="115747"/>
            <a:ext cx="11512952" cy="1203768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 rtl="1"/>
            <a:r>
              <a:rPr lang="fa-IR" sz="40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RANSans" panose="020B0604020202020204" charset="-78"/>
              </a:rPr>
              <a:t>مشاغلی که وجود نخواهند داشت </a:t>
            </a:r>
            <a:endParaRPr lang="fa-IR" sz="4000" b="1" dirty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IRANSans" panose="020B0604020202020204" charset="-78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648183" y="983917"/>
            <a:ext cx="10895635" cy="4871451"/>
          </a:xfrm>
        </p:spPr>
        <p:txBody>
          <a:bodyPr>
            <a:normAutofit/>
          </a:bodyPr>
          <a:lstStyle/>
          <a:p>
            <a:pPr algn="just" rtl="1">
              <a:buFont typeface="Wingdings" pitchFamily="2" charset="2"/>
              <a:buChar char="ü"/>
            </a:pPr>
            <a:r>
              <a:rPr lang="fa-IR" b="1" dirty="0" smtClean="0">
                <a:solidFill>
                  <a:srgbClr val="7030A0"/>
                </a:solidFill>
                <a:latin typeface="IRANSans" panose="020B0604020202020204" charset="-78"/>
              </a:rPr>
              <a:t>بنگاه‌های مسکن سنتی؛</a:t>
            </a:r>
          </a:p>
          <a:p>
            <a:pPr algn="just" rtl="1">
              <a:buFont typeface="Wingdings" pitchFamily="2" charset="2"/>
              <a:buChar char="ü"/>
            </a:pPr>
            <a:r>
              <a:rPr lang="fa-IR" b="1" dirty="0" smtClean="0">
                <a:solidFill>
                  <a:srgbClr val="7030A0"/>
                </a:solidFill>
                <a:latin typeface="IRANSans" panose="020B0604020202020204" charset="-78"/>
              </a:rPr>
              <a:t>آژانس‌های تاکسی تلفنی غیرهوشمند؛</a:t>
            </a:r>
          </a:p>
          <a:p>
            <a:pPr algn="just" rtl="1">
              <a:buFont typeface="Wingdings" pitchFamily="2" charset="2"/>
              <a:buChar char="ü"/>
            </a:pPr>
            <a:r>
              <a:rPr lang="fa-IR" b="1" dirty="0" smtClean="0">
                <a:solidFill>
                  <a:srgbClr val="7030A0"/>
                </a:solidFill>
                <a:latin typeface="IRANSans" panose="020B0604020202020204" charset="-78"/>
              </a:rPr>
              <a:t>آژانس‌های سنتی مسافرتی فروش بلیط؛</a:t>
            </a:r>
          </a:p>
          <a:p>
            <a:pPr algn="just" rtl="1">
              <a:buFont typeface="Wingdings" pitchFamily="2" charset="2"/>
              <a:buChar char="ü"/>
            </a:pPr>
            <a:r>
              <a:rPr lang="fa-IR" b="1" dirty="0" smtClean="0">
                <a:solidFill>
                  <a:srgbClr val="7030A0"/>
                </a:solidFill>
                <a:latin typeface="IRANSans" panose="020B0604020202020204" charset="-78"/>
              </a:rPr>
              <a:t>تولید بنزین و مدیریت پمپ بنزین‌ها، با توجه به کاهش مصرف سوخت در خودروهای برقی و هیبریدی؛</a:t>
            </a:r>
          </a:p>
          <a:p>
            <a:pPr algn="just" rtl="1">
              <a:buFont typeface="Wingdings" pitchFamily="2" charset="2"/>
              <a:buChar char="ü"/>
            </a:pPr>
            <a:r>
              <a:rPr lang="fa-IR" b="1" dirty="0" smtClean="0">
                <a:solidFill>
                  <a:srgbClr val="7030A0"/>
                </a:solidFill>
                <a:latin typeface="IRANSans" panose="020B0604020202020204" charset="-78"/>
              </a:rPr>
              <a:t>فروشگاه‌های خرده فروشی غیرزنجیره‌ای و غیر برند، مانند لوازم خانگی و برقی و موبایل و...؛</a:t>
            </a:r>
          </a:p>
          <a:p>
            <a:pPr algn="just" rtl="1">
              <a:buFont typeface="Wingdings" pitchFamily="2" charset="2"/>
              <a:buChar char="ü"/>
            </a:pPr>
            <a:r>
              <a:rPr lang="fa-IR" b="1" dirty="0" smtClean="0">
                <a:solidFill>
                  <a:srgbClr val="7030A0"/>
                </a:solidFill>
                <a:latin typeface="IRANSans" panose="020B0604020202020204" charset="-78"/>
              </a:rPr>
              <a:t>بوتیک‌های متفرقه لباس و کیف و کفش؛</a:t>
            </a:r>
          </a:p>
          <a:p>
            <a:pPr algn="just" rtl="1">
              <a:buFont typeface="Wingdings" pitchFamily="2" charset="2"/>
              <a:buChar char="ü"/>
            </a:pPr>
            <a:r>
              <a:rPr lang="fa-IR" b="1" dirty="0" smtClean="0">
                <a:solidFill>
                  <a:srgbClr val="7030A0"/>
                </a:solidFill>
                <a:latin typeface="IRANSans" panose="020B0604020202020204" charset="-78"/>
              </a:rPr>
              <a:t>شغل ویزیتوری و فروشندگی، به خصوص در شرکت‌های پخش مویرگی با توجه به اوج گیری استفاده از فروش اینترنتی و اپ های سفارش گیری مشتریان؛ </a:t>
            </a:r>
          </a:p>
        </p:txBody>
      </p:sp>
    </p:spTree>
    <p:extLst>
      <p:ext uri="{BB962C8B-B14F-4D97-AF65-F5344CB8AC3E}">
        <p14:creationId xmlns:p14="http://schemas.microsoft.com/office/powerpoint/2010/main" val="41711967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39524" y="115747"/>
            <a:ext cx="11512952" cy="1203768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 rtl="1"/>
            <a:r>
              <a:rPr lang="fa-IR" sz="40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RANSans" panose="020B0604020202020204" charset="-78"/>
              </a:rPr>
              <a:t>مشاغلی که وجود نخواهند داشت </a:t>
            </a:r>
            <a:endParaRPr lang="fa-IR" sz="4000" b="1" dirty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IRANSans" panose="020B0604020202020204" charset="-78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648183" y="1278002"/>
            <a:ext cx="10895635" cy="4735339"/>
          </a:xfrm>
        </p:spPr>
        <p:txBody>
          <a:bodyPr>
            <a:noAutofit/>
          </a:bodyPr>
          <a:lstStyle/>
          <a:p>
            <a:pPr algn="just" rtl="1">
              <a:lnSpc>
                <a:spcPct val="150000"/>
              </a:lnSpc>
              <a:buFont typeface="Wingdings" pitchFamily="2" charset="2"/>
              <a:buChar char="ü"/>
            </a:pPr>
            <a:r>
              <a:rPr lang="fa-IR" sz="2600" b="1" dirty="0" smtClean="0">
                <a:solidFill>
                  <a:srgbClr val="7030A0"/>
                </a:solidFill>
                <a:latin typeface="IRANSans" panose="020B0604020202020204" charset="-78"/>
              </a:rPr>
              <a:t>پلیس راهنمایی و رانندگی در خیابان‌ها؛</a:t>
            </a:r>
          </a:p>
          <a:p>
            <a:pPr algn="just" rtl="1">
              <a:lnSpc>
                <a:spcPct val="150000"/>
              </a:lnSpc>
              <a:buFont typeface="Wingdings" pitchFamily="2" charset="2"/>
              <a:buChar char="ü"/>
            </a:pPr>
            <a:r>
              <a:rPr lang="fa-IR" sz="2600" b="1" dirty="0" smtClean="0">
                <a:solidFill>
                  <a:srgbClr val="7030A0"/>
                </a:solidFill>
                <a:latin typeface="IRANSans" panose="020B0604020202020204" charset="-78"/>
              </a:rPr>
              <a:t>دفاتر خدمات ترجمه، با توجه به رشد سریع نرم‌افزارهای خبره ترجمه؛</a:t>
            </a:r>
          </a:p>
          <a:p>
            <a:pPr algn="just" rtl="1">
              <a:lnSpc>
                <a:spcPct val="150000"/>
              </a:lnSpc>
              <a:buFont typeface="Wingdings" pitchFamily="2" charset="2"/>
              <a:buChar char="ü"/>
            </a:pPr>
            <a:r>
              <a:rPr lang="fa-IR" sz="2600" b="1" dirty="0" smtClean="0">
                <a:solidFill>
                  <a:srgbClr val="7030A0"/>
                </a:solidFill>
                <a:latin typeface="IRANSans" panose="020B0604020202020204" charset="-78"/>
              </a:rPr>
              <a:t>دفاتر خدمات کپی و نشر و اسکن و...</a:t>
            </a:r>
          </a:p>
          <a:p>
            <a:pPr algn="just" rtl="1">
              <a:lnSpc>
                <a:spcPct val="150000"/>
              </a:lnSpc>
              <a:buFont typeface="Wingdings" pitchFamily="2" charset="2"/>
              <a:buChar char="ü"/>
            </a:pPr>
            <a:r>
              <a:rPr lang="fa-IR" sz="2600" b="1" dirty="0" smtClean="0">
                <a:solidFill>
                  <a:srgbClr val="7030A0"/>
                </a:solidFill>
                <a:latin typeface="IRANSans" panose="020B0604020202020204" charset="-78"/>
              </a:rPr>
              <a:t>روزنامه‌های کاغذی، به خصوص آگهی‌های روزنامه‌ای؛</a:t>
            </a:r>
          </a:p>
          <a:p>
            <a:pPr algn="just" rtl="1">
              <a:lnSpc>
                <a:spcPct val="150000"/>
              </a:lnSpc>
              <a:buFont typeface="Wingdings" pitchFamily="2" charset="2"/>
              <a:buChar char="ü"/>
            </a:pPr>
            <a:r>
              <a:rPr lang="fa-IR" sz="2600" b="1" dirty="0" smtClean="0">
                <a:solidFill>
                  <a:srgbClr val="7030A0"/>
                </a:solidFill>
                <a:latin typeface="IRANSans" panose="020B0604020202020204" charset="-78"/>
              </a:rPr>
              <a:t>برگزاری دوره‌های آموزش حضوری و مدارک حرفه‌ای؛</a:t>
            </a:r>
          </a:p>
          <a:p>
            <a:pPr algn="just" rtl="1">
              <a:lnSpc>
                <a:spcPct val="150000"/>
              </a:lnSpc>
              <a:buFont typeface="Wingdings" pitchFamily="2" charset="2"/>
              <a:buChar char="ü"/>
            </a:pPr>
            <a:r>
              <a:rPr lang="fa-IR" sz="2600" b="1" dirty="0" smtClean="0">
                <a:solidFill>
                  <a:srgbClr val="7030A0"/>
                </a:solidFill>
                <a:latin typeface="IRANSans" panose="020B0604020202020204" charset="-78"/>
              </a:rPr>
              <a:t>پیک‌های موتوری، زودتر از آنچه فکر می‌کنید با آمدن پهبادها تهدید جدی خواهند شد؛</a:t>
            </a:r>
          </a:p>
          <a:p>
            <a:pPr algn="just" rtl="1">
              <a:lnSpc>
                <a:spcPct val="150000"/>
              </a:lnSpc>
              <a:buFont typeface="Wingdings" pitchFamily="2" charset="2"/>
              <a:buChar char="ü"/>
            </a:pPr>
            <a:r>
              <a:rPr lang="fa-IR" sz="2600" b="1" dirty="0" smtClean="0">
                <a:solidFill>
                  <a:srgbClr val="7030A0"/>
                </a:solidFill>
                <a:latin typeface="IRANSans" panose="020B0604020202020204" charset="-78"/>
              </a:rPr>
              <a:t>مشاغل دلالی، مثل فروش خودرو دست دوم؛</a:t>
            </a:r>
          </a:p>
        </p:txBody>
      </p:sp>
    </p:spTree>
    <p:extLst>
      <p:ext uri="{BB962C8B-B14F-4D97-AF65-F5344CB8AC3E}">
        <p14:creationId xmlns:p14="http://schemas.microsoft.com/office/powerpoint/2010/main" val="25857492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39524" y="51583"/>
            <a:ext cx="11512952" cy="1203768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 rtl="1"/>
            <a:r>
              <a:rPr lang="fa-IR" sz="40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RANSans" panose="020B0604020202020204" charset="-78"/>
              </a:rPr>
              <a:t>مشاغلی که وجود نخواهند داشت </a:t>
            </a:r>
            <a:endParaRPr lang="fa-IR" sz="4000" b="1" dirty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IRANSans" panose="020B0604020202020204" charset="-78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728393" y="1454486"/>
            <a:ext cx="10895635" cy="4517527"/>
          </a:xfrm>
        </p:spPr>
        <p:txBody>
          <a:bodyPr>
            <a:normAutofit fontScale="92500" lnSpcReduction="10000"/>
          </a:bodyPr>
          <a:lstStyle/>
          <a:p>
            <a:pPr algn="just" rtl="1">
              <a:lnSpc>
                <a:spcPct val="150000"/>
              </a:lnSpc>
              <a:buFont typeface="Wingdings" pitchFamily="2" charset="2"/>
              <a:buChar char="ü"/>
            </a:pPr>
            <a:r>
              <a:rPr lang="fa-IR" b="1" dirty="0" smtClean="0">
                <a:solidFill>
                  <a:srgbClr val="7030A0"/>
                </a:solidFill>
                <a:latin typeface="IRANSans" panose="020B0604020202020204" charset="-78"/>
              </a:rPr>
              <a:t>تعمیرگاه‌های خودرو و فروش لوازم یدکی، با توجه به ورود برندهای جدید و افزایش سطح کیفیت و ارتقاء تکنولوژی خودرو و انجام تعمیرات بيشتر توسط نمایندگی‌های رسمی انجام خواهد شد.</a:t>
            </a:r>
          </a:p>
          <a:p>
            <a:pPr algn="just" rtl="1">
              <a:lnSpc>
                <a:spcPct val="150000"/>
              </a:lnSpc>
              <a:buFont typeface="Wingdings" pitchFamily="2" charset="2"/>
              <a:buChar char="ü"/>
            </a:pPr>
            <a:r>
              <a:rPr lang="fa-IR" b="1" dirty="0" smtClean="0">
                <a:solidFill>
                  <a:srgbClr val="7030A0"/>
                </a:solidFill>
                <a:latin typeface="IRANSans" panose="020B0604020202020204" charset="-78"/>
              </a:rPr>
              <a:t>خدمات انبارداری و اجاره انبارها، با توجه به ورود نرم‌افزارها و تکنولوژی‌های جدید؛</a:t>
            </a:r>
          </a:p>
          <a:p>
            <a:pPr algn="just" rtl="1">
              <a:lnSpc>
                <a:spcPct val="150000"/>
              </a:lnSpc>
              <a:buFont typeface="Wingdings" pitchFamily="2" charset="2"/>
              <a:buChar char="ü"/>
            </a:pPr>
            <a:r>
              <a:rPr lang="fa-IR" b="1" dirty="0" smtClean="0">
                <a:solidFill>
                  <a:srgbClr val="7030A0"/>
                </a:solidFill>
                <a:latin typeface="IRANSans" panose="020B0604020202020204" charset="-78"/>
              </a:rPr>
              <a:t>تولید و فروش مصالح سنگین ساختمانی، مانند بلوک سیمانی و آجر و درب و پنجره سنگین و... با توجه به جایگزینی مصالح جدید و ارتقاء  استانداردها؛</a:t>
            </a:r>
          </a:p>
          <a:p>
            <a:pPr algn="just" rtl="1">
              <a:lnSpc>
                <a:spcPct val="150000"/>
              </a:lnSpc>
              <a:buFont typeface="Wingdings" pitchFamily="2" charset="2"/>
              <a:buChar char="ü"/>
            </a:pPr>
            <a:r>
              <a:rPr lang="fa-IR" b="1" dirty="0" smtClean="0">
                <a:solidFill>
                  <a:srgbClr val="7030A0"/>
                </a:solidFill>
                <a:latin typeface="IRANSans" panose="020B0604020202020204" charset="-78"/>
              </a:rPr>
              <a:t>دفاتر و نمایندگی‌های فیزیکی بیمه</a:t>
            </a:r>
          </a:p>
        </p:txBody>
      </p:sp>
    </p:spTree>
    <p:extLst>
      <p:ext uri="{BB962C8B-B14F-4D97-AF65-F5344CB8AC3E}">
        <p14:creationId xmlns:p14="http://schemas.microsoft.com/office/powerpoint/2010/main" val="27026273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39524" y="51583"/>
            <a:ext cx="11512952" cy="1203768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 rtl="1"/>
            <a:r>
              <a:rPr lang="fa-IR" sz="40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RANSans" panose="020B0604020202020204" charset="-78"/>
              </a:rPr>
              <a:t>مشاغلی که وجود نخواهند داشت </a:t>
            </a:r>
            <a:endParaRPr lang="fa-IR" sz="4000" b="1" dirty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IRANSans" panose="020B0604020202020204" charset="-78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696309" y="1422401"/>
            <a:ext cx="10895635" cy="4718883"/>
          </a:xfrm>
        </p:spPr>
        <p:txBody>
          <a:bodyPr vert="horz" lIns="91440" tIns="45720" rIns="91440" bIns="45720" rtlCol="0">
            <a:normAutofit lnSpcReduction="10000"/>
          </a:bodyPr>
          <a:lstStyle/>
          <a:p>
            <a:pPr algn="just" rtl="1">
              <a:lnSpc>
                <a:spcPct val="110000"/>
              </a:lnSpc>
              <a:buFont typeface="Wingdings" pitchFamily="2" charset="2"/>
              <a:buChar char="ü"/>
            </a:pPr>
            <a:r>
              <a:rPr lang="fa-IR" b="1" dirty="0" smtClean="0">
                <a:solidFill>
                  <a:srgbClr val="7030A0"/>
                </a:solidFill>
                <a:latin typeface="IRANSans" panose="020B0604020202020204" charset="-78"/>
              </a:rPr>
              <a:t>اپراتور اتصال تجهیزات الکتریکی و الکترونیکی</a:t>
            </a:r>
          </a:p>
          <a:p>
            <a:pPr algn="just" rtl="1">
              <a:lnSpc>
                <a:spcPct val="110000"/>
              </a:lnSpc>
              <a:buFont typeface="Wingdings" pitchFamily="2" charset="2"/>
              <a:buChar char="ü"/>
            </a:pPr>
            <a:r>
              <a:rPr lang="fa-IR" b="1" dirty="0" smtClean="0">
                <a:solidFill>
                  <a:srgbClr val="7030A0"/>
                </a:solidFill>
                <a:latin typeface="IRANSans" panose="020B0604020202020204" charset="-78"/>
              </a:rPr>
              <a:t>کارگران خدمات پستی</a:t>
            </a:r>
          </a:p>
          <a:p>
            <a:pPr algn="just" rtl="1">
              <a:lnSpc>
                <a:spcPct val="110000"/>
              </a:lnSpc>
              <a:buFont typeface="Wingdings" pitchFamily="2" charset="2"/>
              <a:buChar char="ü"/>
            </a:pPr>
            <a:r>
              <a:rPr lang="fa-IR" b="1" dirty="0" smtClean="0">
                <a:solidFill>
                  <a:srgbClr val="7030A0"/>
                </a:solidFill>
                <a:latin typeface="IRANSans" panose="020B0604020202020204" charset="-78"/>
              </a:rPr>
              <a:t>کارگران جواهرات و سنگ‌های فلزی گرانبها</a:t>
            </a:r>
          </a:p>
          <a:p>
            <a:pPr algn="just" rtl="1">
              <a:lnSpc>
                <a:spcPct val="110000"/>
              </a:lnSpc>
              <a:buFont typeface="Wingdings" pitchFamily="2" charset="2"/>
              <a:buChar char="ü"/>
            </a:pPr>
            <a:r>
              <a:rPr lang="fa-IR" b="1" dirty="0" smtClean="0">
                <a:solidFill>
                  <a:srgbClr val="7030A0"/>
                </a:solidFill>
                <a:latin typeface="IRANSans" panose="020B0604020202020204" charset="-78"/>
              </a:rPr>
              <a:t> آشپزهای رستوران</a:t>
            </a:r>
          </a:p>
          <a:p>
            <a:pPr algn="just" rtl="1">
              <a:lnSpc>
                <a:spcPct val="110000"/>
              </a:lnSpc>
              <a:buFont typeface="Wingdings" pitchFamily="2" charset="2"/>
              <a:buChar char="ü"/>
            </a:pPr>
            <a:r>
              <a:rPr lang="fa-IR" b="1" dirty="0" smtClean="0">
                <a:solidFill>
                  <a:srgbClr val="7030A0"/>
                </a:solidFill>
                <a:latin typeface="IRANSans" panose="020B0604020202020204" charset="-78"/>
              </a:rPr>
              <a:t> سنگ‌زنی و پرداخت</a:t>
            </a:r>
          </a:p>
          <a:p>
            <a:pPr algn="just" rtl="1">
              <a:lnSpc>
                <a:spcPct val="110000"/>
              </a:lnSpc>
              <a:buFont typeface="Wingdings" pitchFamily="2" charset="2"/>
              <a:buChar char="ü"/>
            </a:pPr>
            <a:r>
              <a:rPr lang="fa-IR" b="1" dirty="0" smtClean="0">
                <a:solidFill>
                  <a:srgbClr val="7030A0"/>
                </a:solidFill>
                <a:latin typeface="IRANSans" panose="020B0604020202020204" charset="-78"/>
              </a:rPr>
              <a:t> تحویلداری</a:t>
            </a:r>
          </a:p>
          <a:p>
            <a:pPr algn="just" rtl="1">
              <a:lnSpc>
                <a:spcPct val="110000"/>
              </a:lnSpc>
              <a:buFont typeface="Wingdings" pitchFamily="2" charset="2"/>
              <a:buChar char="ü"/>
            </a:pPr>
            <a:r>
              <a:rPr lang="fa-IR" b="1" dirty="0" smtClean="0">
                <a:solidFill>
                  <a:srgbClr val="7030A0"/>
                </a:solidFill>
                <a:latin typeface="IRANSans" panose="020B0604020202020204" charset="-78"/>
              </a:rPr>
              <a:t>دفترداران </a:t>
            </a:r>
          </a:p>
          <a:p>
            <a:pPr algn="just" rtl="1">
              <a:lnSpc>
                <a:spcPct val="110000"/>
              </a:lnSpc>
              <a:buFont typeface="Wingdings" pitchFamily="2" charset="2"/>
              <a:buChar char="ü"/>
            </a:pPr>
            <a:r>
              <a:rPr lang="fa-IR" b="1" dirty="0" smtClean="0">
                <a:solidFill>
                  <a:srgbClr val="7030A0"/>
                </a:solidFill>
                <a:latin typeface="IRANSans" panose="020B0604020202020204" charset="-78"/>
              </a:rPr>
              <a:t> منشی‌ها</a:t>
            </a:r>
          </a:p>
        </p:txBody>
      </p:sp>
    </p:spTree>
    <p:extLst>
      <p:ext uri="{BB962C8B-B14F-4D97-AF65-F5344CB8AC3E}">
        <p14:creationId xmlns:p14="http://schemas.microsoft.com/office/powerpoint/2010/main" val="23592048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39524" y="51583"/>
            <a:ext cx="11512952" cy="1203768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 rtl="1"/>
            <a:r>
              <a:rPr lang="fa-IR" sz="40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RANSans" panose="020B0604020202020204" charset="-78"/>
              </a:rPr>
              <a:t>مشاغلی که وجود نخواهند داشت </a:t>
            </a:r>
            <a:endParaRPr lang="fa-IR" sz="4000" b="1" dirty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IRANSans" panose="020B0604020202020204" charset="-78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685615" y="1384970"/>
            <a:ext cx="10895635" cy="4718883"/>
          </a:xfrm>
        </p:spPr>
        <p:txBody>
          <a:bodyPr vert="horz" lIns="91440" tIns="45720" rIns="91440" bIns="45720" rtlCol="0">
            <a:normAutofit fontScale="92500" lnSpcReduction="20000"/>
          </a:bodyPr>
          <a:lstStyle/>
          <a:p>
            <a:pPr algn="just" rtl="1">
              <a:lnSpc>
                <a:spcPct val="130000"/>
              </a:lnSpc>
              <a:buFont typeface="Wingdings" pitchFamily="2" charset="2"/>
              <a:buChar char="ü"/>
            </a:pPr>
            <a:r>
              <a:rPr lang="fa-IR" b="1" dirty="0" smtClean="0">
                <a:solidFill>
                  <a:srgbClr val="7030A0"/>
                </a:solidFill>
                <a:latin typeface="IRANSans" panose="020B0604020202020204" charset="-78"/>
              </a:rPr>
              <a:t>. مدل‌های مد</a:t>
            </a:r>
          </a:p>
          <a:p>
            <a:pPr algn="just" rtl="1">
              <a:lnSpc>
                <a:spcPct val="130000"/>
              </a:lnSpc>
              <a:buFont typeface="Wingdings" pitchFamily="2" charset="2"/>
              <a:buChar char="ü"/>
            </a:pPr>
            <a:r>
              <a:rPr lang="fa-IR" b="1" dirty="0" smtClean="0">
                <a:solidFill>
                  <a:srgbClr val="7030A0"/>
                </a:solidFill>
                <a:latin typeface="IRANSans" panose="020B0604020202020204" charset="-78"/>
              </a:rPr>
              <a:t>. رانندگان</a:t>
            </a:r>
          </a:p>
          <a:p>
            <a:pPr algn="just" rtl="1">
              <a:lnSpc>
                <a:spcPct val="130000"/>
              </a:lnSpc>
              <a:buFont typeface="Wingdings" pitchFamily="2" charset="2"/>
              <a:buChar char="ü"/>
            </a:pPr>
            <a:r>
              <a:rPr lang="fa-IR" b="1" dirty="0" smtClean="0">
                <a:solidFill>
                  <a:srgbClr val="7030A0"/>
                </a:solidFill>
                <a:latin typeface="IRANSans" panose="020B0604020202020204" charset="-78"/>
              </a:rPr>
              <a:t>تحلیلگران اعتباری</a:t>
            </a:r>
          </a:p>
          <a:p>
            <a:pPr algn="just" rtl="1">
              <a:lnSpc>
                <a:spcPct val="130000"/>
              </a:lnSpc>
              <a:buFont typeface="Wingdings" pitchFamily="2" charset="2"/>
              <a:buChar char="ü"/>
            </a:pPr>
            <a:r>
              <a:rPr lang="fa-IR" b="1" dirty="0" smtClean="0">
                <a:solidFill>
                  <a:srgbClr val="7030A0"/>
                </a:solidFill>
                <a:latin typeface="IRANSans" panose="020B0604020202020204" charset="-78"/>
              </a:rPr>
              <a:t>حکمیت و داوری ورزشی</a:t>
            </a:r>
          </a:p>
          <a:p>
            <a:pPr algn="just" rtl="1">
              <a:lnSpc>
                <a:spcPct val="130000"/>
              </a:lnSpc>
              <a:buFont typeface="Wingdings" pitchFamily="2" charset="2"/>
              <a:buChar char="ü"/>
            </a:pPr>
            <a:r>
              <a:rPr lang="fa-IR" b="1" dirty="0" smtClean="0">
                <a:solidFill>
                  <a:srgbClr val="7030A0"/>
                </a:solidFill>
                <a:latin typeface="IRANSans" panose="020B0604020202020204" charset="-78"/>
              </a:rPr>
              <a:t> کارمندان بانک و  متصدیان ارائه وام</a:t>
            </a:r>
          </a:p>
          <a:p>
            <a:pPr algn="just" rtl="1">
              <a:lnSpc>
                <a:spcPct val="130000"/>
              </a:lnSpc>
              <a:buFont typeface="Wingdings" pitchFamily="2" charset="2"/>
              <a:buChar char="ü"/>
            </a:pPr>
            <a:r>
              <a:rPr lang="fa-IR" b="1" dirty="0" smtClean="0">
                <a:solidFill>
                  <a:srgbClr val="7030A0"/>
                </a:solidFill>
                <a:latin typeface="IRANSans" panose="020B0604020202020204" charset="-78"/>
              </a:rPr>
              <a:t> اپراتورهای مونتاژ و تنظیم زمان</a:t>
            </a:r>
          </a:p>
          <a:p>
            <a:pPr algn="just" rtl="1">
              <a:lnSpc>
                <a:spcPct val="130000"/>
              </a:lnSpc>
              <a:buFont typeface="Wingdings" pitchFamily="2" charset="2"/>
              <a:buChar char="ü"/>
            </a:pPr>
            <a:r>
              <a:rPr lang="fa-IR" b="1" dirty="0" smtClean="0">
                <a:solidFill>
                  <a:srgbClr val="7030A0"/>
                </a:solidFill>
                <a:latin typeface="IRANSans" panose="020B0604020202020204" charset="-78"/>
              </a:rPr>
              <a:t> حسابرسان مالیاتی</a:t>
            </a:r>
          </a:p>
          <a:p>
            <a:pPr algn="just" rtl="1">
              <a:lnSpc>
                <a:spcPct val="130000"/>
              </a:lnSpc>
              <a:buFont typeface="Wingdings" pitchFamily="2" charset="2"/>
              <a:buChar char="ü"/>
            </a:pPr>
            <a:r>
              <a:rPr lang="fa-IR" b="1" dirty="0" smtClean="0">
                <a:solidFill>
                  <a:srgbClr val="7030A0"/>
                </a:solidFill>
                <a:latin typeface="IRANSans" panose="020B0604020202020204" charset="-78"/>
              </a:rPr>
              <a:t>اپراتورهای تلفن</a:t>
            </a:r>
          </a:p>
        </p:txBody>
      </p:sp>
    </p:spTree>
    <p:extLst>
      <p:ext uri="{BB962C8B-B14F-4D97-AF65-F5344CB8AC3E}">
        <p14:creationId xmlns:p14="http://schemas.microsoft.com/office/powerpoint/2010/main" val="32283635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03875" y="639793"/>
            <a:ext cx="11512952" cy="1203768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 rtl="1"/>
            <a:r>
              <a:rPr lang="fa-IR" sz="40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RANSans" panose="020B0604020202020204" charset="-78"/>
              </a:rPr>
              <a:t>به نظر شما چه مشاغل فیزیکی توسعه خواهند یافت؟</a:t>
            </a:r>
            <a:endParaRPr lang="fa-IR" sz="4000" b="1" dirty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IRANSans" panose="020B0604020202020204" charset="-78"/>
            </a:endParaRPr>
          </a:p>
        </p:txBody>
      </p:sp>
      <p:pic>
        <p:nvPicPr>
          <p:cNvPr id="7" name="Picture 6" descr="download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294174" y="2812717"/>
            <a:ext cx="3030884" cy="2551947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620069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10821" y="179919"/>
            <a:ext cx="11512952" cy="82538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 rtl="1"/>
            <a:r>
              <a:rPr lang="fa-IR" sz="40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RANSans" panose="020B0604020202020204" charset="-78"/>
              </a:rPr>
              <a:t>نکته‌ی کلیدی: ایده‌ی کسب و کار </a:t>
            </a:r>
            <a:endParaRPr lang="fa-IR" sz="4000" b="1" dirty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IRANSans" panose="020B0604020202020204" charset="-78"/>
            </a:endParaRPr>
          </a:p>
        </p:txBody>
      </p:sp>
      <p:pic>
        <p:nvPicPr>
          <p:cNvPr id="6" name="Picture 5" descr="businessidea-e143898463789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490992" y="1220013"/>
            <a:ext cx="7533541" cy="42037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Rectangle 4"/>
          <p:cNvSpPr/>
          <p:nvPr/>
        </p:nvSpPr>
        <p:spPr>
          <a:xfrm>
            <a:off x="0" y="5470568"/>
            <a:ext cx="12127831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a-IR" sz="44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cs typeface="B Titr" pitchFamily="2" charset="-78"/>
              </a:rPr>
              <a:t>تفاوت یک ایده کسب و کار و یک ایده استارتاپی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18455506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39524" y="115747"/>
            <a:ext cx="11512952" cy="1203768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 rtl="1"/>
            <a:r>
              <a:rPr lang="fa-IR" sz="40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RANSans" panose="020B0604020202020204" charset="-78"/>
              </a:rPr>
              <a:t>استارتاپ چی نیست؟</a:t>
            </a:r>
            <a:endParaRPr lang="fa-IR" sz="4000" b="1" dirty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IRANSans" panose="020B0604020202020204" charset="-78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648183" y="1319516"/>
            <a:ext cx="10895635" cy="4340505"/>
          </a:xfrm>
        </p:spPr>
        <p:txBody>
          <a:bodyPr vert="horz" lIns="91440" tIns="45720" rIns="91440" bIns="45720" rtlCol="0">
            <a:normAutofit/>
          </a:bodyPr>
          <a:lstStyle/>
          <a:p>
            <a:pPr algn="just" rtl="1">
              <a:lnSpc>
                <a:spcPct val="160000"/>
              </a:lnSpc>
            </a:pPr>
            <a:r>
              <a:rPr lang="fa-IR" dirty="0" smtClean="0">
                <a:latin typeface="IRANSans" panose="020B0604020202020204" charset="-78"/>
              </a:rPr>
              <a:t>استارتاپ یک رویداد یا همایش کارآفرینی نیست.</a:t>
            </a:r>
          </a:p>
          <a:p>
            <a:pPr algn="just" rtl="1">
              <a:lnSpc>
                <a:spcPct val="160000"/>
              </a:lnSpc>
            </a:pPr>
            <a:r>
              <a:rPr lang="fa-IR" dirty="0" smtClean="0">
                <a:latin typeface="IRANSans" panose="020B0604020202020204" charset="-78"/>
              </a:rPr>
              <a:t>یک وب‌سایت یا یک اپ موبایل نیست</a:t>
            </a:r>
          </a:p>
          <a:p>
            <a:pPr algn="just" rtl="1">
              <a:lnSpc>
                <a:spcPct val="160000"/>
              </a:lnSpc>
            </a:pPr>
            <a:r>
              <a:rPr lang="fa-IR" dirty="0" smtClean="0">
                <a:latin typeface="IRANSans" panose="020B0604020202020204" charset="-78"/>
              </a:rPr>
              <a:t>نسخه کوچکتر یک شرکت نیست</a:t>
            </a:r>
          </a:p>
          <a:p>
            <a:pPr algn="just" rtl="1">
              <a:lnSpc>
                <a:spcPct val="160000"/>
              </a:lnSpc>
            </a:pPr>
            <a:r>
              <a:rPr lang="fa-IR" dirty="0" smtClean="0">
                <a:latin typeface="IRANSans" panose="020B0604020202020204" charset="-78"/>
              </a:rPr>
              <a:t>یک کسب و کار کوچک در حال درآمدزایی و رشد نیست.</a:t>
            </a:r>
          </a:p>
          <a:p>
            <a:pPr algn="just" rtl="1">
              <a:lnSpc>
                <a:spcPct val="160000"/>
              </a:lnSpc>
            </a:pPr>
            <a:r>
              <a:rPr lang="fa-IR" dirty="0" smtClean="0">
                <a:latin typeface="IRANSans" panose="020B0604020202020204" charset="-78"/>
              </a:rPr>
              <a:t>مجموعه‌ای که روی یک تکنولوژی جدید کار می‌کند، استارتاپ نیست!</a:t>
            </a:r>
          </a:p>
        </p:txBody>
      </p:sp>
    </p:spTree>
    <p:extLst>
      <p:ext uri="{BB962C8B-B14F-4D97-AF65-F5344CB8AC3E}">
        <p14:creationId xmlns:p14="http://schemas.microsoft.com/office/powerpoint/2010/main" val="18455506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 smtClean="0"/>
              <a:t>مدل‌سازی کسب و کار</a:t>
            </a:r>
            <a:endParaRPr lang="en-US" dirty="0"/>
          </a:p>
        </p:txBody>
      </p:sp>
      <p:pic>
        <p:nvPicPr>
          <p:cNvPr id="4" name="Picture 3" descr="CpzPmZrUMAAPoRj-770x45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85047" y="2753895"/>
            <a:ext cx="5340277" cy="3120941"/>
          </a:xfrm>
          <a:prstGeom prst="rect">
            <a:avLst/>
          </a:prstGeom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Content Placeholder 5" descr="Canvas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1"/>
            <a:ext cx="12192000" cy="6858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a-IR" smtClean="0"/>
              <a:t>فصل </a:t>
            </a:r>
            <a:endParaRPr lang="fa-I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7B44C3-18D5-4602-8ACC-32CD2D6FC7F5}" type="slidenum">
              <a:rPr lang="fa-IR" smtClean="0"/>
              <a:pPr/>
              <a:t>31</a:t>
            </a:fld>
            <a:endParaRPr lang="fa-IR"/>
          </a:p>
        </p:txBody>
      </p:sp>
    </p:spTree>
  </p:cSld>
  <p:clrMapOvr>
    <a:masterClrMapping/>
  </p:clrMapOvr>
  <p:transition/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 smtClean="0"/>
              <a:t>بوم ناب</a:t>
            </a:r>
            <a:endParaRPr lang="en-US" dirty="0"/>
          </a:p>
        </p:txBody>
      </p:sp>
      <p:pic>
        <p:nvPicPr>
          <p:cNvPr id="4" name="Picture 3" descr="photo_2017-08-17_04-18-23.jpg"/>
          <p:cNvPicPr>
            <a:picLocks noChangeAspect="1"/>
          </p:cNvPicPr>
          <p:nvPr/>
        </p:nvPicPr>
        <p:blipFill>
          <a:blip r:embed="rId2" cstate="print">
            <a:duotone>
              <a:schemeClr val="accent5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2518944" y="455195"/>
            <a:ext cx="8828904" cy="5362742"/>
          </a:xfrm>
          <a:prstGeom prst="rect">
            <a:avLst/>
          </a:prstGeom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8116" y="0"/>
            <a:ext cx="6991929" cy="68852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0432875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830" y="0"/>
            <a:ext cx="11054686" cy="6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3869927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025-autumn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7B44C3-18D5-4602-8ACC-32CD2D6FC7F5}" type="slidenum">
              <a:rPr lang="fa-IR" smtClean="0"/>
              <a:pPr/>
              <a:t>35</a:t>
            </a:fld>
            <a:endParaRPr lang="fa-IR"/>
          </a:p>
        </p:txBody>
      </p:sp>
      <p:sp>
        <p:nvSpPr>
          <p:cNvPr id="6" name="Rectangle 5"/>
          <p:cNvSpPr/>
          <p:nvPr/>
        </p:nvSpPr>
        <p:spPr>
          <a:xfrm>
            <a:off x="0" y="1643050"/>
            <a:ext cx="12192000" cy="110799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fa-IR" sz="6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cs typeface="B Tabassom" pitchFamily="2" charset="-78"/>
              </a:rPr>
              <a:t>كارآفرين باشيد و موفق</a:t>
            </a:r>
            <a:endParaRPr lang="en-US" sz="66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cs typeface="B Tabassom" pitchFamily="2" charset="-78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-50000"/>
                    </a14:imgEffect>
                    <a14:imgEffect>
                      <a14:brightnessContrast bright="-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04179" y="2"/>
            <a:ext cx="14078310" cy="7039155"/>
          </a:xfrm>
        </p:spPr>
      </p:pic>
      <p:sp>
        <p:nvSpPr>
          <p:cNvPr id="5" name="Rectangle 4"/>
          <p:cNvSpPr/>
          <p:nvPr/>
        </p:nvSpPr>
        <p:spPr>
          <a:xfrm>
            <a:off x="1" y="1876092"/>
            <a:ext cx="11622657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250000"/>
              </a:lnSpc>
            </a:pPr>
            <a:r>
              <a:rPr lang="fa-IR" sz="3200" b="1" i="0" dirty="0" smtClean="0">
                <a:solidFill>
                  <a:schemeClr val="bg1"/>
                </a:solidFill>
                <a:effectLst/>
                <a:latin typeface="IRANSansWeb" panose="02040503050201020203" pitchFamily="18" charset="-78"/>
                <a:cs typeface="B Titr" pitchFamily="2" charset="-78"/>
              </a:rPr>
              <a:t>  استارتاپ یک سازمان موقت است که با هدف یافتن </a:t>
            </a:r>
            <a:endParaRPr lang="en-US" sz="3200" b="1" i="0" dirty="0" smtClean="0">
              <a:solidFill>
                <a:schemeClr val="bg1"/>
              </a:solidFill>
              <a:effectLst/>
              <a:latin typeface="IRANSansWeb" panose="02040503050201020203" pitchFamily="18" charset="-78"/>
              <a:cs typeface="B Titr" pitchFamily="2" charset="-78"/>
            </a:endParaRPr>
          </a:p>
          <a:p>
            <a:pPr algn="ctr">
              <a:lnSpc>
                <a:spcPct val="250000"/>
              </a:lnSpc>
            </a:pPr>
            <a:r>
              <a:rPr lang="fa-IR" sz="3200" b="1" i="0" dirty="0" smtClean="0">
                <a:solidFill>
                  <a:schemeClr val="bg1"/>
                </a:solidFill>
                <a:effectLst/>
                <a:latin typeface="IRANSansWeb" panose="02040503050201020203" pitchFamily="18" charset="-78"/>
                <a:cs typeface="B Titr" pitchFamily="2" charset="-78"/>
              </a:rPr>
              <a:t>یک مدل کسب و کار تکرارپذیر و مقیاس پذیر بوجود آمده است.</a:t>
            </a:r>
            <a:endParaRPr lang="en-US" sz="3200" dirty="0">
              <a:solidFill>
                <a:schemeClr val="bg1"/>
              </a:solidFill>
              <a:latin typeface="IRANSansWeb" panose="02040503050201020203" pitchFamily="18" charset="-78"/>
              <a:cs typeface="B Titr" pitchFamily="2" charset="-78"/>
            </a:endParaRPr>
          </a:p>
        </p:txBody>
      </p:sp>
      <p:sp>
        <p:nvSpPr>
          <p:cNvPr id="6" name="Title 3"/>
          <p:cNvSpPr txBox="1">
            <a:spLocks/>
          </p:cNvSpPr>
          <p:nvPr/>
        </p:nvSpPr>
        <p:spPr>
          <a:xfrm>
            <a:off x="-854124" y="159551"/>
            <a:ext cx="11512952" cy="120376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defTabSz="91440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4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IRANSans" panose="020B0604020202020204" charset="-78"/>
                <a:ea typeface="+mj-ea"/>
                <a:cs typeface="+mj-cs"/>
              </a:rPr>
              <a:t>استارتاپ چی هست؟</a:t>
            </a:r>
            <a:endParaRPr kumimoji="0" lang="fa-IR" sz="4000" b="1" i="0" u="none" strike="noStrike" kern="1200" cap="none" spc="0" normalizeH="0" baseline="0" noProof="0" dirty="0">
              <a:ln>
                <a:noFill/>
              </a:ln>
              <a:solidFill>
                <a:schemeClr val="accent4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IRANSans" panose="020B0604020202020204" charset="-78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38866248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photo_2017-07-13_01-01-05-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71849" y="755023"/>
            <a:ext cx="11820038" cy="558399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23482" y="0"/>
            <a:ext cx="11512952" cy="1203768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 rtl="1"/>
            <a:r>
              <a:rPr lang="fa-IR" sz="40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RANSans" panose="020B0604020202020204" charset="-78"/>
              </a:rPr>
              <a:t>فرق استارتاپ با کسب و کارهای کوچک</a:t>
            </a:r>
            <a:endParaRPr lang="fa-IR" sz="4000" b="1" dirty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IRANSans" panose="020B0604020202020204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8455506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twitter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68928" y="1680020"/>
            <a:ext cx="6547394" cy="3905392"/>
          </a:xfrm>
        </p:spPr>
        <p:txBody>
          <a:bodyPr>
            <a:noAutofit/>
          </a:bodyPr>
          <a:lstStyle/>
          <a:p>
            <a:pPr marL="0" indent="0" algn="r" rtl="1">
              <a:buNone/>
            </a:pPr>
            <a:r>
              <a:rPr lang="fa-IR" sz="2400" b="1" dirty="0">
                <a:latin typeface="IRANSansWeb" panose="02040503050201020203" pitchFamily="18" charset="-78"/>
                <a:cs typeface="B Mitra" pitchFamily="2" charset="-78"/>
              </a:rPr>
              <a:t>شبکه اجتماعی میکروبلاگینگ با محدودیت 144 کاراکتری پیام </a:t>
            </a:r>
            <a:r>
              <a:rPr lang="fa-IR" sz="2400" b="1" dirty="0" smtClean="0">
                <a:latin typeface="IRANSansWeb" panose="02040503050201020203" pitchFamily="18" charset="-78"/>
                <a:cs typeface="B Mitra" pitchFamily="2" charset="-78"/>
              </a:rPr>
              <a:t/>
            </a:r>
            <a:br>
              <a:rPr lang="fa-IR" sz="2400" b="1" dirty="0" smtClean="0">
                <a:latin typeface="IRANSansWeb" panose="02040503050201020203" pitchFamily="18" charset="-78"/>
                <a:cs typeface="B Mitra" pitchFamily="2" charset="-78"/>
              </a:rPr>
            </a:br>
            <a:r>
              <a:rPr lang="fa-IR" sz="2400" b="1" dirty="0" smtClean="0">
                <a:latin typeface="IRANSansWeb" panose="02040503050201020203" pitchFamily="18" charset="-78"/>
                <a:cs typeface="B Mitra" pitchFamily="2" charset="-78"/>
              </a:rPr>
              <a:t/>
            </a:r>
            <a:br>
              <a:rPr lang="fa-IR" sz="2400" b="1" dirty="0" smtClean="0">
                <a:latin typeface="IRANSansWeb" panose="02040503050201020203" pitchFamily="18" charset="-78"/>
                <a:cs typeface="B Mitra" pitchFamily="2" charset="-78"/>
              </a:rPr>
            </a:br>
            <a:r>
              <a:rPr lang="fa-IR" sz="2400" b="1" dirty="0">
                <a:latin typeface="IRANSansWeb" panose="02040503050201020203" pitchFamily="18" charset="-78"/>
                <a:cs typeface="B Mitra" pitchFamily="2" charset="-78"/>
              </a:rPr>
              <a:t>بنیانگذار: جک دارسی، اوان ویلیامز، بیز استون، نوح گلس</a:t>
            </a:r>
            <a:r>
              <a:rPr lang="fa-IR" sz="2400" b="1" dirty="0" smtClean="0">
                <a:latin typeface="IRANSansWeb" panose="02040503050201020203" pitchFamily="18" charset="-78"/>
                <a:cs typeface="B Mitra" pitchFamily="2" charset="-78"/>
              </a:rPr>
              <a:t/>
            </a:r>
            <a:br>
              <a:rPr lang="fa-IR" sz="2400" b="1" dirty="0" smtClean="0">
                <a:latin typeface="IRANSansWeb" panose="02040503050201020203" pitchFamily="18" charset="-78"/>
                <a:cs typeface="B Mitra" pitchFamily="2" charset="-78"/>
              </a:rPr>
            </a:br>
            <a:r>
              <a:rPr lang="fa-IR" sz="2400" b="1" dirty="0" smtClean="0">
                <a:latin typeface="IRANSansWeb" panose="02040503050201020203" pitchFamily="18" charset="-78"/>
                <a:cs typeface="B Mitra" pitchFamily="2" charset="-78"/>
              </a:rPr>
              <a:t/>
            </a:r>
            <a:br>
              <a:rPr lang="fa-IR" sz="2400" b="1" dirty="0" smtClean="0">
                <a:latin typeface="IRANSansWeb" panose="02040503050201020203" pitchFamily="18" charset="-78"/>
                <a:cs typeface="B Mitra" pitchFamily="2" charset="-78"/>
              </a:rPr>
            </a:br>
            <a:r>
              <a:rPr lang="fa-IR" sz="2400" b="1" dirty="0">
                <a:latin typeface="IRANSansWeb" panose="02040503050201020203" pitchFamily="18" charset="-78"/>
                <a:cs typeface="B Mitra" pitchFamily="2" charset="-78"/>
              </a:rPr>
              <a:t>تاسیس: 2006</a:t>
            </a:r>
            <a:r>
              <a:rPr lang="fa-IR" sz="2400" b="1" dirty="0" smtClean="0">
                <a:latin typeface="IRANSansWeb" panose="02040503050201020203" pitchFamily="18" charset="-78"/>
                <a:cs typeface="B Mitra" pitchFamily="2" charset="-78"/>
              </a:rPr>
              <a:t/>
            </a:r>
            <a:br>
              <a:rPr lang="fa-IR" sz="2400" b="1" dirty="0" smtClean="0">
                <a:latin typeface="IRANSansWeb" panose="02040503050201020203" pitchFamily="18" charset="-78"/>
                <a:cs typeface="B Mitra" pitchFamily="2" charset="-78"/>
              </a:rPr>
            </a:br>
            <a:r>
              <a:rPr lang="fa-IR" sz="2400" b="1" dirty="0" smtClean="0">
                <a:latin typeface="IRANSansWeb" panose="02040503050201020203" pitchFamily="18" charset="-78"/>
                <a:cs typeface="B Mitra" pitchFamily="2" charset="-78"/>
              </a:rPr>
              <a:t/>
            </a:r>
            <a:br>
              <a:rPr lang="fa-IR" sz="2400" b="1" dirty="0" smtClean="0">
                <a:latin typeface="IRANSansWeb" panose="02040503050201020203" pitchFamily="18" charset="-78"/>
                <a:cs typeface="B Mitra" pitchFamily="2" charset="-78"/>
              </a:rPr>
            </a:br>
            <a:r>
              <a:rPr lang="fa-IR" sz="2400" b="1" dirty="0">
                <a:latin typeface="IRANSansWeb" panose="02040503050201020203" pitchFamily="18" charset="-78"/>
                <a:cs typeface="B Mitra" pitchFamily="2" charset="-78"/>
              </a:rPr>
              <a:t>درآمد در سال 2012: $315.93</a:t>
            </a:r>
            <a:r>
              <a:rPr lang="en-US" sz="2400" b="1" dirty="0">
                <a:latin typeface="IRANSansWeb" panose="02040503050201020203" pitchFamily="18" charset="-78"/>
                <a:cs typeface="B Mitra" pitchFamily="2" charset="-78"/>
              </a:rPr>
              <a:t>M</a:t>
            </a:r>
            <a:r>
              <a:rPr lang="en-US" sz="2400" b="1" dirty="0" smtClean="0">
                <a:latin typeface="IRANSansWeb" panose="02040503050201020203" pitchFamily="18" charset="-78"/>
                <a:cs typeface="B Mitra" pitchFamily="2" charset="-78"/>
              </a:rPr>
              <a:t/>
            </a:r>
            <a:br>
              <a:rPr lang="en-US" sz="2400" b="1" dirty="0" smtClean="0">
                <a:latin typeface="IRANSansWeb" panose="02040503050201020203" pitchFamily="18" charset="-78"/>
                <a:cs typeface="B Mitra" pitchFamily="2" charset="-78"/>
              </a:rPr>
            </a:br>
            <a:r>
              <a:rPr lang="en-US" sz="2400" b="1" dirty="0" smtClean="0">
                <a:latin typeface="IRANSansWeb" panose="02040503050201020203" pitchFamily="18" charset="-78"/>
                <a:cs typeface="B Mitra" pitchFamily="2" charset="-78"/>
              </a:rPr>
              <a:t/>
            </a:r>
            <a:br>
              <a:rPr lang="en-US" sz="2400" b="1" dirty="0" smtClean="0">
                <a:latin typeface="IRANSansWeb" panose="02040503050201020203" pitchFamily="18" charset="-78"/>
                <a:cs typeface="B Mitra" pitchFamily="2" charset="-78"/>
              </a:rPr>
            </a:br>
            <a:r>
              <a:rPr lang="fa-IR" sz="2400" b="1" dirty="0">
                <a:latin typeface="IRANSansWeb" panose="02040503050201020203" pitchFamily="18" charset="-78"/>
                <a:cs typeface="B Mitra" pitchFamily="2" charset="-78"/>
              </a:rPr>
              <a:t>ارزش شرکت: $31.35</a:t>
            </a:r>
            <a:r>
              <a:rPr lang="en-US" sz="2400" b="1" dirty="0">
                <a:latin typeface="IRANSansWeb" panose="02040503050201020203" pitchFamily="18" charset="-78"/>
                <a:cs typeface="B Mitra" pitchFamily="2" charset="-78"/>
              </a:rPr>
              <a:t>B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825627"/>
            <a:ext cx="5238750" cy="3267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00473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ebay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403" y="2312046"/>
            <a:ext cx="4343522" cy="2781929"/>
          </a:xfrm>
        </p:spPr>
      </p:pic>
      <p:sp>
        <p:nvSpPr>
          <p:cNvPr id="4" name="Content Placeholder 2"/>
          <p:cNvSpPr txBox="1">
            <a:spLocks/>
          </p:cNvSpPr>
          <p:nvPr/>
        </p:nvSpPr>
        <p:spPr>
          <a:xfrm>
            <a:off x="3259547" y="1668373"/>
            <a:ext cx="8484476" cy="253934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 rtl="1">
              <a:buNone/>
            </a:pPr>
            <a:r>
              <a:rPr lang="fa-IR" sz="2400" b="1" dirty="0" smtClean="0">
                <a:latin typeface="IRANSansWeb" panose="02040503050201020203" pitchFamily="18" charset="-78"/>
                <a:cs typeface="B Mitra" pitchFamily="2" charset="-78"/>
              </a:rPr>
              <a:t>فروشگاه آنلاین اجناس دست دوم </a:t>
            </a:r>
          </a:p>
          <a:p>
            <a:pPr marL="0" indent="0" algn="r" rtl="1">
              <a:buNone/>
            </a:pPr>
            <a:r>
              <a:rPr lang="fa-IR" sz="2400" b="1" dirty="0" smtClean="0">
                <a:latin typeface="IRANSansWeb" panose="02040503050201020203" pitchFamily="18" charset="-78"/>
                <a:cs typeface="B Mitra" pitchFamily="2" charset="-78"/>
              </a:rPr>
              <a:t>که از یک گاراژ کارش را شروع کرده و جهانی شد.</a:t>
            </a:r>
            <a:br>
              <a:rPr lang="fa-IR" sz="2400" b="1" dirty="0" smtClean="0">
                <a:latin typeface="IRANSansWeb" panose="02040503050201020203" pitchFamily="18" charset="-78"/>
                <a:cs typeface="B Mitra" pitchFamily="2" charset="-78"/>
              </a:rPr>
            </a:br>
            <a:r>
              <a:rPr lang="fa-IR" sz="2400" b="1" dirty="0" smtClean="0">
                <a:latin typeface="IRANSansWeb" panose="02040503050201020203" pitchFamily="18" charset="-78"/>
                <a:cs typeface="B Mitra" pitchFamily="2" charset="-78"/>
              </a:rPr>
              <a:t/>
            </a:r>
            <a:br>
              <a:rPr lang="fa-IR" sz="2400" b="1" dirty="0" smtClean="0">
                <a:latin typeface="IRANSansWeb" panose="02040503050201020203" pitchFamily="18" charset="-78"/>
                <a:cs typeface="B Mitra" pitchFamily="2" charset="-78"/>
              </a:rPr>
            </a:br>
            <a:r>
              <a:rPr lang="fa-IR" sz="2400" b="1" dirty="0" smtClean="0">
                <a:latin typeface="IRANSansWeb" panose="02040503050201020203" pitchFamily="18" charset="-78"/>
                <a:cs typeface="B Mitra" pitchFamily="2" charset="-78"/>
              </a:rPr>
              <a:t>بنیانگذار: پیر امیدیار</a:t>
            </a:r>
            <a:br>
              <a:rPr lang="fa-IR" sz="2400" b="1" dirty="0" smtClean="0">
                <a:latin typeface="IRANSansWeb" panose="02040503050201020203" pitchFamily="18" charset="-78"/>
                <a:cs typeface="B Mitra" pitchFamily="2" charset="-78"/>
              </a:rPr>
            </a:br>
            <a:r>
              <a:rPr lang="fa-IR" sz="2400" b="1" dirty="0" smtClean="0">
                <a:latin typeface="IRANSansWeb" panose="02040503050201020203" pitchFamily="18" charset="-78"/>
                <a:cs typeface="B Mitra" pitchFamily="2" charset="-78"/>
              </a:rPr>
              <a:t/>
            </a:r>
            <a:br>
              <a:rPr lang="fa-IR" sz="2400" b="1" dirty="0" smtClean="0">
                <a:latin typeface="IRANSansWeb" panose="02040503050201020203" pitchFamily="18" charset="-78"/>
                <a:cs typeface="B Mitra" pitchFamily="2" charset="-78"/>
              </a:rPr>
            </a:br>
            <a:r>
              <a:rPr lang="fa-IR" sz="2400" b="1" dirty="0" smtClean="0">
                <a:latin typeface="IRANSansWeb" panose="02040503050201020203" pitchFamily="18" charset="-78"/>
                <a:cs typeface="B Mitra" pitchFamily="2" charset="-78"/>
              </a:rPr>
              <a:t>تاسیس: 1995</a:t>
            </a:r>
            <a:br>
              <a:rPr lang="fa-IR" sz="2400" b="1" dirty="0" smtClean="0">
                <a:latin typeface="IRANSansWeb" panose="02040503050201020203" pitchFamily="18" charset="-78"/>
                <a:cs typeface="B Mitra" pitchFamily="2" charset="-78"/>
              </a:rPr>
            </a:br>
            <a:r>
              <a:rPr lang="fa-IR" sz="2400" b="1" dirty="0" smtClean="0">
                <a:latin typeface="IRANSansWeb" panose="02040503050201020203" pitchFamily="18" charset="-78"/>
                <a:cs typeface="B Mitra" pitchFamily="2" charset="-78"/>
              </a:rPr>
              <a:t/>
            </a:r>
            <a:br>
              <a:rPr lang="fa-IR" sz="2400" b="1" dirty="0" smtClean="0">
                <a:latin typeface="IRANSansWeb" panose="02040503050201020203" pitchFamily="18" charset="-78"/>
                <a:cs typeface="B Mitra" pitchFamily="2" charset="-78"/>
              </a:rPr>
            </a:br>
            <a:r>
              <a:rPr lang="fa-IR" sz="2400" b="1" dirty="0" smtClean="0">
                <a:latin typeface="IRANSansWeb" panose="02040503050201020203" pitchFamily="18" charset="-78"/>
                <a:cs typeface="B Mitra" pitchFamily="2" charset="-78"/>
              </a:rPr>
              <a:t>درآمد در سال 2012: $14.03</a:t>
            </a:r>
            <a:r>
              <a:rPr lang="en-US" sz="2400" b="1" dirty="0" smtClean="0">
                <a:latin typeface="IRANSansWeb" panose="02040503050201020203" pitchFamily="18" charset="-78"/>
                <a:cs typeface="B Mitra" pitchFamily="2" charset="-78"/>
              </a:rPr>
              <a:t>B</a:t>
            </a:r>
            <a:br>
              <a:rPr lang="en-US" sz="2400" b="1" dirty="0" smtClean="0">
                <a:latin typeface="IRANSansWeb" panose="02040503050201020203" pitchFamily="18" charset="-78"/>
                <a:cs typeface="B Mitra" pitchFamily="2" charset="-78"/>
              </a:rPr>
            </a:br>
            <a:r>
              <a:rPr lang="en-US" sz="2400" b="1" dirty="0" smtClean="0">
                <a:latin typeface="IRANSansWeb" panose="02040503050201020203" pitchFamily="18" charset="-78"/>
                <a:cs typeface="B Mitra" pitchFamily="2" charset="-78"/>
              </a:rPr>
              <a:t/>
            </a:r>
            <a:br>
              <a:rPr lang="en-US" sz="2400" b="1" dirty="0" smtClean="0">
                <a:latin typeface="IRANSansWeb" panose="02040503050201020203" pitchFamily="18" charset="-78"/>
                <a:cs typeface="B Mitra" pitchFamily="2" charset="-78"/>
              </a:rPr>
            </a:br>
            <a:r>
              <a:rPr lang="fa-IR" sz="2400" b="1" dirty="0" smtClean="0">
                <a:latin typeface="IRANSansWeb" panose="02040503050201020203" pitchFamily="18" charset="-78"/>
                <a:cs typeface="B Mitra" pitchFamily="2" charset="-78"/>
              </a:rPr>
              <a:t>ارزش شرکت: $67.78</a:t>
            </a:r>
            <a:r>
              <a:rPr lang="en-US" sz="2400" b="1" dirty="0" smtClean="0">
                <a:latin typeface="IRANSansWeb" panose="02040503050201020203" pitchFamily="18" charset="-78"/>
                <a:cs typeface="B Mitra" pitchFamily="2" charset="-78"/>
              </a:rPr>
              <a:t>B</a:t>
            </a:r>
          </a:p>
        </p:txBody>
      </p:sp>
    </p:spTree>
    <p:extLst>
      <p:ext uri="{BB962C8B-B14F-4D97-AF65-F5344CB8AC3E}">
        <p14:creationId xmlns:p14="http://schemas.microsoft.com/office/powerpoint/2010/main" val="30576611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mamanpaz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207" r="14765"/>
          <a:stretch/>
        </p:blipFill>
        <p:spPr>
          <a:xfrm>
            <a:off x="599090" y="2417105"/>
            <a:ext cx="4398580" cy="2961601"/>
          </a:xfrm>
        </p:spPr>
      </p:pic>
      <p:sp>
        <p:nvSpPr>
          <p:cNvPr id="5" name="Content Placeholder 2"/>
          <p:cNvSpPr txBox="1">
            <a:spLocks/>
          </p:cNvSpPr>
          <p:nvPr/>
        </p:nvSpPr>
        <p:spPr>
          <a:xfrm>
            <a:off x="419101" y="1825626"/>
            <a:ext cx="11353801" cy="253934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 rtl="1">
              <a:buNone/>
            </a:pPr>
            <a:r>
              <a:rPr lang="fa-IR" sz="2400" b="1" dirty="0" smtClean="0">
                <a:latin typeface="IRANSansWeb" panose="02040503050201020203" pitchFamily="18" charset="-78"/>
                <a:cs typeface="B Mitra" pitchFamily="2" charset="-78"/>
              </a:rPr>
              <a:t>استارت‌آپي که دست‌پخت‌هاي خانگي را به افرادي مي‌رساند که يا خيلي در خانه حضور ندارند يا اگر دارند حوصله آشپزي ندارند.</a:t>
            </a:r>
            <a:br>
              <a:rPr lang="fa-IR" sz="2400" b="1" dirty="0" smtClean="0">
                <a:latin typeface="IRANSansWeb" panose="02040503050201020203" pitchFamily="18" charset="-78"/>
                <a:cs typeface="B Mitra" pitchFamily="2" charset="-78"/>
              </a:rPr>
            </a:br>
            <a:r>
              <a:rPr lang="fa-IR" sz="2400" b="1" dirty="0" smtClean="0">
                <a:latin typeface="IRANSansWeb" panose="02040503050201020203" pitchFamily="18" charset="-78"/>
                <a:cs typeface="B Mitra" pitchFamily="2" charset="-78"/>
              </a:rPr>
              <a:t/>
            </a:r>
            <a:br>
              <a:rPr lang="fa-IR" sz="2400" b="1" dirty="0" smtClean="0">
                <a:latin typeface="IRANSansWeb" panose="02040503050201020203" pitchFamily="18" charset="-78"/>
                <a:cs typeface="B Mitra" pitchFamily="2" charset="-78"/>
              </a:rPr>
            </a:br>
            <a:r>
              <a:rPr lang="fa-IR" sz="2400" b="1" dirty="0" smtClean="0">
                <a:latin typeface="IRANSansWeb" panose="02040503050201020203" pitchFamily="18" charset="-78"/>
                <a:cs typeface="B Mitra" pitchFamily="2" charset="-78"/>
              </a:rPr>
              <a:t>بنیانگذار: تبسم لطیفی</a:t>
            </a:r>
            <a:br>
              <a:rPr lang="fa-IR" sz="2400" b="1" dirty="0" smtClean="0">
                <a:latin typeface="IRANSansWeb" panose="02040503050201020203" pitchFamily="18" charset="-78"/>
                <a:cs typeface="B Mitra" pitchFamily="2" charset="-78"/>
              </a:rPr>
            </a:br>
            <a:r>
              <a:rPr lang="fa-IR" sz="2400" b="1" dirty="0" smtClean="0">
                <a:latin typeface="IRANSansWeb" panose="02040503050201020203" pitchFamily="18" charset="-78"/>
                <a:cs typeface="B Mitra" pitchFamily="2" charset="-78"/>
              </a:rPr>
              <a:t/>
            </a:r>
            <a:br>
              <a:rPr lang="fa-IR" sz="2400" b="1" dirty="0" smtClean="0">
                <a:latin typeface="IRANSansWeb" panose="02040503050201020203" pitchFamily="18" charset="-78"/>
                <a:cs typeface="B Mitra" pitchFamily="2" charset="-78"/>
              </a:rPr>
            </a:br>
            <a:r>
              <a:rPr lang="fa-IR" sz="2400" b="1" dirty="0" smtClean="0">
                <a:latin typeface="IRANSansWeb" panose="02040503050201020203" pitchFamily="18" charset="-78"/>
                <a:cs typeface="B Mitra" pitchFamily="2" charset="-78"/>
              </a:rPr>
              <a:t>تاسیس: 1393</a:t>
            </a:r>
            <a:br>
              <a:rPr lang="fa-IR" sz="2400" b="1" dirty="0" smtClean="0">
                <a:latin typeface="IRANSansWeb" panose="02040503050201020203" pitchFamily="18" charset="-78"/>
                <a:cs typeface="B Mitra" pitchFamily="2" charset="-78"/>
              </a:rPr>
            </a:br>
            <a:r>
              <a:rPr lang="fa-IR" sz="2400" b="1" dirty="0" smtClean="0">
                <a:latin typeface="IRANSansWeb" panose="02040503050201020203" pitchFamily="18" charset="-78"/>
                <a:cs typeface="B Mitra" pitchFamily="2" charset="-78"/>
              </a:rPr>
              <a:t/>
            </a:r>
            <a:br>
              <a:rPr lang="fa-IR" sz="2400" b="1" dirty="0" smtClean="0">
                <a:latin typeface="IRANSansWeb" panose="02040503050201020203" pitchFamily="18" charset="-78"/>
                <a:cs typeface="B Mitra" pitchFamily="2" charset="-78"/>
              </a:rPr>
            </a:br>
            <a:r>
              <a:rPr lang="fa-IR" sz="2400" b="1" dirty="0" smtClean="0">
                <a:latin typeface="IRANSansWeb" panose="02040503050201020203" pitchFamily="18" charset="-78"/>
                <a:cs typeface="B Mitra" pitchFamily="2" charset="-78"/>
              </a:rPr>
              <a:t>فروش در ماه اول: 50 عدد</a:t>
            </a:r>
            <a:r>
              <a:rPr lang="en-US" sz="2400" b="1" dirty="0" smtClean="0">
                <a:latin typeface="IRANSansWeb" panose="02040503050201020203" pitchFamily="18" charset="-78"/>
                <a:cs typeface="B Mitra" pitchFamily="2" charset="-78"/>
              </a:rPr>
              <a:t/>
            </a:r>
            <a:br>
              <a:rPr lang="en-US" sz="2400" b="1" dirty="0" smtClean="0">
                <a:latin typeface="IRANSansWeb" panose="02040503050201020203" pitchFamily="18" charset="-78"/>
                <a:cs typeface="B Mitra" pitchFamily="2" charset="-78"/>
              </a:rPr>
            </a:br>
            <a:r>
              <a:rPr lang="en-US" sz="2400" b="1" dirty="0" smtClean="0">
                <a:latin typeface="IRANSansWeb" panose="02040503050201020203" pitchFamily="18" charset="-78"/>
                <a:cs typeface="B Mitra" pitchFamily="2" charset="-78"/>
              </a:rPr>
              <a:t/>
            </a:r>
            <a:br>
              <a:rPr lang="en-US" sz="2400" b="1" dirty="0" smtClean="0">
                <a:latin typeface="IRANSansWeb" panose="02040503050201020203" pitchFamily="18" charset="-78"/>
                <a:cs typeface="B Mitra" pitchFamily="2" charset="-78"/>
              </a:rPr>
            </a:br>
            <a:r>
              <a:rPr lang="fa-IR" sz="2400" b="1" dirty="0" smtClean="0">
                <a:latin typeface="IRANSansWeb" panose="02040503050201020203" pitchFamily="18" charset="-78"/>
                <a:cs typeface="B Mitra" pitchFamily="2" charset="-78"/>
              </a:rPr>
              <a:t>فروش ماهانه کنونی : 40 هزار عدد</a:t>
            </a:r>
          </a:p>
          <a:p>
            <a:pPr marL="0" indent="0" algn="r" rtl="1">
              <a:buNone/>
            </a:pPr>
            <a:r>
              <a:rPr lang="fa-IR" sz="2400" b="1" dirty="0" smtClean="0">
                <a:latin typeface="IRANSansWeb" panose="02040503050201020203" pitchFamily="18" charset="-78"/>
                <a:cs typeface="B Mitra" pitchFamily="2" charset="-78"/>
              </a:rPr>
              <a:t>سرمایه جذب شده تا کنون: +500 میلیون تومان</a:t>
            </a:r>
            <a:endParaRPr lang="en-US" sz="2400" b="1" dirty="0" smtClean="0">
              <a:latin typeface="IRANSansWeb" panose="02040503050201020203" pitchFamily="18" charset="-78"/>
              <a:cs typeface="B Mitra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4117410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Digikala</a:t>
            </a:r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1" y="2463828"/>
            <a:ext cx="4101314" cy="1524848"/>
          </a:xfrm>
        </p:spPr>
      </p:pic>
      <p:sp>
        <p:nvSpPr>
          <p:cNvPr id="7" name="Content Placeholder 2"/>
          <p:cNvSpPr txBox="1">
            <a:spLocks/>
          </p:cNvSpPr>
          <p:nvPr/>
        </p:nvSpPr>
        <p:spPr>
          <a:xfrm>
            <a:off x="419101" y="1825626"/>
            <a:ext cx="11353801" cy="253934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 rtl="1">
              <a:buNone/>
            </a:pPr>
            <a:r>
              <a:rPr lang="fa-IR" sz="2400" b="1" dirty="0" smtClean="0">
                <a:latin typeface="IRANSansWeb" panose="02040503050201020203" pitchFamily="18" charset="-78"/>
                <a:cs typeface="B Mitra" pitchFamily="2" charset="-78"/>
              </a:rPr>
              <a:t>فروشگاه اینترنتی</a:t>
            </a:r>
            <a:br>
              <a:rPr lang="fa-IR" sz="2400" b="1" dirty="0" smtClean="0">
                <a:latin typeface="IRANSansWeb" panose="02040503050201020203" pitchFamily="18" charset="-78"/>
                <a:cs typeface="B Mitra" pitchFamily="2" charset="-78"/>
              </a:rPr>
            </a:br>
            <a:r>
              <a:rPr lang="fa-IR" sz="2400" b="1" dirty="0" smtClean="0">
                <a:latin typeface="IRANSansWeb" panose="02040503050201020203" pitchFamily="18" charset="-78"/>
                <a:cs typeface="B Mitra" pitchFamily="2" charset="-78"/>
              </a:rPr>
              <a:t/>
            </a:r>
            <a:br>
              <a:rPr lang="fa-IR" sz="2400" b="1" dirty="0" smtClean="0">
                <a:latin typeface="IRANSansWeb" panose="02040503050201020203" pitchFamily="18" charset="-78"/>
                <a:cs typeface="B Mitra" pitchFamily="2" charset="-78"/>
              </a:rPr>
            </a:br>
            <a:r>
              <a:rPr lang="fa-IR" sz="2400" b="1" dirty="0" smtClean="0">
                <a:latin typeface="IRANSansWeb" panose="02040503050201020203" pitchFamily="18" charset="-78"/>
                <a:cs typeface="B Mitra" pitchFamily="2" charset="-78"/>
              </a:rPr>
              <a:t>بنیانگذار: برادران محمدی</a:t>
            </a:r>
            <a:br>
              <a:rPr lang="fa-IR" sz="2400" b="1" dirty="0" smtClean="0">
                <a:latin typeface="IRANSansWeb" panose="02040503050201020203" pitchFamily="18" charset="-78"/>
                <a:cs typeface="B Mitra" pitchFamily="2" charset="-78"/>
              </a:rPr>
            </a:br>
            <a:r>
              <a:rPr lang="fa-IR" sz="2400" b="1" dirty="0" smtClean="0">
                <a:latin typeface="IRANSansWeb" panose="02040503050201020203" pitchFamily="18" charset="-78"/>
                <a:cs typeface="B Mitra" pitchFamily="2" charset="-78"/>
              </a:rPr>
              <a:t/>
            </a:r>
            <a:br>
              <a:rPr lang="fa-IR" sz="2400" b="1" dirty="0" smtClean="0">
                <a:latin typeface="IRANSansWeb" panose="02040503050201020203" pitchFamily="18" charset="-78"/>
                <a:cs typeface="B Mitra" pitchFamily="2" charset="-78"/>
              </a:rPr>
            </a:br>
            <a:r>
              <a:rPr lang="fa-IR" sz="2400" b="1" dirty="0" smtClean="0">
                <a:latin typeface="IRANSansWeb" panose="02040503050201020203" pitchFamily="18" charset="-78"/>
                <a:cs typeface="B Mitra" pitchFamily="2" charset="-78"/>
              </a:rPr>
              <a:t>تاسیس: 1382</a:t>
            </a:r>
            <a:br>
              <a:rPr lang="fa-IR" sz="2400" b="1" dirty="0" smtClean="0">
                <a:latin typeface="IRANSansWeb" panose="02040503050201020203" pitchFamily="18" charset="-78"/>
                <a:cs typeface="B Mitra" pitchFamily="2" charset="-78"/>
              </a:rPr>
            </a:br>
            <a:r>
              <a:rPr lang="fa-IR" sz="2400" b="1" dirty="0" smtClean="0">
                <a:latin typeface="IRANSansWeb" panose="02040503050201020203" pitchFamily="18" charset="-78"/>
                <a:cs typeface="B Mitra" pitchFamily="2" charset="-78"/>
              </a:rPr>
              <a:t/>
            </a:r>
            <a:br>
              <a:rPr lang="fa-IR" sz="2400" b="1" dirty="0" smtClean="0">
                <a:latin typeface="IRANSansWeb" panose="02040503050201020203" pitchFamily="18" charset="-78"/>
                <a:cs typeface="B Mitra" pitchFamily="2" charset="-78"/>
              </a:rPr>
            </a:br>
            <a:r>
              <a:rPr lang="fa-IR" sz="2400" b="1" dirty="0" smtClean="0">
                <a:latin typeface="IRANSansWeb" panose="02040503050201020203" pitchFamily="18" charset="-78"/>
                <a:cs typeface="B Mitra" pitchFamily="2" charset="-78"/>
              </a:rPr>
              <a:t>فروش در ماه اول: 20 عدد</a:t>
            </a:r>
            <a:r>
              <a:rPr lang="en-US" sz="2400" b="1" dirty="0" smtClean="0">
                <a:latin typeface="IRANSansWeb" panose="02040503050201020203" pitchFamily="18" charset="-78"/>
                <a:cs typeface="B Mitra" pitchFamily="2" charset="-78"/>
              </a:rPr>
              <a:t/>
            </a:r>
            <a:br>
              <a:rPr lang="en-US" sz="2400" b="1" dirty="0" smtClean="0">
                <a:latin typeface="IRANSansWeb" panose="02040503050201020203" pitchFamily="18" charset="-78"/>
                <a:cs typeface="B Mitra" pitchFamily="2" charset="-78"/>
              </a:rPr>
            </a:br>
            <a:r>
              <a:rPr lang="en-US" sz="2400" b="1" dirty="0" smtClean="0">
                <a:latin typeface="IRANSansWeb" panose="02040503050201020203" pitchFamily="18" charset="-78"/>
                <a:cs typeface="B Mitra" pitchFamily="2" charset="-78"/>
              </a:rPr>
              <a:t/>
            </a:r>
            <a:br>
              <a:rPr lang="en-US" sz="2400" b="1" dirty="0" smtClean="0">
                <a:latin typeface="IRANSansWeb" panose="02040503050201020203" pitchFamily="18" charset="-78"/>
                <a:cs typeface="B Mitra" pitchFamily="2" charset="-78"/>
              </a:rPr>
            </a:br>
            <a:r>
              <a:rPr lang="fa-IR" sz="2400" b="1" dirty="0" smtClean="0">
                <a:latin typeface="IRANSansWeb" panose="02040503050201020203" pitchFamily="18" charset="-78"/>
                <a:cs typeface="B Mitra" pitchFamily="2" charset="-78"/>
              </a:rPr>
              <a:t>فروش ماهانه کنونی : +60.000 هزار عدد ( +50 میلیارد تومان)</a:t>
            </a:r>
          </a:p>
          <a:p>
            <a:pPr marL="0" indent="0" algn="r" rtl="1">
              <a:buNone/>
            </a:pPr>
            <a:r>
              <a:rPr lang="fa-IR" sz="2400" b="1" dirty="0" smtClean="0">
                <a:latin typeface="IRANSansWeb" panose="02040503050201020203" pitchFamily="18" charset="-78"/>
                <a:cs typeface="B Mitra" pitchFamily="2" charset="-78"/>
              </a:rPr>
              <a:t>ارزشگذاری اکونومیست: +150میلیون دلار</a:t>
            </a:r>
            <a:endParaRPr lang="en-US" sz="2400" b="1" dirty="0" smtClean="0">
              <a:latin typeface="IRANSansWeb" panose="02040503050201020203" pitchFamily="18" charset="-78"/>
              <a:cs typeface="B Mitra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5068455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5">
      <a:majorFont>
        <a:latin typeface="Calibri"/>
        <a:ea typeface=""/>
        <a:cs typeface="B Titr"/>
      </a:majorFont>
      <a:minorFont>
        <a:latin typeface="Arial"/>
        <a:ea typeface=""/>
        <a:cs typeface="B Mitr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3078</TotalTime>
  <Words>862</Words>
  <Application>Microsoft Office PowerPoint</Application>
  <PresentationFormat>Custom</PresentationFormat>
  <Paragraphs>116</Paragraphs>
  <Slides>35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35</vt:i4>
      </vt:variant>
    </vt:vector>
  </HeadingPairs>
  <TitlesOfParts>
    <vt:vector size="36" baseType="lpstr">
      <vt:lpstr>Office Theme</vt:lpstr>
      <vt:lpstr>PowerPoint Presentation</vt:lpstr>
      <vt:lpstr>استارتاپ یا کسب و کار نوپا چیست؟</vt:lpstr>
      <vt:lpstr>استارتاپ چی نیست؟</vt:lpstr>
      <vt:lpstr>PowerPoint Presentation</vt:lpstr>
      <vt:lpstr>فرق استارتاپ با کسب و کارهای کوچک</vt:lpstr>
      <vt:lpstr>twitter</vt:lpstr>
      <vt:lpstr>ebay</vt:lpstr>
      <vt:lpstr>mamanpaz</vt:lpstr>
      <vt:lpstr>Digikala</vt:lpstr>
      <vt:lpstr>findima</vt:lpstr>
      <vt:lpstr>snapp</vt:lpstr>
      <vt:lpstr>PowerPoint Presentation</vt:lpstr>
      <vt:lpstr>مقایسه دو کسب و کار</vt:lpstr>
      <vt:lpstr>اکوسیستم کارآفرینی</vt:lpstr>
      <vt:lpstr>مؤلفه‌های یک ‌زیست‌بوم کارآفرینی ناب و پایدار</vt:lpstr>
      <vt:lpstr>نوپا- Startup</vt:lpstr>
      <vt:lpstr>سرمایه</vt:lpstr>
      <vt:lpstr>فرهنگ تسهیلگری-مربی‌گری</vt:lpstr>
      <vt:lpstr>آینده‌ی استارتاپ‌ها به چه سمتی می‌رود</vt:lpstr>
      <vt:lpstr>مهارت‌های مورد نیاز آینده‌ی استارتاپ‌ها </vt:lpstr>
      <vt:lpstr>تغییر ماهیت کسب و کارهای خدماتی</vt:lpstr>
      <vt:lpstr>آینده‌ی استارتاپ به چه سمتی نمی‌رود</vt:lpstr>
      <vt:lpstr>مشاغلی که وجود نخواهند داشت </vt:lpstr>
      <vt:lpstr>مشاغلی که وجود نخواهند داشت </vt:lpstr>
      <vt:lpstr>مشاغلی که وجود نخواهند داشت </vt:lpstr>
      <vt:lpstr>مشاغلی که وجود نخواهند داشت </vt:lpstr>
      <vt:lpstr>مشاغلی که وجود نخواهند داشت </vt:lpstr>
      <vt:lpstr>به نظر شما چه مشاغل فیزیکی توسعه خواهند یافت؟</vt:lpstr>
      <vt:lpstr>نکته‌ی کلیدی: ایده‌ی کسب و کار </vt:lpstr>
      <vt:lpstr>مدل‌سازی کسب و کار</vt:lpstr>
      <vt:lpstr>PowerPoint Presentation</vt:lpstr>
      <vt:lpstr>بوم ناب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MohammadReza Sobhan</dc:creator>
  <cp:lastModifiedBy>ahmad aali</cp:lastModifiedBy>
  <cp:revision>95</cp:revision>
  <dcterms:created xsi:type="dcterms:W3CDTF">2017-07-21T17:38:26Z</dcterms:created>
  <dcterms:modified xsi:type="dcterms:W3CDTF">2019-07-20T04:40:25Z</dcterms:modified>
</cp:coreProperties>
</file>